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350" r:id="rId3"/>
    <p:sldId id="402" r:id="rId4"/>
    <p:sldId id="345" r:id="rId5"/>
    <p:sldId id="440" r:id="rId6"/>
    <p:sldId id="391" r:id="rId7"/>
    <p:sldId id="265" r:id="rId8"/>
    <p:sldId id="267" r:id="rId9"/>
    <p:sldId id="392" r:id="rId10"/>
    <p:sldId id="430" r:id="rId11"/>
    <p:sldId id="431" r:id="rId12"/>
    <p:sldId id="386" r:id="rId13"/>
    <p:sldId id="443" r:id="rId14"/>
    <p:sldId id="441" r:id="rId15"/>
    <p:sldId id="442" r:id="rId16"/>
    <p:sldId id="387" r:id="rId17"/>
    <p:sldId id="282" r:id="rId18"/>
    <p:sldId id="436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929CB-394A-8C43-B76E-4527EA3BEE57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B7DE5-2E0C-1A4A-9B8B-BEBD0E0570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98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546E1-71EB-5D4C-8393-7F7DAFD5A30F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1443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548D0-7B04-704E-AEA7-A1615DC17B1D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4239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368a7673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127368a767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368a7673_0_4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g127368a7673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368a7673_0_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g127368a7673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B7DE5-2E0C-1A4A-9B8B-BEBD0E05704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076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B7DE5-2E0C-1A4A-9B8B-BEBD0E05704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033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27368a7673_0_5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127368a7673_0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93F32-C718-D4F9-5E6A-968509688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C93870-5FC3-66AC-1BC3-90BF804BB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3A4BA-D2F2-3393-786F-0974E45B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1762A9-8E1C-BBBB-5BE6-BC141FE6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135F4-7924-55C2-849B-22AD2B54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5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0E389-C336-554C-558F-8736D3D9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D47BCE-B599-0967-4C83-93771DC8E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038DC-7D30-8144-B49D-9DF4D7C7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302FD-8087-11FC-28C7-8EABB030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AFDDF-A3A6-A4A3-5063-156435E5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3749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6E282C-780F-92AD-345C-730949D97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6AC03-2238-F360-DBC3-D1C37DD49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6C484-7C63-5569-5B3D-56CFD0FD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320520-C892-94B5-5335-4EF15AE1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02CB5-6560-33AD-67A1-B69EAA59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093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57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2188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39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45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374A8-AAA5-763F-E0CF-8D096AEB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940C08-FF9C-C6BB-10B5-A49F32942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ECEF4-E271-67D7-2E06-6541C4C5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E8307-8742-DBD0-4606-588BF6B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2DB132-544F-D515-8CE3-C7633A7C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E4F05-7748-1E8D-1370-B47FCCC2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8E9FC-05B7-14DD-0C57-D823839A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67674-741B-C829-30E4-1EE988D9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C6E06-A94F-26CD-81CC-0536344A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F9DFB-2A9A-1569-D265-5650C1C9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938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D991-4E25-4ABD-7449-3221E401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4D176-C49C-9989-02C4-E8EA70C53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E4032E-0CC9-A4E9-E280-F3817596B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87E17-108D-679B-DE0C-E35C1AFF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8B7351-A5ED-7F04-C767-C675774A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0691B-0DA4-E3F4-D039-7C090D0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1707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275F-1AD1-F573-1D96-F3D6F9D6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2E16F-7A47-5F2C-77AF-D8A94914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69A75-598D-6C12-0438-469B725DF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5E359E-6E72-4B0F-0A4F-7FE6E5954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A4E95A-6096-F30E-5800-EDEAC4025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75DCF-64EF-7CB8-149C-079A4A13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741E6-C470-7DE6-EA4C-94A44EC3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DBE66A-67BB-CF8C-DE12-17253357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679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EB0BC-B14B-C906-9913-2E72E9EA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505566-A580-82C6-5691-7C1A461D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2C3A20-CE90-73F3-B649-446B3B30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CC8555-1E4F-3FD2-AC93-A546B0FA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6632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3A8C46-0523-A9C2-8F7D-D3F34A82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82444-5DBF-3309-36B1-C21877CD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81F4D-1FC3-62BF-42A4-7A4DFB95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010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506E7-A1E9-A1BA-317A-13D0CD8F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F2F2B-940C-5EB4-7440-7C9EF3A9C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8D56F-BAAE-6121-1136-EE2ECCE1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3EB55-0E7A-7CE0-2A3D-603D28DC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FF3DDD-55CE-E3F3-F927-916F8EC9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D9643A-8192-730D-3A98-E015D94F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96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C6826-C1D9-3026-4134-ADBEA9A9C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D93DC6-4495-9444-44F0-D4FC03ED9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C389D1-25D7-C400-E4F3-5B8632A64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3AF341-776E-8300-B98E-E6CE223F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15BE7-57BE-C6A3-6854-C29EED91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75E0E-5AE7-F2A2-C683-35C64C7E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16091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BA5F37-9B70-3DF7-597F-DC1299983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8861D-D152-33DF-5C3A-FA6B9174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5A07C-7185-9D15-5DF9-6CF7E5B09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931B2-BF03-9844-9907-72F7B0628B76}" type="datetimeFigureOut">
              <a:rPr kumimoji="1" lang="ko-Kore-KR" altLang="en-US" smtClean="0"/>
              <a:t>2022. 8. 29.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B836B-58E7-86A4-FC68-5D00E8E28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D6E93-5DB3-835C-493A-5C515C319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54AB-F1C1-5244-8EE9-0AFC4D3FF03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78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0558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2E75B6"/>
                </a:solidFill>
              </a:rPr>
              <a:t>Quantum Gauss-Jordan Elimination for Code in Quantum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513035"/>
            <a:ext cx="12192001" cy="1655762"/>
          </a:xfrm>
        </p:spPr>
        <p:txBody>
          <a:bodyPr/>
          <a:lstStyle/>
          <a:p>
            <a:r>
              <a:rPr lang="en-US" altLang="ko-KR" b="1" dirty="0" err="1"/>
              <a:t>Kyungbae</a:t>
            </a:r>
            <a:r>
              <a:rPr lang="en-US" altLang="ko-KR" b="1" dirty="0"/>
              <a:t> Jang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Hyunji</a:t>
            </a:r>
            <a:r>
              <a:rPr lang="en-US" altLang="ko-KR" dirty="0"/>
              <a:t> Kim,</a:t>
            </a:r>
            <a:r>
              <a:rPr lang="ko-KR" altLang="en-US" dirty="0"/>
              <a:t> </a:t>
            </a:r>
            <a:r>
              <a:rPr lang="en-US" altLang="ko-KR" dirty="0"/>
              <a:t>and </a:t>
            </a:r>
            <a:r>
              <a:rPr lang="en-US" altLang="ko-KR" b="1" dirty="0" err="1">
                <a:solidFill>
                  <a:schemeClr val="accent1"/>
                </a:solidFill>
              </a:rPr>
              <a:t>Hwajeong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en-US" altLang="ko-KR" b="1" dirty="0" err="1">
                <a:solidFill>
                  <a:schemeClr val="accent1"/>
                </a:solidFill>
              </a:rPr>
              <a:t>Seo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32">
            <a:extLst>
              <a:ext uri="{FF2B5EF4-FFF2-40B4-BE49-F238E27FC236}">
                <a16:creationId xmlns:a16="http://schemas.microsoft.com/office/drawing/2014/main" id="{EA8DEFAD-F422-D97B-1374-1D73DC4F7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b="1" dirty="0"/>
              <a:t>Quantum I</a:t>
            </a:r>
            <a:r>
              <a:rPr lang="ko" b="1" dirty="0"/>
              <a:t>nformation Set Decoding (</a:t>
            </a:r>
            <a:r>
              <a:rPr lang="en-US" altLang="ko" b="1" dirty="0"/>
              <a:t>Q</a:t>
            </a:r>
            <a:r>
              <a:rPr lang="ko" b="1" dirty="0"/>
              <a:t>ISD)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14273-FEDC-458A-C9E2-DB49C3F1523C}"/>
              </a:ext>
            </a:extLst>
          </p:cNvPr>
          <p:cNvSpPr txBox="1"/>
          <p:nvPr/>
        </p:nvSpPr>
        <p:spPr>
          <a:xfrm>
            <a:off x="65783" y="1124302"/>
            <a:ext cx="1215941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2400" b="1" dirty="0"/>
              <a:t>Overbeck–</a:t>
            </a:r>
            <a:r>
              <a:rPr kumimoji="1" lang="en" altLang="ko-Kore-KR" sz="2400" b="1" dirty="0" err="1"/>
              <a:t>Sendrier</a:t>
            </a:r>
            <a:r>
              <a:rPr kumimoji="1" lang="en-US" altLang="ko-Kore-KR" sz="2400" b="1" dirty="0"/>
              <a:t>’s analysis for</a:t>
            </a:r>
            <a:r>
              <a:rPr kumimoji="1" lang="en-US" altLang="ko-KR" sz="2400" b="1" dirty="0"/>
              <a:t> QISD [1]</a:t>
            </a:r>
            <a:endParaRPr kumimoji="1" lang="en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ore-KR" sz="2200" b="1" dirty="0"/>
              <a:t>Grover's algorithm </a:t>
            </a:r>
            <a:r>
              <a:rPr kumimoji="1" lang="en" altLang="ko-Kore-KR" sz="2200" b="1" dirty="0">
                <a:solidFill>
                  <a:srgbClr val="FF0000"/>
                </a:solidFill>
              </a:rPr>
              <a:t>cannot reduce the complexity of information set decoding</a:t>
            </a:r>
            <a:r>
              <a:rPr kumimoji="1" lang="en" altLang="ko-Kore-KR" sz="2200" b="1" dirty="0"/>
              <a:t> to the square root</a:t>
            </a:r>
            <a:endParaRPr kumimoji="1" lang="ko-Kore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F14EF9-6ADE-4F99-94D8-4083D4C36835}"/>
              </a:ext>
            </a:extLst>
          </p:cNvPr>
          <p:cNvGrpSpPr/>
          <p:nvPr/>
        </p:nvGrpSpPr>
        <p:grpSpPr>
          <a:xfrm>
            <a:off x="2121213" y="2299699"/>
            <a:ext cx="7562534" cy="3305108"/>
            <a:chOff x="1048066" y="3090728"/>
            <a:chExt cx="5806743" cy="253776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75E9BB6-5CD2-C875-325F-88241609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066" y="3090728"/>
              <a:ext cx="5806743" cy="253776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DB30AE-CFF2-45AD-9576-21B2FEC30836}"/>
                </a:ext>
              </a:extLst>
            </p:cNvPr>
            <p:cNvSpPr/>
            <p:nvPr/>
          </p:nvSpPr>
          <p:spPr>
            <a:xfrm>
              <a:off x="3499720" y="4326719"/>
              <a:ext cx="3348511" cy="126888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912D-4BD3-93CB-5D81-F3FDF4B06653}"/>
              </a:ext>
            </a:extLst>
          </p:cNvPr>
          <p:cNvSpPr/>
          <p:nvPr/>
        </p:nvSpPr>
        <p:spPr>
          <a:xfrm>
            <a:off x="131568" y="6434514"/>
            <a:ext cx="4854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[</a:t>
            </a:r>
            <a:r>
              <a:rPr lang="en-US" altLang="ko-KR" sz="1400" dirty="0"/>
              <a:t>1]</a:t>
            </a:r>
            <a:r>
              <a:rPr lang="ko-KR" altLang="en-US" sz="1400" dirty="0"/>
              <a:t> </a:t>
            </a:r>
            <a:r>
              <a:rPr lang="ko-Kore-KR" altLang="en-US" sz="1400" dirty="0"/>
              <a:t>R</a:t>
            </a:r>
            <a:r>
              <a:rPr lang="en-US" altLang="ko-KR" sz="1400" dirty="0"/>
              <a:t>.</a:t>
            </a:r>
            <a:r>
              <a:rPr lang="ko-Kore-KR" altLang="en-US" sz="1400" dirty="0"/>
              <a:t> Overbeck, N</a:t>
            </a:r>
            <a:r>
              <a:rPr lang="en-US" altLang="ko-Kore-KR" sz="1400" dirty="0"/>
              <a:t>.</a:t>
            </a:r>
            <a:r>
              <a:rPr lang="ko-KR" altLang="en-US" sz="1400" dirty="0"/>
              <a:t> </a:t>
            </a:r>
            <a:r>
              <a:rPr lang="ko-Kore-KR" altLang="en-US" sz="1400" dirty="0"/>
              <a:t>Sendrier, </a:t>
            </a:r>
            <a:r>
              <a:rPr lang="en-US" altLang="ko-Kore-KR" sz="1400" dirty="0"/>
              <a:t>“</a:t>
            </a:r>
            <a:r>
              <a:rPr lang="ko-Kore-KR" altLang="en-US" sz="1400" dirty="0"/>
              <a:t>Code-based cryptography</a:t>
            </a:r>
            <a:r>
              <a:rPr lang="en-US" altLang="ko-Kore-KR" sz="1400" dirty="0"/>
              <a:t>”,</a:t>
            </a:r>
            <a:r>
              <a:rPr lang="ko-KR" altLang="en-US" sz="1400" dirty="0"/>
              <a:t> </a:t>
            </a:r>
            <a:r>
              <a:rPr lang="ko-Kore-KR" altLang="en-US" sz="1400" dirty="0"/>
              <a:t>2009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C20A-BDAD-4AEC-87C8-C6F54AF13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10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3426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3;p32">
            <a:extLst>
              <a:ext uri="{FF2B5EF4-FFF2-40B4-BE49-F238E27FC236}">
                <a16:creationId xmlns:a16="http://schemas.microsoft.com/office/drawing/2014/main" id="{EA8DEFAD-F422-D97B-1374-1D73DC4F7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b="1" dirty="0"/>
              <a:t>Quantum I</a:t>
            </a:r>
            <a:r>
              <a:rPr lang="ko" b="1" dirty="0"/>
              <a:t>nformation Set Decoding (</a:t>
            </a:r>
            <a:r>
              <a:rPr lang="en-US" altLang="ko" b="1" dirty="0"/>
              <a:t>Q</a:t>
            </a:r>
            <a:r>
              <a:rPr lang="ko" b="1" dirty="0"/>
              <a:t>ISD)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14273-FEDC-458A-C9E2-DB49C3F1523C}"/>
              </a:ext>
            </a:extLst>
          </p:cNvPr>
          <p:cNvSpPr txBox="1"/>
          <p:nvPr/>
        </p:nvSpPr>
        <p:spPr>
          <a:xfrm>
            <a:off x="0" y="1124302"/>
            <a:ext cx="12192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Bernstein’s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QISD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analysis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in “Grover vs McEliece”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paper[2]</a:t>
            </a:r>
            <a:endParaRPr kumimoji="1" lang="en" altLang="ko-Kore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ore-KR" sz="2100" b="1" dirty="0"/>
              <a:t>Grover’s algorithm can reduce the complexity of</a:t>
            </a:r>
            <a:r>
              <a:rPr kumimoji="1" lang="ko-KR" altLang="en-US" sz="2100" b="1" dirty="0"/>
              <a:t> </a:t>
            </a:r>
            <a:r>
              <a:rPr kumimoji="1" lang="en-US" altLang="ko-KR" sz="2100" b="1" dirty="0">
                <a:solidFill>
                  <a:srgbClr val="FF0000"/>
                </a:solidFill>
              </a:rPr>
              <a:t>Information Set Decoding to the square root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kumimoji="1" lang="en" altLang="ko-KR" sz="2100" b="1" dirty="0">
                <a:solidFill>
                  <a:srgbClr val="FF0000"/>
                </a:solidFill>
                <a:sym typeface="Wingdings" pitchFamily="2" charset="2"/>
              </a:rPr>
              <a:t>But</a:t>
            </a:r>
            <a:r>
              <a:rPr kumimoji="1" lang="en-US" altLang="ko-KR" sz="2100" b="1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kumimoji="1" lang="ko-KR" altLang="en-US" sz="21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" altLang="ko-KR" sz="2100" b="1" dirty="0">
                <a:solidFill>
                  <a:srgbClr val="FF0000"/>
                </a:solidFill>
                <a:sym typeface="Wingdings" pitchFamily="2" charset="2"/>
              </a:rPr>
              <a:t>on a theoretical level</a:t>
            </a:r>
            <a:endParaRPr kumimoji="1" lang="en-US" altLang="ko-KR" sz="2100" dirty="0"/>
          </a:p>
          <a:p>
            <a:pPr lvl="1"/>
            <a:endParaRPr kumimoji="1" lang="en-US" altLang="ko-KR" sz="2200" dirty="0"/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37C912D-4BD3-93CB-5D81-F3FDF4B06653}"/>
              </a:ext>
            </a:extLst>
          </p:cNvPr>
          <p:cNvSpPr/>
          <p:nvPr/>
        </p:nvSpPr>
        <p:spPr>
          <a:xfrm>
            <a:off x="65783" y="6334780"/>
            <a:ext cx="111109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sz="1400" dirty="0"/>
              <a:t>[2] D. J. Bernstein, “Grover vs. McEliece”, PQCrypto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2010</a:t>
            </a:r>
            <a:endParaRPr lang="en-US" altLang="ko-Kore-KR" sz="1400" dirty="0"/>
          </a:p>
          <a:p>
            <a:r>
              <a:rPr lang="en-US" altLang="ko-Kore-KR" sz="1400" dirty="0"/>
              <a:t>[</a:t>
            </a:r>
            <a:r>
              <a:rPr lang="en-US" altLang="ko-KR" sz="1400" dirty="0"/>
              <a:t>3]</a:t>
            </a:r>
            <a:r>
              <a:rPr lang="ko-KR" altLang="en-US" sz="1400" dirty="0"/>
              <a:t> </a:t>
            </a:r>
            <a:r>
              <a:rPr lang="en" altLang="ko-KR" sz="1400" dirty="0"/>
              <a:t>G</a:t>
            </a:r>
            <a:r>
              <a:rPr lang="en-US" altLang="ko-KR" sz="1400" dirty="0"/>
              <a:t>.</a:t>
            </a:r>
            <a:r>
              <a:rPr lang="en" altLang="ko-KR" sz="1400" dirty="0"/>
              <a:t> </a:t>
            </a:r>
            <a:r>
              <a:rPr lang="en" altLang="ko-KR" sz="1400" dirty="0" err="1"/>
              <a:t>Kachigar</a:t>
            </a:r>
            <a:r>
              <a:rPr lang="ko-KR" altLang="en-US" sz="1400" dirty="0"/>
              <a:t> </a:t>
            </a:r>
            <a:r>
              <a:rPr lang="en-US" altLang="ko-KR" sz="1400" dirty="0"/>
              <a:t>et al. </a:t>
            </a:r>
            <a:r>
              <a:rPr lang="en-US" altLang="ko-Kore-KR" sz="1400" dirty="0"/>
              <a:t>“Quantum Information Set Decoding”,</a:t>
            </a:r>
            <a:r>
              <a:rPr lang="ko-KR" altLang="en-US" sz="1400" dirty="0"/>
              <a:t> </a:t>
            </a:r>
            <a:r>
              <a:rPr lang="en" altLang="ko-KR" sz="1400" dirty="0"/>
              <a:t>Cryptography and Security (</a:t>
            </a:r>
            <a:r>
              <a:rPr lang="en" altLang="ko-KR" sz="1400" dirty="0" err="1"/>
              <a:t>cs.CR</a:t>
            </a:r>
            <a:r>
              <a:rPr lang="en" altLang="ko-KR" sz="1400" dirty="0"/>
              <a:t>); Quantum Physics</a:t>
            </a:r>
            <a:r>
              <a:rPr lang="en-US" altLang="ko-Kore-KR" sz="1400" dirty="0"/>
              <a:t>, 2017</a:t>
            </a:r>
            <a:endParaRPr lang="ko-Kore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2650556-4DEE-4F27-32BA-4E28165B1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31" y="2890534"/>
            <a:ext cx="3662507" cy="1351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22357B-3A26-D045-7B8B-CFDB061D1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387" y="4366639"/>
            <a:ext cx="7570273" cy="109769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F92DCA-68A2-52C5-8A6D-E8CAB652D2E2}"/>
              </a:ext>
            </a:extLst>
          </p:cNvPr>
          <p:cNvSpPr/>
          <p:nvPr/>
        </p:nvSpPr>
        <p:spPr>
          <a:xfrm>
            <a:off x="7012590" y="4424211"/>
            <a:ext cx="2591898" cy="9659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A50D09-8BD5-6475-3C92-C1434D02B582}"/>
              </a:ext>
            </a:extLst>
          </p:cNvPr>
          <p:cNvSpPr/>
          <p:nvPr/>
        </p:nvSpPr>
        <p:spPr>
          <a:xfrm>
            <a:off x="5309879" y="2914137"/>
            <a:ext cx="2353977" cy="12787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385384-9613-13D7-6B28-4E78AC5E44A9}"/>
              </a:ext>
            </a:extLst>
          </p:cNvPr>
          <p:cNvCxnSpPr/>
          <p:nvPr/>
        </p:nvCxnSpPr>
        <p:spPr>
          <a:xfrm>
            <a:off x="7719938" y="3890298"/>
            <a:ext cx="476770" cy="4763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AE79037-2CA6-CF71-AFDF-44389C03A285}"/>
              </a:ext>
            </a:extLst>
          </p:cNvPr>
          <p:cNvSpPr txBox="1"/>
          <p:nvPr/>
        </p:nvSpPr>
        <p:spPr>
          <a:xfrm>
            <a:off x="7958323" y="3795078"/>
            <a:ext cx="2361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1" dirty="0">
                <a:solidFill>
                  <a:srgbClr val="FF0000"/>
                </a:solidFill>
              </a:rPr>
              <a:t>Reduced to the square root</a:t>
            </a:r>
            <a:endParaRPr kumimoji="1" lang="ko-Kore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08A0F5-55F2-8E9E-853B-8A887B0B89E4}"/>
              </a:ext>
            </a:extLst>
          </p:cNvPr>
          <p:cNvSpPr/>
          <p:nvPr/>
        </p:nvSpPr>
        <p:spPr>
          <a:xfrm>
            <a:off x="7663856" y="283641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[3]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4B431E-4431-D10C-A87C-EC8BC6DF1EB2}"/>
              </a:ext>
            </a:extLst>
          </p:cNvPr>
          <p:cNvSpPr/>
          <p:nvPr/>
        </p:nvSpPr>
        <p:spPr>
          <a:xfrm>
            <a:off x="9604488" y="43277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[3]</a:t>
            </a:r>
            <a:endParaRPr lang="ko-Kore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543391-F5DC-4F7C-8A4E-DED440EF6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11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994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C6BDEAA-C52F-8F07-B907-EAAF1FED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dirty="0"/>
              <a:t>Quantum Information Set Decoding (QISD)</a:t>
            </a:r>
            <a:endParaRPr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532D9-046C-6F61-5F26-EB91F6A890D7}"/>
              </a:ext>
            </a:extLst>
          </p:cNvPr>
          <p:cNvSpPr txBox="1"/>
          <p:nvPr/>
        </p:nvSpPr>
        <p:spPr>
          <a:xfrm>
            <a:off x="326571" y="1269444"/>
            <a:ext cx="1219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We implement and analyze 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quantum Gauss-Jordan elimination</a:t>
            </a:r>
            <a:endParaRPr kumimoji="1" lang="en-US" altLang="ko-KR" sz="2200" dirty="0">
              <a:solidFill>
                <a:srgbClr val="FF0000"/>
              </a:solidFill>
            </a:endParaRPr>
          </a:p>
          <a:p>
            <a:pPr lvl="1"/>
            <a:endParaRPr kumimoji="1" lang="en-US" altLang="ko-KR" b="1" dirty="0"/>
          </a:p>
          <a:p>
            <a:pPr lvl="1"/>
            <a:endParaRPr kumimoji="1" lang="en-US" altLang="ko-K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88;p30">
                <a:extLst>
                  <a:ext uri="{FF2B5EF4-FFF2-40B4-BE49-F238E27FC236}">
                    <a16:creationId xmlns:a16="http://schemas.microsoft.com/office/drawing/2014/main" id="{0F0E69CA-FF31-3D9B-C090-8ACB30E2C8AD}"/>
                  </a:ext>
                </a:extLst>
              </p:cNvPr>
              <p:cNvSpPr txBox="1"/>
              <p:nvPr/>
            </p:nvSpPr>
            <p:spPr>
              <a:xfrm>
                <a:off x="763456" y="2031890"/>
                <a:ext cx="5082600" cy="35394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lvl="0"/>
                <a:r>
                  <a:rPr lang="en-US" altLang="ko-KR" sz="2000" b="1" dirty="0">
                    <a:solidFill>
                      <a:schemeClr val="dk1"/>
                    </a:solidFill>
                  </a:rPr>
                  <a:t>1.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Randomly select as many columns as the</a:t>
                </a:r>
              </a:p>
              <a:p>
                <a:pPr lvl="0"/>
                <a:r>
                  <a:rPr lang="en" altLang="ko-KR" sz="2000" b="1" dirty="0">
                    <a:solidFill>
                      <a:schemeClr val="dk1"/>
                    </a:solidFill>
                  </a:rPr>
                  <a:t>    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number of rows in the public key</a:t>
                </a:r>
                <a:endParaRPr lang="ko-KR" altLang="en-US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	</a:t>
                </a: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2. The matrix constructed in this way is an </a:t>
                </a: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  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information set,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i</a:t>
                </a:r>
                <a:r>
                  <a:rPr lang="en" altLang="ko-Kore-KR" sz="2000" b="1" dirty="0"/>
                  <a:t>f the information set is </a:t>
                </a:r>
              </a:p>
              <a:p>
                <a:pPr lvl="0"/>
                <a:r>
                  <a:rPr lang="en" altLang="ko-Kore-KR" sz="2000" b="1" dirty="0"/>
                  <a:t>      invertible? Perform </a:t>
                </a:r>
                <a:r>
                  <a:rPr lang="en" altLang="ko-Kore-KR" sz="2000" b="1" dirty="0">
                    <a:solidFill>
                      <a:srgbClr val="FF0000"/>
                    </a:solidFill>
                  </a:rPr>
                  <a:t>Gaussian Elimination</a:t>
                </a:r>
                <a:endParaRPr lang="en-US" altLang="ko-KR" sz="2000" b="1" dirty="0">
                  <a:solidFill>
                    <a:srgbClr val="FF0000"/>
                  </a:solidFill>
                </a:endParaRP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</a:t>
                </a: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en-US" altLang="ko-KR" sz="2000" b="1" dirty="0">
                    <a:solidFill>
                      <a:schemeClr val="dk1"/>
                    </a:solidFill>
                  </a:rPr>
                  <a:t>3.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We can compute the inverse matrix of </a:t>
                </a:r>
              </a:p>
              <a:p>
                <a:pPr lvl="0"/>
                <a:r>
                  <a:rPr lang="en" altLang="ko-KR" sz="2000" b="1" dirty="0">
                    <a:solidFill>
                      <a:schemeClr val="dk1"/>
                    </a:solidFill>
                  </a:rPr>
                  <a:t>       the information set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Information set 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en-US" altLang="ko-KR" sz="2000" b="1" dirty="0">
                    <a:solidFill>
                      <a:schemeClr val="dk1"/>
                    </a:solidFill>
                  </a:rPr>
                  <a:t>4.  Check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ko-KR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" sz="2000" b="1" dirty="0">
                    <a:solidFill>
                      <a:srgbClr val="FF0000"/>
                    </a:solidFill>
                    <a:sym typeface="Wingdings" pitchFamily="2" charset="2"/>
                  </a:rPr>
                  <a:t>Information set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     </a:t>
                </a:r>
                <a:r>
                  <a:rPr lang="en-US" altLang="ko-KR" sz="2000" b="1" dirty="0">
                    <a:solidFill>
                      <a:schemeClr val="dk1"/>
                    </a:solidFill>
                    <a:sym typeface="Wingdings" pitchFamily="2" charset="2"/>
                  </a:rPr>
                  <a:t>‘s weight</a:t>
                </a:r>
                <a:endParaRPr lang="ko-KR" altLang="en-US" sz="20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6" name="Google Shape;188;p30">
                <a:extLst>
                  <a:ext uri="{FF2B5EF4-FFF2-40B4-BE49-F238E27FC236}">
                    <a16:creationId xmlns:a16="http://schemas.microsoft.com/office/drawing/2014/main" id="{0F0E69CA-FF31-3D9B-C090-8ACB30E2C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56" y="2031890"/>
                <a:ext cx="5082600" cy="3539400"/>
              </a:xfrm>
              <a:prstGeom prst="rect">
                <a:avLst/>
              </a:prstGeom>
              <a:blipFill>
                <a:blip r:embed="rId2"/>
                <a:stretch>
                  <a:fillRect l="-995" b="-3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E2AA9B4-72A4-B183-BAC8-3042A8CCCF96}"/>
              </a:ext>
            </a:extLst>
          </p:cNvPr>
          <p:cNvCxnSpPr/>
          <p:nvPr/>
        </p:nvCxnSpPr>
        <p:spPr>
          <a:xfrm>
            <a:off x="6010292" y="2963240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5EDF0C-E629-8A5B-DF71-144D488DF574}"/>
              </a:ext>
            </a:extLst>
          </p:cNvPr>
          <p:cNvCxnSpPr/>
          <p:nvPr/>
        </p:nvCxnSpPr>
        <p:spPr>
          <a:xfrm>
            <a:off x="6010291" y="3855868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56B04B-4AEB-F9FF-E5D6-6CCEDD5ED66A}"/>
              </a:ext>
            </a:extLst>
          </p:cNvPr>
          <p:cNvCxnSpPr/>
          <p:nvPr/>
        </p:nvCxnSpPr>
        <p:spPr>
          <a:xfrm>
            <a:off x="6010291" y="4676148"/>
            <a:ext cx="9116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815E7-5761-5A1A-BD8B-FCA9F3305078}"/>
                  </a:ext>
                </a:extLst>
              </p:cNvPr>
              <p:cNvSpPr txBox="1"/>
              <p:nvPr/>
            </p:nvSpPr>
            <p:spPr>
              <a:xfrm>
                <a:off x="5221545" y="4446476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C815E7-5761-5A1A-BD8B-FCA9F3305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545" y="4446476"/>
                <a:ext cx="37221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4983E-6384-2DAE-1CDE-106454DDC269}"/>
                  </a:ext>
                </a:extLst>
              </p:cNvPr>
              <p:cNvSpPr txBox="1"/>
              <p:nvPr/>
            </p:nvSpPr>
            <p:spPr>
              <a:xfrm>
                <a:off x="3836451" y="5054005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34983E-6384-2DAE-1CDE-106454DDC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451" y="5054005"/>
                <a:ext cx="37221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F89EC54-AB80-CF3A-AFE4-51718179AFBE}"/>
              </a:ext>
            </a:extLst>
          </p:cNvPr>
          <p:cNvSpPr txBox="1"/>
          <p:nvPr/>
        </p:nvSpPr>
        <p:spPr>
          <a:xfrm>
            <a:off x="2235493" y="5588556"/>
            <a:ext cx="12249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1"/>
                </a:solidFill>
              </a:rPr>
              <a:t>Classical 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85300-3E9E-0FB2-9B8F-2BA0478A203E}"/>
              </a:ext>
            </a:extLst>
          </p:cNvPr>
          <p:cNvSpPr txBox="1"/>
          <p:nvPr/>
        </p:nvSpPr>
        <p:spPr>
          <a:xfrm>
            <a:off x="8825365" y="5094513"/>
            <a:ext cx="12945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>
                <a:solidFill>
                  <a:schemeClr val="accent1"/>
                </a:solidFill>
              </a:rPr>
              <a:t>Quantum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15" name="Google Shape;188;p30">
            <a:extLst>
              <a:ext uri="{FF2B5EF4-FFF2-40B4-BE49-F238E27FC236}">
                <a16:creationId xmlns:a16="http://schemas.microsoft.com/office/drawing/2014/main" id="{315A79DD-557C-BC8A-B74F-8D10ECCE0F1E}"/>
              </a:ext>
            </a:extLst>
          </p:cNvPr>
          <p:cNvSpPr txBox="1"/>
          <p:nvPr/>
        </p:nvSpPr>
        <p:spPr>
          <a:xfrm>
            <a:off x="7086167" y="2113493"/>
            <a:ext cx="5029378" cy="28007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dk1"/>
                </a:solidFill>
              </a:rPr>
              <a:t>Grover on ISD</a:t>
            </a:r>
            <a:endParaRPr lang="ko-KR" altLang="en-US" sz="20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chemeClr val="dk1"/>
                </a:solidFill>
              </a:rPr>
              <a:t>	</a:t>
            </a:r>
            <a:endParaRPr lang="en-US" altLang="ko-KR" b="1" dirty="0">
              <a:solidFill>
                <a:schemeClr val="dk1"/>
              </a:solidFill>
            </a:endParaRPr>
          </a:p>
          <a:p>
            <a:pPr lvl="0"/>
            <a:r>
              <a:rPr lang="en-US" altLang="ko-KR" sz="2000" b="1" dirty="0">
                <a:solidFill>
                  <a:schemeClr val="dk1"/>
                </a:solidFill>
              </a:rPr>
              <a:t>1.</a:t>
            </a:r>
            <a:r>
              <a:rPr lang="ko-KR" altLang="en-US" sz="2000" b="1" dirty="0">
                <a:solidFill>
                  <a:schemeClr val="dk1"/>
                </a:solidFill>
              </a:rPr>
              <a:t> </a:t>
            </a:r>
            <a:r>
              <a:rPr lang="en-US" altLang="ko-KR" sz="2000" b="1" dirty="0"/>
              <a:t>Input Setting using butterfly network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chemeClr val="dk1"/>
                </a:solidFill>
              </a:rPr>
              <a:t>2.</a:t>
            </a:r>
            <a:r>
              <a:rPr lang="ko-KR" altLang="en-US" sz="2000" b="1" dirty="0">
                <a:solidFill>
                  <a:schemeClr val="dk1"/>
                </a:solidFill>
              </a:rPr>
              <a:t> </a:t>
            </a:r>
            <a:r>
              <a:rPr lang="en-US" altLang="ko-KR" sz="2000" b="1" dirty="0">
                <a:solidFill>
                  <a:schemeClr val="dk1"/>
                </a:solidFill>
              </a:rPr>
              <a:t>Implement </a:t>
            </a:r>
            <a:r>
              <a:rPr lang="en-US" altLang="ko-KR" sz="2000" b="1" dirty="0">
                <a:solidFill>
                  <a:srgbClr val="FF0000"/>
                </a:solidFill>
              </a:rPr>
              <a:t>Quantum Gaussian Elimination</a:t>
            </a:r>
            <a:endParaRPr lang="en-US" altLang="ko-KR" sz="2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1000" b="1" dirty="0">
              <a:solidFill>
                <a:schemeClr val="dk1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altLang="ko-KR" sz="2000" b="1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/>
              <a:t>3. Weight check module for qubit vector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865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3">
            <a:extLst>
              <a:ext uri="{FF2B5EF4-FFF2-40B4-BE49-F238E27FC236}">
                <a16:creationId xmlns:a16="http://schemas.microsoft.com/office/drawing/2014/main" id="{83BE671C-ABC3-2E10-3C6C-1511F0D2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b="1" dirty="0"/>
              <a:t>Quantum Gauss-Jordan Elimination</a:t>
            </a:r>
            <a:endParaRPr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81495-0994-D586-88E1-4920E1997B97}"/>
              </a:ext>
            </a:extLst>
          </p:cNvPr>
          <p:cNvSpPr txBox="1"/>
          <p:nvPr/>
        </p:nvSpPr>
        <p:spPr>
          <a:xfrm>
            <a:off x="522515" y="1202715"/>
            <a:ext cx="840762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</a:rPr>
              <a:t>Previous work uses Grover’s algorithm to implement </a:t>
            </a:r>
          </a:p>
          <a:p>
            <a:r>
              <a:rPr kumimoji="1" lang="en-US" altLang="ko-Kore-KR" sz="2600" b="1" dirty="0">
                <a:solidFill>
                  <a:schemeClr val="accent1"/>
                </a:solidFill>
              </a:rPr>
              <a:t>    quantum Gauss-Jordan elimination --&gt; High quantum cost</a:t>
            </a:r>
            <a:endParaRPr kumimoji="1" lang="ko-Kore-KR" altLang="en-US" sz="26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EBE799-5396-2E70-5EC2-C625F92F4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63609"/>
            <a:ext cx="7772400" cy="203593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0E75BEA-8727-7A5A-4005-4FEECD41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342" y="2467409"/>
            <a:ext cx="4387317" cy="1052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58AD9-7D8E-815F-BF70-E44E2933F035}"/>
              </a:ext>
            </a:extLst>
          </p:cNvPr>
          <p:cNvSpPr txBox="1"/>
          <p:nvPr/>
        </p:nvSpPr>
        <p:spPr>
          <a:xfrm>
            <a:off x="5974813" y="3350537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.</a:t>
            </a:r>
          </a:p>
          <a:p>
            <a:r>
              <a:rPr kumimoji="1" lang="en-US" altLang="ko-Kore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E4593-8158-BF00-1233-C84E166808C3}"/>
              </a:ext>
            </a:extLst>
          </p:cNvPr>
          <p:cNvSpPr txBox="1"/>
          <p:nvPr/>
        </p:nvSpPr>
        <p:spPr>
          <a:xfrm>
            <a:off x="113210" y="6476996"/>
            <a:ext cx="127406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500" dirty="0"/>
              <a:t>D</a:t>
            </a:r>
            <a:r>
              <a:rPr lang="en-US" altLang="ko-Kore-KR" sz="1500" dirty="0"/>
              <a:t>.</a:t>
            </a:r>
            <a:r>
              <a:rPr lang="ko-Kore-KR" altLang="en-US" sz="1500" dirty="0"/>
              <a:t> N</a:t>
            </a:r>
            <a:r>
              <a:rPr lang="en-US" altLang="ko-Kore-KR" sz="1500" dirty="0"/>
              <a:t>. </a:t>
            </a:r>
            <a:r>
              <a:rPr lang="ko-Kore-KR" altLang="en-US" sz="1500" dirty="0"/>
              <a:t>Diep, D</a:t>
            </a:r>
            <a:r>
              <a:rPr lang="en-US" altLang="ko-Kore-KR" sz="1500" dirty="0"/>
              <a:t>.</a:t>
            </a:r>
            <a:r>
              <a:rPr lang="ko-Kore-KR" altLang="en-US" sz="1500" dirty="0"/>
              <a:t> H</a:t>
            </a:r>
            <a:r>
              <a:rPr lang="en-US" altLang="ko-Kore-KR" sz="1500" dirty="0"/>
              <a:t>. </a:t>
            </a:r>
            <a:r>
              <a:rPr lang="ko-Kore-KR" altLang="en-US" sz="1500" dirty="0"/>
              <a:t>Giang</a:t>
            </a:r>
            <a:r>
              <a:rPr lang="en-US" altLang="ko-Kore-KR" sz="1500" dirty="0"/>
              <a:t>, “</a:t>
            </a:r>
            <a:r>
              <a:rPr lang="en" altLang="ko-Kore-KR" sz="1500" b="1" dirty="0"/>
              <a:t>Quantum Gauss Jordan Elimination</a:t>
            </a:r>
            <a:r>
              <a:rPr lang="en-US" altLang="ko-Kore-KR" sz="1500" dirty="0"/>
              <a:t>”, International Journal of Theoretical Physics, Vol. 56, 2017.</a:t>
            </a:r>
            <a:endParaRPr lang="ko-Kore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10397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C7FD6B-206D-C391-5825-CDAA7F88A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468" y="2553839"/>
            <a:ext cx="7065818" cy="4157259"/>
          </a:xfrm>
          <a:prstGeom prst="rect">
            <a:avLst/>
          </a:prstGeom>
        </p:spPr>
      </p:pic>
      <p:sp>
        <p:nvSpPr>
          <p:cNvPr id="5" name="제목 3">
            <a:extLst>
              <a:ext uri="{FF2B5EF4-FFF2-40B4-BE49-F238E27FC236}">
                <a16:creationId xmlns:a16="http://schemas.microsoft.com/office/drawing/2014/main" id="{83BE671C-ABC3-2E10-3C6C-1511F0D2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b="1" dirty="0"/>
              <a:t>Quantum Gauss-Jordan Elimination</a:t>
            </a:r>
            <a:endParaRPr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81495-0994-D586-88E1-4920E1997B97}"/>
              </a:ext>
            </a:extLst>
          </p:cNvPr>
          <p:cNvSpPr txBox="1"/>
          <p:nvPr/>
        </p:nvSpPr>
        <p:spPr>
          <a:xfrm>
            <a:off x="522515" y="1202715"/>
            <a:ext cx="853663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2600" b="1" dirty="0"/>
              <a:t>We need to implement the </a:t>
            </a:r>
            <a:r>
              <a:rPr kumimoji="1" lang="en" altLang="ko-Kore-KR" sz="2600" b="1" dirty="0">
                <a:solidFill>
                  <a:schemeClr val="accent1"/>
                </a:solidFill>
              </a:rPr>
              <a:t>following as a quantum circuit.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</a:rPr>
              <a:t>Swaps between 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</a:rPr>
              <a:t>Eliminations between rows</a:t>
            </a:r>
            <a:endParaRPr kumimoji="1" lang="ko-Kore-KR" altLang="en-US" sz="2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0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DC1BB45-B96E-4F2C-2C15-F0630C4B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48" y="2648948"/>
            <a:ext cx="4826049" cy="36327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30C6665-B5D5-216D-3B86-A104B90A5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6311"/>
            <a:ext cx="4826049" cy="37580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29792-ECE1-7F0B-9096-6D065E0491B0}"/>
              </a:ext>
            </a:extLst>
          </p:cNvPr>
          <p:cNvSpPr txBox="1"/>
          <p:nvPr/>
        </p:nvSpPr>
        <p:spPr>
          <a:xfrm>
            <a:off x="322217" y="1175321"/>
            <a:ext cx="109719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</a:rPr>
              <a:t>We implement quantum Gauss-Jordan elimination only with quantum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</a:rPr>
              <a:t>Elimination </a:t>
            </a:r>
            <a:r>
              <a:rPr kumimoji="1" lang="en-US" altLang="ko-Kore-KR" sz="2600" b="1" dirty="0">
                <a:sym typeface="Wingdings" pitchFamily="2" charset="2"/>
              </a:rPr>
              <a:t> implemented with </a:t>
            </a:r>
            <a:r>
              <a:rPr kumimoji="1" lang="en-US" altLang="ko-Kore-KR" sz="2600" b="1" dirty="0">
                <a:solidFill>
                  <a:schemeClr val="accent1"/>
                </a:solidFill>
                <a:sym typeface="Wingdings" pitchFamily="2" charset="2"/>
              </a:rPr>
              <a:t>CCX, CCCX gates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600" b="1" dirty="0">
                <a:solidFill>
                  <a:schemeClr val="accent1"/>
                </a:solidFill>
                <a:sym typeface="Wingdings" pitchFamily="2" charset="2"/>
              </a:rPr>
              <a:t>Swaps</a:t>
            </a:r>
            <a:r>
              <a:rPr kumimoji="1" lang="en-US" altLang="ko-Kore-KR" sz="2600" b="1" dirty="0">
                <a:sym typeface="Wingdings" pitchFamily="2" charset="2"/>
              </a:rPr>
              <a:t>  Implemented with </a:t>
            </a:r>
            <a:r>
              <a:rPr kumimoji="1" lang="en-US" altLang="ko-Kore-KR" sz="2600" b="1" dirty="0">
                <a:solidFill>
                  <a:schemeClr val="accent1"/>
                </a:solidFill>
                <a:sym typeface="Wingdings" pitchFamily="2" charset="2"/>
              </a:rPr>
              <a:t>Multi-Controlled Swap gates</a:t>
            </a:r>
            <a:endParaRPr kumimoji="1" lang="ko-Kore-KR" altLang="en-US" sz="26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F83B5-9226-155D-973D-524472A3499A}"/>
              </a:ext>
            </a:extLst>
          </p:cNvPr>
          <p:cNvSpPr txBox="1"/>
          <p:nvPr/>
        </p:nvSpPr>
        <p:spPr>
          <a:xfrm>
            <a:off x="7011863" y="6157640"/>
            <a:ext cx="508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" altLang="ko-Kore-KR" b="1" dirty="0">
                <a:solidFill>
                  <a:schemeClr val="accent2"/>
                </a:solidFill>
              </a:rPr>
            </a:br>
            <a:r>
              <a:rPr lang="en" altLang="ko-Kore-KR" b="1" dirty="0">
                <a:solidFill>
                  <a:schemeClr val="accent2"/>
                </a:solidFill>
              </a:rPr>
              <a:t>Implementation details can be found in the paper…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11" name="제목 3">
            <a:extLst>
              <a:ext uri="{FF2B5EF4-FFF2-40B4-BE49-F238E27FC236}">
                <a16:creationId xmlns:a16="http://schemas.microsoft.com/office/drawing/2014/main" id="{B47E92D0-F3C2-E5E1-596E-6F206248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199038"/>
            <a:ext cx="11368160" cy="762163"/>
          </a:xfrm>
        </p:spPr>
        <p:txBody>
          <a:bodyPr/>
          <a:lstStyle/>
          <a:p>
            <a:r>
              <a:rPr lang="en-US" altLang="ko-Kore-KR" b="1" dirty="0"/>
              <a:t>Quantum Gauss-Jordan Elimination</a:t>
            </a:r>
            <a:endParaRPr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9348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A29875-6073-73AB-69DF-952B0300B7FF}"/>
              </a:ext>
            </a:extLst>
          </p:cNvPr>
          <p:cNvSpPr txBox="1"/>
          <p:nvPr/>
        </p:nvSpPr>
        <p:spPr>
          <a:xfrm>
            <a:off x="326571" y="1269444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olidFill>
                  <a:schemeClr val="accent1"/>
                </a:solidFill>
              </a:rPr>
              <a:t>Estimation of quantum resources </a:t>
            </a:r>
            <a:r>
              <a:rPr kumimoji="1" lang="en-US" altLang="ko-KR" sz="2400" b="1" dirty="0"/>
              <a:t>required for quantum Gaussian-Jordan elimination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2400" dirty="0"/>
              <a:t>In our implementation, the process of checking </a:t>
            </a:r>
            <a:r>
              <a:rPr kumimoji="1" lang="en" altLang="ko-Kore-KR" sz="2400" b="1" dirty="0">
                <a:solidFill>
                  <a:srgbClr val="FF0000"/>
                </a:solidFill>
              </a:rPr>
              <a:t>one row and one column </a:t>
            </a:r>
          </a:p>
          <a:p>
            <a:r>
              <a:rPr kumimoji="1" lang="en" altLang="ko-Kore-KR" sz="2400" b="1" dirty="0">
                <a:solidFill>
                  <a:srgbClr val="FF0000"/>
                </a:solidFill>
              </a:rPr>
              <a:t>    for a wide range</a:t>
            </a:r>
            <a:r>
              <a:rPr kumimoji="1" lang="en" altLang="ko-Kore-KR" sz="2400" dirty="0"/>
              <a:t> </a:t>
            </a:r>
            <a:r>
              <a:rPr kumimoji="1" lang="en" altLang="ko-Kore-KR" sz="2400" b="1" dirty="0">
                <a:solidFill>
                  <a:srgbClr val="FF0000"/>
                </a:solidFill>
              </a:rPr>
              <a:t>of the target matrix is ​​repeated </a:t>
            </a:r>
            <a:r>
              <a:rPr kumimoji="1" lang="en" altLang="ko-Kore-KR" sz="2400" dirty="0"/>
              <a:t>to perform quantum Gauss- Jordan</a:t>
            </a:r>
          </a:p>
          <a:p>
            <a:r>
              <a:rPr kumimoji="1" lang="en" altLang="ko-Kore-KR" sz="2400" dirty="0"/>
              <a:t>	</a:t>
            </a:r>
            <a:r>
              <a:rPr kumimoji="1" lang="en" altLang="ko-Kore-KR" sz="2400" b="1" dirty="0">
                <a:solidFill>
                  <a:schemeClr val="accent1"/>
                </a:solidFill>
                <a:sym typeface="Wingdings" pitchFamily="2" charset="2"/>
              </a:rPr>
              <a:t> It is more efficient than using Grover's algorithm</a:t>
            </a:r>
            <a:r>
              <a:rPr kumimoji="1" lang="en" altLang="ko-Kore-KR" sz="2400" dirty="0">
                <a:sym typeface="Wingdings" pitchFamily="2" charset="2"/>
              </a:rPr>
              <a:t>, </a:t>
            </a:r>
            <a:r>
              <a:rPr kumimoji="1" lang="en" altLang="ko-Kore-KR" sz="2400" b="1" dirty="0">
                <a:solidFill>
                  <a:srgbClr val="FF0000"/>
                </a:solidFill>
                <a:sym typeface="Wingdings" pitchFamily="2" charset="2"/>
              </a:rPr>
              <a:t>but requires a lot of cost.</a:t>
            </a:r>
            <a:endParaRPr kumimoji="1" lang="ko-Kore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제목 3">
            <a:extLst>
              <a:ext uri="{FF2B5EF4-FFF2-40B4-BE49-F238E27FC236}">
                <a16:creationId xmlns:a16="http://schemas.microsoft.com/office/drawing/2014/main" id="{6F8BDEC6-00BD-23D0-D5BD-4C9F2CA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16456"/>
            <a:ext cx="11368160" cy="762163"/>
          </a:xfrm>
        </p:spPr>
        <p:txBody>
          <a:bodyPr/>
          <a:lstStyle/>
          <a:p>
            <a:r>
              <a:rPr lang="en-US" altLang="ko-Kore-KR" b="1" dirty="0"/>
              <a:t>Quantum Gauss-Jordan Elimination</a:t>
            </a:r>
            <a:endParaRPr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C2B3D06-33FB-7DC2-9636-A9D1E1A4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58" y="3499261"/>
            <a:ext cx="9404604" cy="294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5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b="1" dirty="0"/>
              <a:t>Analysis &amp; Conclusion</a:t>
            </a:r>
            <a:endParaRPr b="1" dirty="0"/>
          </a:p>
        </p:txBody>
      </p:sp>
      <p:sp>
        <p:nvSpPr>
          <p:cNvPr id="475" name="Google Shape;475;p47"/>
          <p:cNvSpPr txBox="1">
            <a:spLocks noGrp="1"/>
          </p:cNvSpPr>
          <p:nvPr>
            <p:ph type="body" idx="1"/>
          </p:nvPr>
        </p:nvSpPr>
        <p:spPr>
          <a:xfrm>
            <a:off x="284975" y="1146200"/>
            <a:ext cx="114951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66700">
              <a:spcBef>
                <a:spcPts val="0"/>
              </a:spcBef>
              <a:buSzPts val="2400"/>
            </a:pPr>
            <a:r>
              <a:rPr lang="en" altLang="ko" sz="2600" b="1" dirty="0">
                <a:solidFill>
                  <a:srgbClr val="FF0000"/>
                </a:solidFill>
              </a:rPr>
              <a:t>Disadvantage</a:t>
            </a:r>
            <a:r>
              <a:rPr lang="en" altLang="ko" sz="2600" b="1" dirty="0"/>
              <a:t> of code-based </a:t>
            </a:r>
            <a:r>
              <a:rPr lang="en-US" altLang="ko" sz="2600" b="1" dirty="0"/>
              <a:t>ciphers</a:t>
            </a:r>
            <a:r>
              <a:rPr lang="en" altLang="ko" sz="2600" b="1" dirty="0"/>
              <a:t> </a:t>
            </a:r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en" altLang="ko" sz="2600" b="1" dirty="0">
                <a:solidFill>
                  <a:srgbClr val="FF0000"/>
                </a:solidFill>
              </a:rPr>
              <a:t>The key size is very large</a:t>
            </a:r>
            <a:r>
              <a:rPr lang="en" altLang="ko" sz="2600" b="1" dirty="0"/>
              <a:t> (very large memory capacity</a:t>
            </a:r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en" altLang="ko" sz="2600" b="1" dirty="0"/>
              <a:t>Quantum attackers need very large memory  (large qubits)</a:t>
            </a:r>
            <a:r>
              <a:rPr lang="ko-KR" altLang="en-US" sz="2600" b="1" dirty="0"/>
              <a:t> </a:t>
            </a:r>
            <a:r>
              <a:rPr lang="en" altLang="ko" sz="2600" b="1" dirty="0"/>
              <a:t>and cost </a:t>
            </a:r>
            <a:r>
              <a:rPr lang="en-US" altLang="ko-KR" sz="2600" b="1" dirty="0"/>
              <a:t>(gates and depth)</a:t>
            </a:r>
            <a:r>
              <a:rPr lang="en" altLang="ko" sz="2600" b="1" dirty="0"/>
              <a:t>to attack</a:t>
            </a:r>
            <a:endParaRPr sz="2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en" altLang="ko" b="1" dirty="0"/>
              <a:t>mceliece348864 public key size → </a:t>
            </a:r>
            <a:r>
              <a:rPr lang="en" altLang="ko" b="1" dirty="0">
                <a:solidFill>
                  <a:schemeClr val="accent2"/>
                </a:solidFill>
              </a:rPr>
              <a:t>(768 X 3488) parity check matrix</a:t>
            </a:r>
          </a:p>
          <a:p>
            <a:pPr marL="1143000" lvl="2" indent="-266700">
              <a:spcBef>
                <a:spcPts val="0"/>
              </a:spcBef>
              <a:buSzPts val="2400"/>
            </a:pPr>
            <a:r>
              <a:rPr lang="en" altLang="ko" sz="2400" b="1" dirty="0"/>
              <a:t>In the case of QISD, </a:t>
            </a:r>
            <a:r>
              <a:rPr lang="en" altLang="ko" sz="2400" b="1" dirty="0">
                <a:solidFill>
                  <a:schemeClr val="accent1"/>
                </a:solidFill>
              </a:rPr>
              <a:t>setting the public key is an unconditional option</a:t>
            </a:r>
          </a:p>
          <a:p>
            <a:pPr marL="1143000" lvl="2" indent="-266700">
              <a:spcBef>
                <a:spcPts val="0"/>
              </a:spcBef>
              <a:buSzPts val="2400"/>
            </a:pPr>
            <a:r>
              <a:rPr lang="en" altLang="ko" sz="2400" b="1" dirty="0">
                <a:solidFill>
                  <a:srgbClr val="FF0000"/>
                </a:solidFill>
              </a:rPr>
              <a:t>2,678,784 (2.6 million) qubits required</a:t>
            </a:r>
            <a:r>
              <a:rPr lang="en" altLang="ko" sz="2400" dirty="0"/>
              <a:t> </a:t>
            </a:r>
            <a:r>
              <a:rPr lang="en" altLang="ko" sz="2400" b="1" dirty="0"/>
              <a:t>for public key setting</a:t>
            </a:r>
            <a:endParaRPr lang="en" sz="2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" altLang="ko-KR" sz="2400" b="1" dirty="0"/>
              <a:t>Therefore, </a:t>
            </a:r>
            <a:r>
              <a:rPr lang="en" altLang="ko-KR" sz="2400" b="1" dirty="0">
                <a:solidFill>
                  <a:schemeClr val="accent1"/>
                </a:solidFill>
              </a:rPr>
              <a:t>code-based cryptography is sufficiently resistant to quantum computers.</a:t>
            </a:r>
            <a:endParaRPr sz="2400" b="1" dirty="0">
              <a:solidFill>
                <a:schemeClr val="accent1"/>
              </a:solidFill>
            </a:endParaRPr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en" altLang="ko" b="1" dirty="0"/>
              <a:t>It is practically impossible to attack </a:t>
            </a:r>
            <a:r>
              <a:rPr lang="en" altLang="ko" b="1" dirty="0">
                <a:solidFill>
                  <a:schemeClr val="accent1"/>
                </a:solidFill>
              </a:rPr>
              <a:t>unless a new attack algorithm other than ISD comes out.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676" y="2832380"/>
            <a:ext cx="7913635" cy="84051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AE06B9-69D4-4414-BD47-FC8402113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C22941-2B3F-0546-BAF0-396E6502AE96}"/>
              </a:ext>
            </a:extLst>
          </p:cNvPr>
          <p:cNvSpPr/>
          <p:nvPr/>
        </p:nvSpPr>
        <p:spPr>
          <a:xfrm>
            <a:off x="4270513" y="1995835"/>
            <a:ext cx="3650974" cy="3067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B3275-75CD-A84C-8200-B405AAB285C9}"/>
              </a:ext>
            </a:extLst>
          </p:cNvPr>
          <p:cNvSpPr txBox="1"/>
          <p:nvPr/>
        </p:nvSpPr>
        <p:spPr>
          <a:xfrm>
            <a:off x="4400664" y="2998113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0" dirty="0"/>
              <a:t>Thank you!</a:t>
            </a:r>
            <a:endParaRPr kumimoji="1" lang="ko-Kore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2948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9559FC6-3191-515B-7562-E6D94A4326AF}"/>
              </a:ext>
            </a:extLst>
          </p:cNvPr>
          <p:cNvSpPr/>
          <p:nvPr/>
        </p:nvSpPr>
        <p:spPr>
          <a:xfrm>
            <a:off x="148281" y="178929"/>
            <a:ext cx="11738919" cy="1227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9655C-54C4-8C6D-3B30-FF9858B76B2C}"/>
              </a:ext>
            </a:extLst>
          </p:cNvPr>
          <p:cNvSpPr txBox="1"/>
          <p:nvPr/>
        </p:nvSpPr>
        <p:spPr>
          <a:xfrm>
            <a:off x="378939" y="272378"/>
            <a:ext cx="232461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500" b="1" dirty="0">
                <a:solidFill>
                  <a:schemeClr val="accent1"/>
                </a:solidFill>
              </a:rPr>
              <a:t>Contents</a:t>
            </a:r>
            <a:endParaRPr kumimoji="1" lang="ko-Kore-KR" altLang="en-US" sz="4500" b="1" dirty="0">
              <a:solidFill>
                <a:schemeClr val="accent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3C94FA8-259E-6665-824A-5C8086BBE106}"/>
              </a:ext>
            </a:extLst>
          </p:cNvPr>
          <p:cNvSpPr/>
          <p:nvPr/>
        </p:nvSpPr>
        <p:spPr>
          <a:xfrm>
            <a:off x="494269" y="1277187"/>
            <a:ext cx="7949514" cy="7414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0E08C87-FFBB-26B2-693D-4DE09E728BE0}"/>
              </a:ext>
            </a:extLst>
          </p:cNvPr>
          <p:cNvSpPr/>
          <p:nvPr/>
        </p:nvSpPr>
        <p:spPr>
          <a:xfrm>
            <a:off x="494269" y="2315722"/>
            <a:ext cx="7949514" cy="7414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FCBD37F5-96C9-34FD-5E19-81FA7F7EFE62}"/>
              </a:ext>
            </a:extLst>
          </p:cNvPr>
          <p:cNvSpPr/>
          <p:nvPr/>
        </p:nvSpPr>
        <p:spPr>
          <a:xfrm>
            <a:off x="494269" y="3406102"/>
            <a:ext cx="7949514" cy="7414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0C503E9-BF16-ACF8-A192-6F39622FC0DE}"/>
              </a:ext>
            </a:extLst>
          </p:cNvPr>
          <p:cNvSpPr/>
          <p:nvPr/>
        </p:nvSpPr>
        <p:spPr>
          <a:xfrm>
            <a:off x="494269" y="4496482"/>
            <a:ext cx="7949514" cy="7414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46A6CD2-11DC-B5D8-9D6B-8391F513CDE3}"/>
              </a:ext>
            </a:extLst>
          </p:cNvPr>
          <p:cNvSpPr/>
          <p:nvPr/>
        </p:nvSpPr>
        <p:spPr>
          <a:xfrm>
            <a:off x="494269" y="5586862"/>
            <a:ext cx="7949514" cy="741405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FB31CD-1DFF-9E28-4824-17D186B52D48}"/>
              </a:ext>
            </a:extLst>
          </p:cNvPr>
          <p:cNvSpPr txBox="1"/>
          <p:nvPr/>
        </p:nvSpPr>
        <p:spPr>
          <a:xfrm>
            <a:off x="584886" y="1406183"/>
            <a:ext cx="2449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Our Contribution</a:t>
            </a:r>
            <a:endParaRPr kumimoji="1" lang="ko-Kore-KR" altLang="en-US" sz="25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E932C-1ECD-5E58-A137-5AF2C213191B}"/>
              </a:ext>
            </a:extLst>
          </p:cNvPr>
          <p:cNvSpPr txBox="1"/>
          <p:nvPr/>
        </p:nvSpPr>
        <p:spPr>
          <a:xfrm>
            <a:off x="584886" y="2447897"/>
            <a:ext cx="40071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Background  &amp; Related Work</a:t>
            </a:r>
            <a:endParaRPr kumimoji="1" lang="ko-Kore-KR" altLang="en-US" sz="25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EC80D-9E61-D880-CC2D-F5AAFDE91E60}"/>
              </a:ext>
            </a:extLst>
          </p:cNvPr>
          <p:cNvSpPr txBox="1"/>
          <p:nvPr/>
        </p:nvSpPr>
        <p:spPr>
          <a:xfrm>
            <a:off x="584886" y="3538277"/>
            <a:ext cx="258307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Proposed Method</a:t>
            </a:r>
            <a:endParaRPr kumimoji="1" lang="ko-Kore-KR" altLang="en-US" sz="2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2A3183-BF42-1F4F-F8C7-427C7F6246C2}"/>
              </a:ext>
            </a:extLst>
          </p:cNvPr>
          <p:cNvSpPr txBox="1"/>
          <p:nvPr/>
        </p:nvSpPr>
        <p:spPr>
          <a:xfrm>
            <a:off x="584886" y="4628657"/>
            <a:ext cx="36612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Performance &amp; Evaluation</a:t>
            </a:r>
            <a:endParaRPr kumimoji="1" lang="ko-Kore-KR" altLang="en-US" sz="2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A064FE-0717-C79F-15E0-A903EAA6913D}"/>
              </a:ext>
            </a:extLst>
          </p:cNvPr>
          <p:cNvSpPr txBox="1"/>
          <p:nvPr/>
        </p:nvSpPr>
        <p:spPr>
          <a:xfrm>
            <a:off x="584886" y="5719037"/>
            <a:ext cx="36280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Conclusion &amp; Future work</a:t>
            </a:r>
            <a:endParaRPr kumimoji="1" lang="ko-Kore-KR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85690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/>
              <a:t>Our Contribution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30804" y="1295146"/>
            <a:ext cx="11725326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3000" b="1" dirty="0"/>
              <a:t>We propose q</a:t>
            </a:r>
            <a:r>
              <a:rPr kumimoji="1" lang="en-US" altLang="ko-Kore-KR" sz="3000" b="1" dirty="0"/>
              <a:t>uantum </a:t>
            </a:r>
            <a:r>
              <a:rPr kumimoji="1" lang="en-US" altLang="ko-Kore-KR" sz="3000" b="1" dirty="0">
                <a:solidFill>
                  <a:schemeClr val="accent1"/>
                </a:solidFill>
              </a:rPr>
              <a:t>Gauss-Jordan elimination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ko-Kore-KR" sz="2800" b="1" dirty="0"/>
              <a:t>Implemented only with quantum gates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ko-Kore-KR" sz="2800" b="1" dirty="0"/>
              <a:t>without Grover’s algorithm</a:t>
            </a:r>
            <a:endParaRPr kumimoji="1" lang="en-US" altLang="ko-Kore-K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ore-KR" sz="3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3000" b="1" dirty="0">
                <a:solidFill>
                  <a:schemeClr val="accent1"/>
                </a:solidFill>
              </a:rPr>
              <a:t>Efficient </a:t>
            </a:r>
            <a:r>
              <a:rPr kumimoji="1" lang="en-US" altLang="ko-Kore-KR" sz="3000" b="1" dirty="0"/>
              <a:t>quantum Gauss-Jordan elimination </a:t>
            </a:r>
            <a:r>
              <a:rPr kumimoji="1" lang="en-US" altLang="ko-Kore-KR" sz="3000" b="1" dirty="0">
                <a:solidFill>
                  <a:schemeClr val="accent1"/>
                </a:solidFill>
              </a:rPr>
              <a:t>for binary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ore-KR" sz="3000" b="1" dirty="0">
              <a:solidFill>
                <a:schemeClr val="accent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ore-KR" sz="1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3000" b="1" dirty="0">
                <a:solidFill>
                  <a:schemeClr val="accent1"/>
                </a:solidFill>
              </a:rPr>
              <a:t>Quantum arithmetic</a:t>
            </a:r>
            <a:r>
              <a:rPr kumimoji="1" lang="en-US" altLang="ko-Kore-KR" sz="3000" b="1" dirty="0"/>
              <a:t> for quantum cryptanalysis of code-based ciphers</a:t>
            </a:r>
            <a:endParaRPr kumimoji="1" lang="en-US" altLang="ko-Kore-KR" sz="25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5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03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Code-based Cryptography</a:t>
            </a:r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56F0EF-2A5E-D883-989B-8CB8FDEA396C}"/>
                  </a:ext>
                </a:extLst>
              </p:cNvPr>
              <p:cNvSpPr txBox="1"/>
              <p:nvPr/>
            </p:nvSpPr>
            <p:spPr>
              <a:xfrm>
                <a:off x="543371" y="4129028"/>
                <a:ext cx="100309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600" i="1" dirty="0" smtClean="0">
                          <a:latin typeface="Cambria Math" panose="02040503050406030204" pitchFamily="18" charset="0"/>
                        </a:rPr>
                        <m:t>𝐶𝑜𝑑𝑒</m:t>
                      </m:r>
                    </m:oMath>
                  </m:oMathPara>
                </a14:m>
                <a:endParaRPr kumimoji="1" lang="ko-Kore-KR" altLang="en-US" sz="2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356F0EF-2A5E-D883-989B-8CB8FDEA3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71" y="4129028"/>
                <a:ext cx="1003095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9773D2D-0AE2-3D26-E598-930FDF102CCC}"/>
              </a:ext>
            </a:extLst>
          </p:cNvPr>
          <p:cNvCxnSpPr>
            <a:cxnSpLocks/>
          </p:cNvCxnSpPr>
          <p:nvPr/>
        </p:nvCxnSpPr>
        <p:spPr>
          <a:xfrm flipV="1">
            <a:off x="1708267" y="3495721"/>
            <a:ext cx="1275156" cy="879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11BE953-E0A2-CEA6-6BF0-388C56DE869B}"/>
              </a:ext>
            </a:extLst>
          </p:cNvPr>
          <p:cNvCxnSpPr>
            <a:cxnSpLocks/>
          </p:cNvCxnSpPr>
          <p:nvPr/>
        </p:nvCxnSpPr>
        <p:spPr>
          <a:xfrm>
            <a:off x="1708267" y="4375250"/>
            <a:ext cx="1275156" cy="1057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A8EA0D-639C-CD98-1DA2-6A7B7229CDD1}"/>
                  </a:ext>
                </a:extLst>
              </p:cNvPr>
              <p:cNvSpPr txBox="1"/>
              <p:nvPr/>
            </p:nvSpPr>
            <p:spPr>
              <a:xfrm>
                <a:off x="3143940" y="3109962"/>
                <a:ext cx="262437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Genrator Matrix </a:t>
                </a:r>
                <a14:m>
                  <m:oMath xmlns:m="http://schemas.openxmlformats.org/officeDocument/2006/math">
                    <m:r>
                      <a:rPr kumimoji="1" lang="en-US" altLang="ko-Kore-KR" sz="25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kumimoji="1" lang="ko-Kore-KR" altLang="en-US" sz="25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DA8EA0D-639C-CD98-1DA2-6A7B7229C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940" y="3109962"/>
                <a:ext cx="2624373" cy="477054"/>
              </a:xfrm>
              <a:prstGeom prst="rect">
                <a:avLst/>
              </a:prstGeom>
              <a:blipFill>
                <a:blip r:embed="rId3"/>
                <a:stretch>
                  <a:fillRect l="-3846" t="-10256" b="-282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F273B9-DFBA-3358-0A2D-09F112F9CECC}"/>
                  </a:ext>
                </a:extLst>
              </p:cNvPr>
              <p:cNvSpPr txBox="1"/>
              <p:nvPr/>
            </p:nvSpPr>
            <p:spPr>
              <a:xfrm>
                <a:off x="3037666" y="5516505"/>
                <a:ext cx="30383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500" dirty="0"/>
                  <a:t>Parity Check Matrix</a:t>
                </a:r>
                <a14:m>
                  <m:oMath xmlns:m="http://schemas.openxmlformats.org/officeDocument/2006/math">
                    <m:r>
                      <a:rPr kumimoji="1" lang="en-US" altLang="ko-Kore-KR" sz="25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5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endParaRPr kumimoji="1" lang="ko-Kore-KR" altLang="en-US" sz="25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CF273B9-DFBA-3358-0A2D-09F112F9C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66" y="5516505"/>
                <a:ext cx="3038396" cy="477054"/>
              </a:xfrm>
              <a:prstGeom prst="rect">
                <a:avLst/>
              </a:prstGeom>
              <a:blipFill>
                <a:blip r:embed="rId4"/>
                <a:stretch>
                  <a:fillRect l="-3333" t="-10526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0D1FD5-C1A4-B90E-1704-3E38549EB584}"/>
              </a:ext>
            </a:extLst>
          </p:cNvPr>
          <p:cNvCxnSpPr/>
          <p:nvPr/>
        </p:nvCxnSpPr>
        <p:spPr>
          <a:xfrm>
            <a:off x="6362054" y="3371737"/>
            <a:ext cx="1224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7A4B1B4-4E32-F222-9D34-BED55D2F3D9A}"/>
                  </a:ext>
                </a:extLst>
              </p:cNvPr>
              <p:cNvSpPr/>
              <p:nvPr/>
            </p:nvSpPr>
            <p:spPr>
              <a:xfrm>
                <a:off x="7823698" y="3085018"/>
                <a:ext cx="1943161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ko-Kore-KR" sz="25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ko-Kore-KR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07A4B1B4-4E32-F222-9D34-BED55D2F3D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98" y="3085018"/>
                <a:ext cx="194316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704DBF1-0EA1-6543-FBE8-1A4903E41809}"/>
              </a:ext>
            </a:extLst>
          </p:cNvPr>
          <p:cNvCxnSpPr/>
          <p:nvPr/>
        </p:nvCxnSpPr>
        <p:spPr>
          <a:xfrm>
            <a:off x="6421102" y="5755032"/>
            <a:ext cx="122436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08BFA6D-471B-B599-75F9-127EA97852FA}"/>
                  </a:ext>
                </a:extLst>
              </p:cNvPr>
              <p:cNvSpPr/>
              <p:nvPr/>
            </p:nvSpPr>
            <p:spPr>
              <a:xfrm>
                <a:off x="7823698" y="5487255"/>
                <a:ext cx="3551165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𝒎𝑮𝑯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𝒆𝑯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𝒆𝑯</m:t>
                      </m:r>
                    </m:oMath>
                  </m:oMathPara>
                </a14:m>
                <a:endParaRPr lang="ko-Kore-KR" altLang="en-US" sz="25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708BFA6D-471B-B599-75F9-127EA9785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698" y="5487255"/>
                <a:ext cx="3551165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1CC0BF6-9081-7A4E-2223-B2FDAAB22928}"/>
              </a:ext>
            </a:extLst>
          </p:cNvPr>
          <p:cNvSpPr txBox="1"/>
          <p:nvPr/>
        </p:nvSpPr>
        <p:spPr>
          <a:xfrm>
            <a:off x="150259" y="1267029"/>
            <a:ext cx="11587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2400" b="1" dirty="0"/>
              <a:t>Applying coding theory to public key cryptosystems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R" sz="2400" dirty="0"/>
              <a:t>Generates a pair of </a:t>
            </a:r>
            <a:r>
              <a:rPr kumimoji="1" lang="en" altLang="ko-KR" sz="2400" b="1" dirty="0">
                <a:solidFill>
                  <a:schemeClr val="accent1"/>
                </a:solidFill>
              </a:rPr>
              <a:t>generation matrix</a:t>
            </a:r>
            <a:r>
              <a:rPr kumimoji="1" lang="en" altLang="ko-KR" sz="2400" dirty="0"/>
              <a:t> and </a:t>
            </a:r>
            <a:r>
              <a:rPr kumimoji="1" lang="en" altLang="ko-KR" sz="2400" b="1" dirty="0">
                <a:solidFill>
                  <a:srgbClr val="FF0000"/>
                </a:solidFill>
              </a:rPr>
              <a:t>parity check matrix </a:t>
            </a:r>
            <a:r>
              <a:rPr kumimoji="1" lang="en" altLang="ko-KR" sz="2400" dirty="0"/>
              <a:t>from the defined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" altLang="ko-KR" sz="2400" dirty="0"/>
              <a:t>Used for Encryption and Decryption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38E763-A242-F0F2-CCD5-5C7BF952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78" y="4270420"/>
            <a:ext cx="8327300" cy="25220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14E4ED-F7EC-490B-A59F-88CCEDCB9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/>
              <a:t>NIST Post-Quantum Cryptography Standardization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98C001-522E-8A0D-1D2F-1506F3F22EAC}"/>
              </a:ext>
            </a:extLst>
          </p:cNvPr>
          <p:cNvSpPr txBox="1"/>
          <p:nvPr/>
        </p:nvSpPr>
        <p:spPr>
          <a:xfrm>
            <a:off x="181096" y="1062806"/>
            <a:ext cx="9861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1"/>
                </a:solidFill>
              </a:rPr>
              <a:t>Post-quantum cryptography</a:t>
            </a:r>
            <a:r>
              <a:rPr kumimoji="1" lang="en-US" altLang="ko-Kore-KR" sz="2400" b="1" dirty="0"/>
              <a:t> standardization contest in progress with </a:t>
            </a:r>
            <a:r>
              <a:rPr kumimoji="1" lang="en-US" altLang="ko-Kore-KR" sz="2400" b="1" dirty="0">
                <a:solidFill>
                  <a:schemeClr val="accent1"/>
                </a:solidFill>
              </a:rPr>
              <a:t>NIST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sz="2400" b="1" dirty="0"/>
              <a:t>In addition, </a:t>
            </a:r>
            <a:r>
              <a:rPr lang="en" altLang="ko-KR" sz="2400" b="1" dirty="0">
                <a:solidFill>
                  <a:srgbClr val="FF0000"/>
                </a:solidFill>
              </a:rPr>
              <a:t>round 4</a:t>
            </a:r>
            <a:r>
              <a:rPr lang="en" altLang="ko-KR" sz="2400" b="1" dirty="0"/>
              <a:t> is currently in progress</a:t>
            </a:r>
            <a:endParaRPr lang="ko-KR" altLang="en-US" sz="2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6C4A40-5277-EE68-6E07-1DF5A766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63" y="1886119"/>
            <a:ext cx="8327300" cy="22710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001E2A-577D-E3A4-DE57-80DE16199421}"/>
              </a:ext>
            </a:extLst>
          </p:cNvPr>
          <p:cNvSpPr/>
          <p:nvPr/>
        </p:nvSpPr>
        <p:spPr>
          <a:xfrm>
            <a:off x="4565879" y="5363704"/>
            <a:ext cx="1183341" cy="96025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E76BF-BDAA-3BFF-0A58-C2889B373700}"/>
              </a:ext>
            </a:extLst>
          </p:cNvPr>
          <p:cNvSpPr txBox="1"/>
          <p:nvPr/>
        </p:nvSpPr>
        <p:spPr>
          <a:xfrm>
            <a:off x="5718484" y="5602844"/>
            <a:ext cx="1457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Code-based!</a:t>
            </a:r>
            <a:r>
              <a:rPr kumimoji="1" lang="en-US" altLang="ko-KR" b="1" dirty="0">
                <a:solidFill>
                  <a:schemeClr val="accent1"/>
                </a:solidFill>
              </a:rPr>
              <a:t>!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96C5F5-E42E-185A-2F16-0D8C34203DDD}"/>
              </a:ext>
            </a:extLst>
          </p:cNvPr>
          <p:cNvSpPr txBox="1"/>
          <p:nvPr/>
        </p:nvSpPr>
        <p:spPr>
          <a:xfrm>
            <a:off x="5746616" y="6324301"/>
            <a:ext cx="15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2"/>
                </a:solidFill>
              </a:rPr>
              <a:t>Isogeny-based</a:t>
            </a:r>
            <a:endParaRPr kumimoji="1" lang="ko-Kore-KR" altLang="en-US" b="1" dirty="0">
              <a:solidFill>
                <a:schemeClr val="accent2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47FAA0-860F-A829-A09B-1E5F92DC6634}"/>
              </a:ext>
            </a:extLst>
          </p:cNvPr>
          <p:cNvSpPr/>
          <p:nvPr/>
        </p:nvSpPr>
        <p:spPr>
          <a:xfrm>
            <a:off x="4563275" y="6364395"/>
            <a:ext cx="1183341" cy="28914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97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" dirty="0"/>
              <a:t>Classic McEliece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Google Shape;185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1920" y="1163225"/>
                <a:ext cx="12353684" cy="56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lvl="0" indent="-266700">
                  <a:spcBef>
                    <a:spcPts val="0"/>
                  </a:spcBef>
                  <a:buSzPts val="2400"/>
                </a:pPr>
                <a:r>
                  <a:rPr lang="en-US" altLang="ko" sz="2400" b="1" dirty="0"/>
                  <a:t>Classic McEliece is a </a:t>
                </a:r>
                <a:r>
                  <a:rPr lang="en-US" altLang="ko" sz="2400" b="1" dirty="0" err="1"/>
                  <a:t>Niederreiter</a:t>
                </a:r>
                <a:r>
                  <a:rPr lang="en-US" altLang="ko" sz="2400" b="1" dirty="0"/>
                  <a:t> system that </a:t>
                </a:r>
                <a:r>
                  <a:rPr lang="en-US" altLang="ko" sz="2400" b="1" dirty="0">
                    <a:solidFill>
                      <a:schemeClr val="accent1"/>
                    </a:solidFill>
                  </a:rPr>
                  <a:t>uses a parity check matrix as its public key</a:t>
                </a:r>
              </a:p>
              <a:p>
                <a:pPr marL="685800" lvl="1" indent="-266700">
                  <a:spcBef>
                    <a:spcPts val="0"/>
                  </a:spcBef>
                  <a:buSzPts val="2400"/>
                </a:pPr>
                <a:r>
                  <a:rPr lang="en-US" altLang="ko-KR" b="1" dirty="0">
                    <a:sym typeface="Wingdings" pitchFamily="2" charset="2"/>
                  </a:rPr>
                  <a:t>A randomly generated vector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itchFamily="2" charset="2"/>
                  </a:rPr>
                  <a:t>with a 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itchFamily="2" charset="2"/>
                  </a:rPr>
                  <a:t>weight condition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𝒕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the  secret value</a:t>
                </a:r>
                <a:endParaRPr b="1" dirty="0">
                  <a:solidFill>
                    <a:srgbClr val="FF0000"/>
                  </a:solidFill>
                </a:endParaRPr>
              </a:p>
              <a:p>
                <a:pPr marL="22860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1" dirty="0"/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  <a:p>
                <a:pPr marL="228600" lvl="0" indent="-508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85" name="Google Shape;185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920" y="1163225"/>
                <a:ext cx="12353684" cy="5604000"/>
              </a:xfrm>
              <a:prstGeom prst="rect">
                <a:avLst/>
              </a:prstGeom>
              <a:blipFill>
                <a:blip r:embed="rId3"/>
                <a:stretch>
                  <a:fillRect l="-719" t="-13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7" name="Google Shape;187;p30"/>
          <p:cNvSpPr txBox="1"/>
          <p:nvPr/>
        </p:nvSpPr>
        <p:spPr>
          <a:xfrm>
            <a:off x="1410629" y="3247596"/>
            <a:ext cx="64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Google Shape;207;p30"/>
              <p:cNvSpPr txBox="1"/>
              <p:nvPr/>
            </p:nvSpPr>
            <p:spPr>
              <a:xfrm>
                <a:off x="856261" y="5340666"/>
                <a:ext cx="10482041" cy="998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34290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" sz="23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𝑪𝒉𝒂𝒍𝒍𝒆𝒏𝒈𝒆</m:t>
                    </m:r>
                    <m:r>
                      <a:rPr lang="en-US" altLang="ko" sz="23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" sz="23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ko" sz="2300" b="1" dirty="0">
                    <a:solidFill>
                      <a:srgbClr val="FF000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" sz="2300" b="1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300" b="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" sz="23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" sz="23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lang="en-US" altLang="ko" sz="2300" dirty="0">
                    <a:solidFill>
                      <a:schemeClr val="dk1"/>
                    </a:solidFill>
                  </a:rPr>
                  <a:t> </a:t>
                </a:r>
                <a:r>
                  <a:rPr lang="ko" sz="2300" dirty="0">
                    <a:solidFill>
                      <a:schemeClr val="dk1"/>
                    </a:solidFill>
                  </a:rPr>
                  <a:t>=</a:t>
                </a:r>
                <a:r>
                  <a:rPr lang="ko" sz="23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sz="23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" sz="23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00000011</m:t>
                        </m:r>
                      </m:e>
                    </m:d>
                    <m:r>
                      <a:rPr lang="en-US" altLang="ko" sz="23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300" dirty="0">
                    <a:solidFill>
                      <a:schemeClr val="dk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3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sz="23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07" name="Google Shape;207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61" y="5340666"/>
                <a:ext cx="10482041" cy="998705"/>
              </a:xfrm>
              <a:prstGeom prst="rect">
                <a:avLst/>
              </a:prstGeom>
              <a:blipFill>
                <a:blip r:embed="rId4"/>
                <a:stretch>
                  <a:fillRect l="-726" b="-62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6E19E-CE25-4D59-8BBA-557ACC6D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102" y="6339371"/>
            <a:ext cx="2743200" cy="365125"/>
          </a:xfrm>
        </p:spPr>
        <p:txBody>
          <a:bodyPr/>
          <a:lstStyle/>
          <a:p>
            <a:fld id="{48852B28-D290-2A4B-A90A-47EAEF72A8E4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966135-B8B8-02B5-6D74-302D422AAD12}"/>
              </a:ext>
            </a:extLst>
          </p:cNvPr>
          <p:cNvSpPr/>
          <p:nvPr/>
        </p:nvSpPr>
        <p:spPr>
          <a:xfrm>
            <a:off x="295550" y="4071995"/>
            <a:ext cx="324382" cy="1624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34A4B2B3-34A0-A345-0BC1-DCCC299CBDF0}"/>
                  </a:ext>
                </a:extLst>
              </p:cNvPr>
              <p:cNvSpPr txBox="1"/>
              <p:nvPr/>
            </p:nvSpPr>
            <p:spPr>
              <a:xfrm>
                <a:off x="1080618" y="2095318"/>
                <a:ext cx="12060600" cy="5605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" sz="25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" sz="2000" dirty="0"/>
                  <a:t>  =  </a:t>
                </a:r>
                <a14:m>
                  <m:oMath xmlns:m="http://schemas.openxmlformats.org/officeDocument/2006/math">
                    <m:r>
                      <a:rPr lang="ko" sz="2000" i="1" dirty="0" smtClean="0">
                        <a:latin typeface="Cambria Math" panose="02040503050406030204" pitchFamily="18" charset="0"/>
                      </a:rPr>
                      <m:t>( 0   0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0 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</m:t>
                    </m:r>
                    <m:r>
                      <a:rPr lang="ko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ko" altLang="en-US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" altLang="en-US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0   0  </m:t>
                    </m:r>
                    <m:r>
                      <a:rPr lang="ko" altLang="en-US" sz="3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0  </m:t>
                    </m:r>
                    <m:r>
                      <a:rPr lang="ko" sz="1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altLang="en-US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0 </m:t>
                    </m:r>
                    <m:r>
                      <a:rPr lang="ko" sz="20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ko" altLang="en-US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sz="20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" sz="2000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" sz="2000" b="1" dirty="0">
                    <a:solidFill>
                      <a:srgbClr val="FF0000"/>
                    </a:solidFill>
                  </a:rPr>
                  <a:t>→ </a:t>
                </a:r>
                <a:r>
                  <a:rPr lang="ko" altLang="en-US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" alt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𝑺𝒆𝒄𝒓𝒆𝒕</m:t>
                    </m:r>
                    <m:r>
                      <a:rPr lang="en-US" altLang="ko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" sz="2000" b="1" dirty="0">
                    <a:solidFill>
                      <a:srgbClr val="FF0000"/>
                    </a:solidFill>
                  </a:rPr>
                  <a:t> (</a:t>
                </a:r>
                <a:r>
                  <a:rPr lang="en-US" altLang="ko" sz="2000" b="1" dirty="0">
                    <a:solidFill>
                      <a:srgbClr val="FF0000"/>
                    </a:solidFill>
                  </a:rPr>
                  <a:t>W</a:t>
                </a:r>
                <a:r>
                  <a:rPr lang="ko" sz="2000" b="1" dirty="0">
                    <a:solidFill>
                      <a:srgbClr val="FF0000"/>
                    </a:solidFill>
                  </a:rPr>
                  <a:t>eight</a:t>
                </a:r>
                <a:r>
                  <a:rPr lang="ko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ko" sz="2000" b="1" dirty="0">
                    <a:solidFill>
                      <a:srgbClr val="FF0000"/>
                    </a:solidFill>
                  </a:rPr>
                  <a:t>)</a:t>
                </a:r>
                <a:r>
                  <a:rPr lang="ko" sz="2000" dirty="0">
                    <a:solidFill>
                      <a:schemeClr val="dk1"/>
                    </a:solidFill>
                  </a:rPr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34A4B2B3-34A0-A345-0BC1-DCCC299CB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618" y="2095318"/>
                <a:ext cx="12060600" cy="560508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그림 29">
            <a:extLst>
              <a:ext uri="{FF2B5EF4-FFF2-40B4-BE49-F238E27FC236}">
                <a16:creationId xmlns:a16="http://schemas.microsoft.com/office/drawing/2014/main" id="{FDDD5610-3121-7D7A-4BDE-09C3A3A75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612" y="2947948"/>
            <a:ext cx="5816127" cy="2248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E41C6C-4C89-A27D-DFAB-EF3DC45516D5}"/>
                  </a:ext>
                </a:extLst>
              </p:cNvPr>
              <p:cNvSpPr txBox="1"/>
              <p:nvPr/>
            </p:nvSpPr>
            <p:spPr>
              <a:xfrm>
                <a:off x="7110918" y="3865088"/>
                <a:ext cx="65706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" altLang="ko-Kore-KR" sz="2000" b="1" dirty="0">
                    <a:solidFill>
                      <a:schemeClr val="accent2"/>
                    </a:solidFill>
                  </a:rPr>
                  <a:t>→ </a:t>
                </a:r>
                <a:r>
                  <a:rPr lang="ko" altLang="en-US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ko" altLang="ko-Kore-KR" sz="20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" sz="2000" b="1" dirty="0">
                    <a:solidFill>
                      <a:schemeClr val="accent2"/>
                    </a:solidFill>
                  </a:rPr>
                  <a:t>Public key</a:t>
                </a:r>
                <a14:m>
                  <m:oMath xmlns:m="http://schemas.openxmlformats.org/officeDocument/2006/math">
                    <m:r>
                      <a:rPr lang="en-US" altLang="ko" sz="20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" altLang="ko-Kore-KR" sz="2000" b="1" dirty="0">
                    <a:solidFill>
                      <a:schemeClr val="accent2"/>
                    </a:solidFill>
                  </a:rPr>
                  <a:t>(</a:t>
                </a:r>
                <a:r>
                  <a:rPr lang="en-US" altLang="ko" sz="2000" b="1" dirty="0">
                    <a:solidFill>
                      <a:schemeClr val="accent2"/>
                    </a:solidFill>
                  </a:rPr>
                  <a:t>Parity check matrix)</a:t>
                </a:r>
                <a:endParaRPr lang="ko-Kore-KR" altLang="en-US" sz="20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E41C6C-4C89-A27D-DFAB-EF3DC455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918" y="3865088"/>
                <a:ext cx="6570616" cy="400110"/>
              </a:xfrm>
              <a:prstGeom prst="rect">
                <a:avLst/>
              </a:prstGeom>
              <a:blipFill>
                <a:blip r:embed="rId7"/>
                <a:stretch>
                  <a:fillRect l="-963" t="-9375" b="-281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 dirty="0"/>
              <a:t>Information Set Decoding (ISD)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86" name="Google Shape;186;p30"/>
          <p:cNvSpPr txBox="1"/>
          <p:nvPr/>
        </p:nvSpPr>
        <p:spPr>
          <a:xfrm>
            <a:off x="375446" y="2102283"/>
            <a:ext cx="1206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i="1" dirty="0"/>
              <a:t>e</a:t>
            </a:r>
            <a:r>
              <a:rPr lang="ko" sz="2000" dirty="0"/>
              <a:t>  =  ( 0   </a:t>
            </a:r>
            <a:r>
              <a:rPr lang="ko" altLang="en-US" sz="2000" dirty="0"/>
              <a:t> </a:t>
            </a:r>
            <a:r>
              <a:rPr lang="ko" sz="1000" dirty="0"/>
              <a:t> </a:t>
            </a:r>
            <a:r>
              <a:rPr lang="ko" sz="2000" dirty="0"/>
              <a:t>0</a:t>
            </a:r>
            <a:r>
              <a:rPr lang="ko" sz="2000" dirty="0">
                <a:solidFill>
                  <a:schemeClr val="dk1"/>
                </a:solidFill>
              </a:rPr>
              <a:t> 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altLang="en-US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altLang="en-US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b="1" dirty="0">
                <a:solidFill>
                  <a:srgbClr val="FF0000"/>
                </a:solidFill>
              </a:rPr>
              <a:t>1</a:t>
            </a:r>
            <a:r>
              <a:rPr lang="ko" sz="2000" dirty="0">
                <a:solidFill>
                  <a:schemeClr val="dk1"/>
                </a:solidFill>
              </a:rPr>
              <a:t> 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 </a:t>
            </a:r>
            <a:r>
              <a:rPr lang="ko" sz="2000" b="1" dirty="0">
                <a:solidFill>
                  <a:srgbClr val="FF0000"/>
                </a:solidFill>
              </a:rPr>
              <a:t>1</a:t>
            </a:r>
            <a:r>
              <a:rPr lang="ko" sz="2000" dirty="0">
                <a:solidFill>
                  <a:schemeClr val="dk1"/>
                </a:solidFill>
              </a:rPr>
              <a:t> 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altLang="en-US" sz="1000" dirty="0">
                <a:solidFill>
                  <a:schemeClr val="dk1"/>
                </a:solidFill>
              </a:rPr>
              <a:t> </a:t>
            </a:r>
            <a:r>
              <a:rPr lang="ko-KR" altLang="en-US" sz="1000" dirty="0">
                <a:solidFill>
                  <a:schemeClr val="dk1"/>
                </a:solidFill>
              </a:rPr>
              <a:t>  </a:t>
            </a:r>
            <a:r>
              <a:rPr lang="ko" sz="2000" dirty="0">
                <a:solidFill>
                  <a:schemeClr val="dk1"/>
                </a:solidFill>
              </a:rPr>
              <a:t>0 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</a:t>
            </a:r>
            <a:r>
              <a:rPr lang="ko" altLang="en-US" sz="2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  </a:t>
            </a:r>
            <a:r>
              <a:rPr lang="ko" sz="1000" dirty="0">
                <a:solidFill>
                  <a:schemeClr val="dk1"/>
                </a:solidFill>
              </a:rPr>
              <a:t> </a:t>
            </a:r>
            <a:r>
              <a:rPr lang="ko" sz="2000" dirty="0">
                <a:solidFill>
                  <a:schemeClr val="dk1"/>
                </a:solidFill>
              </a:rPr>
              <a:t>0 )</a:t>
            </a:r>
            <a:endParaRPr sz="2000" dirty="0"/>
          </a:p>
        </p:txBody>
      </p:sp>
      <p:sp>
        <p:nvSpPr>
          <p:cNvPr id="187" name="Google Shape;187;p30"/>
          <p:cNvSpPr txBox="1"/>
          <p:nvPr/>
        </p:nvSpPr>
        <p:spPr>
          <a:xfrm>
            <a:off x="1205604" y="3194834"/>
            <a:ext cx="64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Google Shape;188;p30"/>
              <p:cNvSpPr txBox="1"/>
              <p:nvPr/>
            </p:nvSpPr>
            <p:spPr>
              <a:xfrm>
                <a:off x="7374714" y="1596746"/>
                <a:ext cx="5082600" cy="4985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altLang="ko" sz="2000" b="1" dirty="0">
                    <a:solidFill>
                      <a:srgbClr val="FF0000"/>
                    </a:solidFill>
                  </a:rPr>
                  <a:t>※ ISD </a:t>
                </a:r>
                <a:r>
                  <a:rPr lang="en-US" altLang="ko" sz="2000" b="1" dirty="0">
                    <a:solidFill>
                      <a:srgbClr val="FF0000"/>
                    </a:solidFill>
                  </a:rPr>
                  <a:t>Summary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ko-KR" altLang="en-US" sz="2000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1.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Randomly select as many columns as the</a:t>
                </a:r>
              </a:p>
              <a:p>
                <a:pPr lvl="0"/>
                <a:r>
                  <a:rPr lang="en" altLang="ko-KR" b="1" dirty="0">
                    <a:solidFill>
                      <a:schemeClr val="dk1"/>
                    </a:solidFill>
                  </a:rPr>
                  <a:t>       number of rows in the public key</a:t>
                </a:r>
                <a:endParaRPr lang="ko-KR" altLang="en-US" sz="1800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	</a:t>
                </a: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2. The matrix constructed in this way is an </a:t>
                </a: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  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information set,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i</a:t>
                </a:r>
                <a:r>
                  <a:rPr lang="en" altLang="ko-Kore-KR" sz="2000" b="1" dirty="0"/>
                  <a:t>f the information set is </a:t>
                </a:r>
              </a:p>
              <a:p>
                <a:pPr lvl="0"/>
                <a:r>
                  <a:rPr lang="en" altLang="ko-Kore-KR" sz="2000" b="1" dirty="0"/>
                  <a:t>      invertible? Perform Gaussian Elimination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ko-KR" altLang="en-US" sz="18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3.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" altLang="ko-KR" sz="2000" b="1" dirty="0">
                    <a:solidFill>
                      <a:schemeClr val="dk1"/>
                    </a:solidFill>
                  </a:rPr>
                  <a:t>We can compute the inverse matrix of </a:t>
                </a:r>
              </a:p>
              <a:p>
                <a:pPr lvl="0"/>
                <a:r>
                  <a:rPr lang="en" altLang="ko-KR" sz="2000" b="1" dirty="0">
                    <a:solidFill>
                      <a:schemeClr val="dk1"/>
                    </a:solidFill>
                  </a:rPr>
                  <a:t>       the information set</a:t>
                </a:r>
                <a:r>
                  <a:rPr lang="ko-KR" altLang="en-US" sz="2000" b="1" dirty="0">
                    <a:solidFill>
                      <a:schemeClr val="dk1"/>
                    </a:solidFill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FF0000"/>
                    </a:solidFill>
                    <a:sym typeface="Wingdings" pitchFamily="2" charset="2"/>
                  </a:rPr>
                  <a:t>Information set </a:t>
                </a:r>
                <a:endParaRPr lang="ko-KR" altLang="en-US" sz="2000" b="1" dirty="0">
                  <a:solidFill>
                    <a:srgbClr val="FF0000"/>
                  </a:solidFill>
                </a:endParaRP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</a:t>
                </a:r>
                <a:endParaRPr lang="en-US" altLang="ko-KR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4.  Check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ko-KR" alt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" sz="2000" b="1" dirty="0">
                    <a:solidFill>
                      <a:srgbClr val="FF0000"/>
                    </a:solidFill>
                    <a:sym typeface="Wingdings" pitchFamily="2" charset="2"/>
                  </a:rPr>
                  <a:t>Information</a:t>
                </a:r>
                <a:r>
                  <a:rPr lang="en" altLang="ko" b="1" dirty="0">
                    <a:solidFill>
                      <a:srgbClr val="FF0000"/>
                    </a:solidFill>
                    <a:sym typeface="Wingdings" pitchFamily="2" charset="2"/>
                  </a:rPr>
                  <a:t> set</a:t>
                </a:r>
                <a:r>
                  <a:rPr lang="en-US" altLang="ko-KR" b="1" dirty="0">
                    <a:solidFill>
                      <a:srgbClr val="FF0000"/>
                    </a:solidFill>
                    <a:sym typeface="Wingdings" pitchFamily="2" charset="2"/>
                  </a:rPr>
                  <a:t>     </a:t>
                </a:r>
                <a:r>
                  <a:rPr lang="en-US" altLang="ko-KR" b="1" dirty="0">
                    <a:solidFill>
                      <a:schemeClr val="dk1"/>
                    </a:solidFill>
                    <a:sym typeface="Wingdings" pitchFamily="2" charset="2"/>
                  </a:rPr>
                  <a:t>‘s weight</a:t>
                </a:r>
                <a:endParaRPr lang="ko-KR" altLang="en-US" b="1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endParaRPr lang="en-US" altLang="ko-KR" sz="2000" b="1" dirty="0">
                  <a:solidFill>
                    <a:schemeClr val="dk1"/>
                  </a:solidFill>
                </a:endParaRPr>
              </a:p>
              <a:p>
                <a:pPr lvl="0"/>
                <a:r>
                  <a:rPr lang="ko-KR" altLang="en-US" sz="2000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sz="2000" b="1" dirty="0">
                    <a:solidFill>
                      <a:schemeClr val="dk1"/>
                    </a:solidFill>
                  </a:rPr>
                  <a:t>5.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If we included all error locations in step 1, the </a:t>
                </a: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    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attack succeeded, in case 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 </a:t>
                </a:r>
                <a:r>
                  <a:rPr lang="en-US" altLang="ko-KR" b="1" dirty="0">
                    <a:solidFill>
                      <a:schemeClr val="dk1"/>
                    </a:solidFill>
                  </a:rPr>
                  <a:t>,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the attack failed</a:t>
                </a:r>
              </a:p>
              <a:p>
                <a:pPr lvl="0"/>
                <a:r>
                  <a:rPr lang="ko-KR" altLang="en-US" b="1" dirty="0">
                    <a:solidFill>
                      <a:schemeClr val="dk1"/>
                    </a:solidFill>
                  </a:rPr>
                  <a:t>      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in case 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  </a:t>
                </a:r>
                <a:r>
                  <a:rPr lang="en-US" altLang="ko-KR" b="1" dirty="0">
                    <a:solidFill>
                      <a:schemeClr val="dk1"/>
                    </a:solidFill>
                  </a:rPr>
                  <a:t>,</a:t>
                </a:r>
                <a:r>
                  <a:rPr lang="ko-KR" altLang="en-US" b="1" dirty="0">
                    <a:solidFill>
                      <a:schemeClr val="dk1"/>
                    </a:solidFill>
                  </a:rPr>
                  <a:t> </a:t>
                </a:r>
                <a:r>
                  <a:rPr lang="en" altLang="ko-KR" b="1" dirty="0">
                    <a:solidFill>
                      <a:schemeClr val="dk1"/>
                    </a:solidFill>
                  </a:rPr>
                  <a:t>the attack succeeded.</a:t>
                </a:r>
                <a:endParaRPr sz="18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88" name="Google Shape;188;p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714" y="1596746"/>
                <a:ext cx="5082600" cy="4985950"/>
              </a:xfrm>
              <a:prstGeom prst="rect">
                <a:avLst/>
              </a:prstGeom>
              <a:blipFill>
                <a:blip r:embed="rId3"/>
                <a:stretch>
                  <a:fillRect l="-1244" b="-2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Google Shape;189;p30"/>
          <p:cNvCxnSpPr/>
          <p:nvPr/>
        </p:nvCxnSpPr>
        <p:spPr>
          <a:xfrm rot="10800000">
            <a:off x="954077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30"/>
          <p:cNvCxnSpPr/>
          <p:nvPr/>
        </p:nvCxnSpPr>
        <p:spPr>
          <a:xfrm rot="10800000">
            <a:off x="1335077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1" name="Google Shape;191;p30"/>
          <p:cNvCxnSpPr/>
          <p:nvPr/>
        </p:nvCxnSpPr>
        <p:spPr>
          <a:xfrm rot="10800000">
            <a:off x="1716078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" name="Google Shape;192;p30"/>
          <p:cNvCxnSpPr/>
          <p:nvPr/>
        </p:nvCxnSpPr>
        <p:spPr>
          <a:xfrm rot="10800000">
            <a:off x="2097078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30"/>
          <p:cNvCxnSpPr/>
          <p:nvPr/>
        </p:nvCxnSpPr>
        <p:spPr>
          <a:xfrm rot="10800000">
            <a:off x="2478078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30"/>
          <p:cNvCxnSpPr/>
          <p:nvPr/>
        </p:nvCxnSpPr>
        <p:spPr>
          <a:xfrm rot="10800000">
            <a:off x="2903733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30"/>
          <p:cNvCxnSpPr/>
          <p:nvPr/>
        </p:nvCxnSpPr>
        <p:spPr>
          <a:xfrm rot="10800000">
            <a:off x="3284242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30"/>
          <p:cNvCxnSpPr/>
          <p:nvPr/>
        </p:nvCxnSpPr>
        <p:spPr>
          <a:xfrm rot="10800000">
            <a:off x="4060301" y="571715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30"/>
          <p:cNvCxnSpPr/>
          <p:nvPr/>
        </p:nvCxnSpPr>
        <p:spPr>
          <a:xfrm rot="10800000">
            <a:off x="10292177" y="5960421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0"/>
          <p:cNvCxnSpPr/>
          <p:nvPr/>
        </p:nvCxnSpPr>
        <p:spPr>
          <a:xfrm rot="10800000">
            <a:off x="3284739" y="6022448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30"/>
          <p:cNvCxnSpPr/>
          <p:nvPr/>
        </p:nvCxnSpPr>
        <p:spPr>
          <a:xfrm rot="10800000">
            <a:off x="3678358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30"/>
          <p:cNvCxnSpPr/>
          <p:nvPr/>
        </p:nvCxnSpPr>
        <p:spPr>
          <a:xfrm rot="10800000">
            <a:off x="4057918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30"/>
          <p:cNvCxnSpPr/>
          <p:nvPr/>
        </p:nvCxnSpPr>
        <p:spPr>
          <a:xfrm rot="10800000">
            <a:off x="4446668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30"/>
          <p:cNvCxnSpPr/>
          <p:nvPr/>
        </p:nvCxnSpPr>
        <p:spPr>
          <a:xfrm rot="10800000">
            <a:off x="4833977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30"/>
          <p:cNvCxnSpPr/>
          <p:nvPr/>
        </p:nvCxnSpPr>
        <p:spPr>
          <a:xfrm rot="10800000">
            <a:off x="5228086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0"/>
          <p:cNvCxnSpPr/>
          <p:nvPr/>
        </p:nvCxnSpPr>
        <p:spPr>
          <a:xfrm rot="10800000">
            <a:off x="5621214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30"/>
          <p:cNvCxnSpPr/>
          <p:nvPr/>
        </p:nvCxnSpPr>
        <p:spPr>
          <a:xfrm rot="10800000">
            <a:off x="6008524" y="6016139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30"/>
          <p:cNvCxnSpPr/>
          <p:nvPr/>
        </p:nvCxnSpPr>
        <p:spPr>
          <a:xfrm rot="10800000">
            <a:off x="8572732" y="6240602"/>
            <a:ext cx="0" cy="163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6E19E-CE25-4D59-8BBA-557ACC6DB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9286" y="6482066"/>
            <a:ext cx="2743200" cy="365125"/>
          </a:xfrm>
        </p:spPr>
        <p:txBody>
          <a:bodyPr/>
          <a:lstStyle/>
          <a:p>
            <a:fld id="{48852B28-D290-2A4B-A90A-47EAEF72A8E4}" type="slidenum">
              <a:rPr kumimoji="1" lang="ko-Kore-KR" altLang="en-US" smtClean="0"/>
              <a:t>7</a:t>
            </a:fld>
            <a:endParaRPr kumimoji="1" lang="ko-Kore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42FE1CC-4A66-31CB-1FDD-DD81F4C37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74" y="2821222"/>
            <a:ext cx="6988039" cy="27010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EA8C455-6B8F-947E-D83A-55CB01526924}"/>
                  </a:ext>
                </a:extLst>
              </p:cNvPr>
              <p:cNvSpPr/>
              <p:nvPr/>
            </p:nvSpPr>
            <p:spPr>
              <a:xfrm>
                <a:off x="601664" y="1596746"/>
                <a:ext cx="3865545" cy="446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" sz="2300" b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" altLang="en-US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" sz="2300" b="1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𝐻𝑒</m:t>
                    </m:r>
                  </m:oMath>
                </a14:m>
                <a:r>
                  <a:rPr lang="en-US" altLang="ko" sz="2300" dirty="0">
                    <a:solidFill>
                      <a:schemeClr val="dk1"/>
                    </a:solidFill>
                  </a:rPr>
                  <a:t> </a:t>
                </a:r>
                <a:r>
                  <a:rPr lang="ko" altLang="ko-Kore-KR" sz="2300" dirty="0">
                    <a:solidFill>
                      <a:schemeClr val="dk1"/>
                    </a:solidFill>
                  </a:rPr>
                  <a:t>=</a:t>
                </a:r>
                <a:r>
                  <a:rPr lang="ko" altLang="ko-Kore-KR" sz="2300" b="1" dirty="0">
                    <a:solidFill>
                      <a:schemeClr val="dk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" altLang="en-US" sz="23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" altLang="ko-Kore-KR" sz="2300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00000011</m:t>
                        </m:r>
                      </m:e>
                    </m:d>
                    <m:r>
                      <a:rPr lang="en-US" altLang="ko" sz="2300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ore-KR" sz="2300" dirty="0">
                    <a:solidFill>
                      <a:schemeClr val="dk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ore-KR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ore-KR" sz="23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ko-Kore-KR" altLang="en-US" sz="23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EA8C455-6B8F-947E-D83A-55CB01526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64" y="1596746"/>
                <a:ext cx="3865545" cy="446276"/>
              </a:xfrm>
              <a:prstGeom prst="rect">
                <a:avLst/>
              </a:prstGeom>
              <a:blipFill>
                <a:blip r:embed="rId5"/>
                <a:stretch>
                  <a:fillRect l="-1639" t="-11111" b="-3055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82182F-AA94-492A-A275-1E192F9BDB3A}"/>
                  </a:ext>
                </a:extLst>
              </p:cNvPr>
              <p:cNvSpPr/>
              <p:nvPr/>
            </p:nvSpPr>
            <p:spPr>
              <a:xfrm>
                <a:off x="190614" y="1079971"/>
                <a:ext cx="2215671" cy="4911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𝑪𝒉𝒂𝒍𝒍𝒆𝒏𝒈𝒆</m:t>
                    </m:r>
                    <m:r>
                      <a:rPr lang="en-US" altLang="ko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" sz="24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382182F-AA94-492A-A275-1E192F9BD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4" y="1079971"/>
                <a:ext cx="2215671" cy="491160"/>
              </a:xfrm>
              <a:prstGeom prst="rect">
                <a:avLst/>
              </a:prstGeom>
              <a:blipFill>
                <a:blip r:embed="rId6"/>
                <a:stretch>
                  <a:fillRect l="-3409" b="-2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69292-BB7C-4B4B-E72D-44F0C314C8DD}"/>
                  </a:ext>
                </a:extLst>
              </p:cNvPr>
              <p:cNvSpPr txBox="1"/>
              <p:nvPr/>
            </p:nvSpPr>
            <p:spPr>
              <a:xfrm>
                <a:off x="11779240" y="4306645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169292-BB7C-4B4B-E72D-44F0C314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9240" y="4306645"/>
                <a:ext cx="37221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9D5FA-9ABA-BE42-53D9-845C0A3B0230}"/>
                  </a:ext>
                </a:extLst>
              </p:cNvPr>
              <p:cNvSpPr txBox="1"/>
              <p:nvPr/>
            </p:nvSpPr>
            <p:spPr>
              <a:xfrm>
                <a:off x="10506665" y="4953225"/>
                <a:ext cx="372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kumimoji="1" lang="ko-Kore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DE9D5FA-9ABA-BE42-53D9-845C0A3B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665" y="4953225"/>
                <a:ext cx="37221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"/>
              <a:t>Information Set Decoding (ISD)</a:t>
            </a:r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411163" y="1228725"/>
            <a:ext cx="11369700" cy="56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66700">
              <a:spcBef>
                <a:spcPts val="0"/>
              </a:spcBef>
              <a:buSzPts val="2400"/>
            </a:pPr>
            <a:r>
              <a:rPr lang="en-US" altLang="ko" sz="2600" b="1" dirty="0"/>
              <a:t>When the result vector of [Generated Inverse X Ciphertext] is Weight 𝑡</a:t>
            </a:r>
            <a:r>
              <a:rPr lang="en-US" altLang="ko-KR" sz="2600" b="1" dirty="0"/>
              <a:t>=</a:t>
            </a:r>
            <a:r>
              <a:rPr lang="en-US" altLang="ko" sz="2600" b="1" dirty="0"/>
              <a:t>2</a:t>
            </a:r>
            <a:r>
              <a:rPr lang="ko" sz="2600" dirty="0"/>
              <a:t>, </a:t>
            </a:r>
            <a:endParaRPr lang="en-US" altLang="ko" sz="2600" dirty="0"/>
          </a:p>
          <a:p>
            <a:pPr marL="685800" lvl="1" indent="-266700">
              <a:spcBef>
                <a:spcPts val="0"/>
              </a:spcBef>
              <a:buSzPts val="2400"/>
            </a:pPr>
            <a:r>
              <a:rPr lang="en-US" altLang="ko" b="1" dirty="0">
                <a:solidFill>
                  <a:srgbClr val="2E75B5"/>
                </a:solidFill>
              </a:rPr>
              <a:t>Attack success</a:t>
            </a:r>
            <a:r>
              <a:rPr lang="ko-KR" altLang="en-US" b="1" dirty="0">
                <a:solidFill>
                  <a:srgbClr val="2E75B5"/>
                </a:solidFill>
              </a:rPr>
              <a:t> </a:t>
            </a:r>
            <a:r>
              <a:rPr lang="ko" dirty="0"/>
              <a:t>→ </a:t>
            </a:r>
            <a:r>
              <a:rPr lang="en-US" altLang="ko" dirty="0"/>
              <a:t>The result vector tells us the </a:t>
            </a:r>
            <a:r>
              <a:rPr lang="en-US" altLang="ko" b="1" dirty="0">
                <a:solidFill>
                  <a:srgbClr val="FF0000"/>
                </a:solidFill>
              </a:rPr>
              <a:t>positions of the values ​​1.</a:t>
            </a:r>
            <a:endParaRPr b="1" dirty="0">
              <a:solidFill>
                <a:srgbClr val="FF0000"/>
              </a:solidFill>
            </a:endParaRPr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685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" lvl="0" indent="-266700">
              <a:spcBef>
                <a:spcPts val="0"/>
              </a:spcBef>
              <a:buSzPts val="2400"/>
            </a:pPr>
            <a:r>
              <a:rPr lang="ko" sz="2200" b="1" dirty="0"/>
              <a:t> </a:t>
            </a:r>
            <a:r>
              <a:rPr lang="en" altLang="ko-Kore-KR" sz="2400" dirty="0"/>
              <a:t>Means that the </a:t>
            </a:r>
            <a:r>
              <a:rPr lang="en" altLang="ko-Kore-KR" sz="2400" b="1" dirty="0">
                <a:solidFill>
                  <a:srgbClr val="FF0000"/>
                </a:solidFill>
              </a:rPr>
              <a:t>1st and 2nd of the column</a:t>
            </a:r>
            <a:r>
              <a:rPr lang="en" altLang="ko-Kore-KR" sz="2400" dirty="0"/>
              <a:t> selected in step 1 are 1 → </a:t>
            </a:r>
            <a:r>
              <a:rPr lang="en" altLang="ko-Kore-KR" sz="2400" b="1" dirty="0">
                <a:solidFill>
                  <a:srgbClr val="FF0000"/>
                </a:solidFill>
              </a:rPr>
              <a:t>Recover 𝑆𝑒𝑐𝑟𝑒𝑡</a:t>
            </a:r>
            <a:endParaRPr sz="2400" b="1" dirty="0">
              <a:solidFill>
                <a:srgbClr val="FF0000"/>
              </a:solidFill>
            </a:endParaRPr>
          </a:p>
        </p:txBody>
      </p:sp>
      <p:pic>
        <p:nvPicPr>
          <p:cNvPr id="225" name="Google Shape;22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225" y="2250599"/>
            <a:ext cx="6379498" cy="295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2125" y="6125050"/>
            <a:ext cx="6235800" cy="38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4036434" y="6118741"/>
            <a:ext cx="3085200" cy="38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1064850" y="601257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i="1">
                <a:solidFill>
                  <a:schemeClr val="dk1"/>
                </a:solidFill>
              </a:rPr>
              <a:t>e</a:t>
            </a:r>
            <a:r>
              <a:rPr lang="ko" sz="2000">
                <a:solidFill>
                  <a:schemeClr val="dk1"/>
                </a:solidFill>
              </a:rPr>
              <a:t>  =</a:t>
            </a:r>
            <a:endParaRPr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091ED0-C12E-47BF-9915-EE81CE634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8852B28-D290-2A4B-A90A-47EAEF72A8E4}" type="slidenum">
              <a:rPr kumimoji="1" lang="ko-Kore-KR" altLang="en-US" smtClean="0"/>
              <a:t>8</a:t>
            </a:fld>
            <a:endParaRPr kumimoji="1" lang="ko-Kore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33C5A-DBBD-4C88-A94B-9CDEFEED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Information Set Decoding (ISD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in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307131"/>
                <a:ext cx="11369675" cy="5057775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ko-Kore-KR" sz="2600" b="1" dirty="0">
                    <a:solidFill>
                      <a:schemeClr val="accent1"/>
                    </a:solidFill>
                  </a:rPr>
                  <a:t>Information Set Decoding </a:t>
                </a:r>
                <a:r>
                  <a:rPr kumimoji="1" lang="en-US" altLang="ko-Kore-KR" sz="2600" b="1" dirty="0"/>
                  <a:t>is an attack algorithm that </a:t>
                </a:r>
                <a:r>
                  <a:rPr kumimoji="1" lang="en-US" altLang="ko-Kore-KR" sz="2600" b="1" dirty="0">
                    <a:solidFill>
                      <a:schemeClr val="accent1"/>
                    </a:solidFill>
                  </a:rPr>
                  <a:t>reduces </a:t>
                </a:r>
              </a:p>
              <a:p>
                <a:pPr marL="0" indent="0">
                  <a:buNone/>
                </a:pPr>
                <a:r>
                  <a:rPr kumimoji="1" lang="en-US" altLang="ko-Kore-KR" sz="2600" b="1" dirty="0">
                    <a:solidFill>
                      <a:schemeClr val="accent1"/>
                    </a:solidFill>
                  </a:rPr>
                  <a:t>   the search space of brute force</a:t>
                </a:r>
              </a:p>
              <a:p>
                <a:r>
                  <a:rPr kumimoji="1" lang="en-US" altLang="ko-KR" sz="2400" b="1" dirty="0"/>
                  <a:t>Efficient Brute force(ISD) </a:t>
                </a:r>
                <a:r>
                  <a:rPr kumimoji="1" lang="en-US" altLang="ko-KR" sz="2400" b="1" dirty="0">
                    <a:sym typeface="Wingdings" pitchFamily="2" charset="2"/>
                  </a:rPr>
                  <a:t> Acceleration using the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  <a:sym typeface="Wingdings" pitchFamily="2" charset="2"/>
                  </a:rPr>
                  <a:t>Grover algorithm </a:t>
                </a:r>
              </a:p>
              <a:p>
                <a:pPr marL="0" indent="0">
                  <a:buNone/>
                </a:pPr>
                <a:r>
                  <a:rPr kumimoji="1" lang="en-US" altLang="ko-KR" sz="2400" b="1" dirty="0">
                    <a:solidFill>
                      <a:srgbClr val="FF0000"/>
                    </a:solidFill>
                    <a:sym typeface="Wingdings" pitchFamily="2" charset="2"/>
                  </a:rPr>
                  <a:t>   </a:t>
                </a:r>
                <a:r>
                  <a:rPr kumimoji="1" lang="en-US" altLang="ko-KR" sz="2400" b="1" dirty="0">
                    <a:sym typeface="Wingdings" pitchFamily="2" charset="2"/>
                  </a:rPr>
                  <a:t> Reduced complexity of square root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2400" b="1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radPr>
                      <m:deg/>
                      <m:e/>
                    </m:rad>
                  </m:oMath>
                </a14:m>
                <a:r>
                  <a:rPr kumimoji="1" lang="en-US" altLang="ko-KR" sz="2400" b="1" dirty="0">
                    <a:sym typeface="Wingdings" pitchFamily="2" charset="2"/>
                  </a:rPr>
                  <a:t>)</a:t>
                </a:r>
                <a:endParaRPr lang="ko-KR" altLang="en-US" sz="2400" b="1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1881266-453B-43BA-A890-F8C5879FA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307131"/>
                <a:ext cx="11369675" cy="5057775"/>
              </a:xfrm>
              <a:blipFill>
                <a:blip r:embed="rId2"/>
                <a:stretch>
                  <a:fillRect l="-893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4131CE4-A7F1-40EE-9D67-C24741371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51" y="3452596"/>
            <a:ext cx="9296962" cy="41965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27A6967-F5D0-ADD2-C336-351D3BE5556B}"/>
              </a:ext>
            </a:extLst>
          </p:cNvPr>
          <p:cNvSpPr/>
          <p:nvPr/>
        </p:nvSpPr>
        <p:spPr>
          <a:xfrm>
            <a:off x="813757" y="5478955"/>
            <a:ext cx="10564483" cy="21701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F6EBAA-2F53-7AF6-513B-8EC495C057F8}"/>
              </a:ext>
            </a:extLst>
          </p:cNvPr>
          <p:cNvSpPr/>
          <p:nvPr/>
        </p:nvSpPr>
        <p:spPr>
          <a:xfrm>
            <a:off x="7663758" y="4936714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6E7FCC-E45C-82DA-70D7-66FFF9FEDDBA}"/>
                  </a:ext>
                </a:extLst>
              </p:cNvPr>
              <p:cNvSpPr txBox="1"/>
              <p:nvPr/>
            </p:nvSpPr>
            <p:spPr>
              <a:xfrm>
                <a:off x="7968182" y="4817363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6E7FCC-E45C-82DA-70D7-66FFF9FED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182" y="4817363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69DB49F-A60D-A5E9-6CF2-9D935B16AAAB}"/>
              </a:ext>
            </a:extLst>
          </p:cNvPr>
          <p:cNvSpPr/>
          <p:nvPr/>
        </p:nvSpPr>
        <p:spPr>
          <a:xfrm>
            <a:off x="5813187" y="3944369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0437-8EF0-B06F-B922-F9414D5FF622}"/>
                  </a:ext>
                </a:extLst>
              </p:cNvPr>
              <p:cNvSpPr txBox="1"/>
              <p:nvPr/>
            </p:nvSpPr>
            <p:spPr>
              <a:xfrm>
                <a:off x="6117611" y="3825018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0A0437-8EF0-B06F-B922-F9414D5FF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611" y="3825018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E93694-3175-87FC-B36E-5090653B75A6}"/>
              </a:ext>
            </a:extLst>
          </p:cNvPr>
          <p:cNvSpPr/>
          <p:nvPr/>
        </p:nvSpPr>
        <p:spPr>
          <a:xfrm>
            <a:off x="3665073" y="4950212"/>
            <a:ext cx="943428" cy="2177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1E3B70-CD71-5862-509C-24E8106E8B1C}"/>
                  </a:ext>
                </a:extLst>
              </p:cNvPr>
              <p:cNvSpPr txBox="1"/>
              <p:nvPr/>
            </p:nvSpPr>
            <p:spPr>
              <a:xfrm>
                <a:off x="3969497" y="4830861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1E3B70-CD71-5862-509C-24E8106E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497" y="4830861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589529-F3AC-01F8-7253-3D904DDA84D2}"/>
              </a:ext>
            </a:extLst>
          </p:cNvPr>
          <p:cNvSpPr/>
          <p:nvPr/>
        </p:nvSpPr>
        <p:spPr>
          <a:xfrm>
            <a:off x="1135731" y="4893171"/>
            <a:ext cx="1194025" cy="2612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7E6BC0-4EBA-A975-0184-D4BE4E0BAFD7}"/>
              </a:ext>
            </a:extLst>
          </p:cNvPr>
          <p:cNvSpPr txBox="1"/>
          <p:nvPr/>
        </p:nvSpPr>
        <p:spPr>
          <a:xfrm>
            <a:off x="1095025" y="4845375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 dirty="0" err="1"/>
              <a:t>Prange’s</a:t>
            </a:r>
            <a:r>
              <a:rPr kumimoji="1" lang="en-US" altLang="ko-Kore-KR" i="1" dirty="0"/>
              <a:t> ISD</a:t>
            </a:r>
            <a:endParaRPr kumimoji="1" lang="ko-Kore-KR" altLang="en-US" i="1" dirty="0"/>
          </a:p>
        </p:txBody>
      </p:sp>
    </p:spTree>
    <p:extLst>
      <p:ext uri="{BB962C8B-B14F-4D97-AF65-F5344CB8AC3E}">
        <p14:creationId xmlns:p14="http://schemas.microsoft.com/office/powerpoint/2010/main" val="269521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7247</TotalTime>
  <Words>1021</Words>
  <Application>Microsoft Macintosh PowerPoint</Application>
  <PresentationFormat>와이드스크린</PresentationFormat>
  <Paragraphs>180</Paragraphs>
  <Slides>18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Office 테마</vt:lpstr>
      <vt:lpstr>Quantum Gauss-Jordan Elimination for Code in Quantum</vt:lpstr>
      <vt:lpstr>PowerPoint 프레젠테이션</vt:lpstr>
      <vt:lpstr>Our Contribution</vt:lpstr>
      <vt:lpstr>Code-based Cryptography</vt:lpstr>
      <vt:lpstr>NIST Post-Quantum Cryptography Standardization</vt:lpstr>
      <vt:lpstr>Classic McEliece</vt:lpstr>
      <vt:lpstr>Information Set Decoding (ISD)</vt:lpstr>
      <vt:lpstr>Information Set Decoding (ISD)</vt:lpstr>
      <vt:lpstr>Information Set Decoding (ISD) in Quantum</vt:lpstr>
      <vt:lpstr>Quantum Information Set Decoding (QISD)</vt:lpstr>
      <vt:lpstr>Quantum Information Set Decoding (QISD)</vt:lpstr>
      <vt:lpstr>Quantum Information Set Decoding (QISD)</vt:lpstr>
      <vt:lpstr>Quantum Gauss-Jordan Elimination</vt:lpstr>
      <vt:lpstr>Quantum Gauss-Jordan Elimination</vt:lpstr>
      <vt:lpstr>Quantum Gauss-Jordan Elimination</vt:lpstr>
      <vt:lpstr>Quantum Gauss-Jordan Elimination</vt:lpstr>
      <vt:lpstr>Analysis &amp;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Grover on ClassicMcEliece</dc:title>
  <dc:creator>장경배</dc:creator>
  <cp:lastModifiedBy>장경배</cp:lastModifiedBy>
  <cp:revision>142</cp:revision>
  <dcterms:created xsi:type="dcterms:W3CDTF">2022-06-13T02:22:47Z</dcterms:created>
  <dcterms:modified xsi:type="dcterms:W3CDTF">2022-08-29T06:05:57Z</dcterms:modified>
</cp:coreProperties>
</file>