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86" r:id="rId4"/>
    <p:sldId id="280" r:id="rId5"/>
    <p:sldId id="287" r:id="rId6"/>
    <p:sldId id="299" r:id="rId7"/>
    <p:sldId id="300" r:id="rId8"/>
    <p:sldId id="293" r:id="rId9"/>
    <p:sldId id="301" r:id="rId10"/>
    <p:sldId id="288" r:id="rId11"/>
    <p:sldId id="302" r:id="rId12"/>
    <p:sldId id="294" r:id="rId13"/>
    <p:sldId id="297" r:id="rId14"/>
    <p:sldId id="298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41" autoAdjust="0"/>
    <p:restoredTop sz="81513"/>
  </p:normalViewPr>
  <p:slideViewPr>
    <p:cSldViewPr snapToGrid="0">
      <p:cViewPr varScale="1">
        <p:scale>
          <a:sx n="93" d="100"/>
          <a:sy n="93" d="100"/>
        </p:scale>
        <p:origin x="168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004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7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57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58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67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956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745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422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137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4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Implementation of SM4 Block cipher on CUDA GPU and its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E75B6"/>
                </a:solidFill>
              </a:rPr>
              <a:t>Si-Woo </a:t>
            </a:r>
            <a:r>
              <a:rPr lang="en-US" altLang="ko-KR" b="1" dirty="0" err="1">
                <a:solidFill>
                  <a:srgbClr val="2E75B6"/>
                </a:solidFill>
              </a:rPr>
              <a:t>Eum</a:t>
            </a:r>
            <a:r>
              <a:rPr lang="en-US" altLang="ko-KR" dirty="0"/>
              <a:t>, Hyun-Jun Kim, </a:t>
            </a:r>
            <a:r>
              <a:rPr lang="en-US" altLang="ko-KR" dirty="0" err="1"/>
              <a:t>Hyeok</a:t>
            </a:r>
            <a:r>
              <a:rPr lang="en-US" altLang="ko-KR" dirty="0"/>
              <a:t>-Dong Kwon,</a:t>
            </a:r>
          </a:p>
          <a:p>
            <a:r>
              <a:rPr lang="en-US" altLang="ko-KR" dirty="0"/>
              <a:t>Kyung-Bae Jang, Hyun-Ji Kim, Hwa-</a:t>
            </a:r>
            <a:r>
              <a:rPr lang="en-US" altLang="ko-KR" dirty="0" err="1"/>
              <a:t>Jeong</a:t>
            </a:r>
            <a:r>
              <a:rPr lang="en-US" altLang="ko-KR" dirty="0"/>
              <a:t> </a:t>
            </a:r>
            <a:r>
              <a:rPr lang="en-US" altLang="ko-KR" dirty="0" err="1"/>
              <a:t>Seo</a:t>
            </a:r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66618"/>
            <a:ext cx="11368160" cy="762163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Implementation on GPU : Constant memory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Constant memory is </a:t>
            </a:r>
            <a:r>
              <a:rPr lang="en-US" altLang="ko-KR" dirty="0">
                <a:solidFill>
                  <a:srgbClr val="2E75B6"/>
                </a:solidFill>
              </a:rPr>
              <a:t>a read only memory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Kernel can only read values from constant memory. It is initialized in the </a:t>
            </a:r>
            <a:r>
              <a:rPr lang="en-US" altLang="ko-KR" dirty="0">
                <a:solidFill>
                  <a:srgbClr val="2E75B6"/>
                </a:solidFill>
              </a:rPr>
              <a:t>Host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all threads use values stored at the same address,</a:t>
            </a:r>
            <a:r>
              <a:rPr lang="ko-KR" altLang="en-US" dirty="0"/>
              <a:t> </a:t>
            </a:r>
            <a:r>
              <a:rPr lang="en-US" altLang="ko-KR" dirty="0"/>
              <a:t>Constant memory access speed is </a:t>
            </a:r>
            <a:r>
              <a:rPr lang="en-US" altLang="ko-KR" dirty="0">
                <a:solidFill>
                  <a:srgbClr val="2E75B6"/>
                </a:solidFill>
              </a:rPr>
              <a:t>fast</a:t>
            </a:r>
            <a:r>
              <a:rPr lang="en-US" altLang="ko-KR" dirty="0"/>
              <a:t> much as shared memory.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8C549C-C491-8CC5-9971-A3EDB44C24D3}"/>
              </a:ext>
            </a:extLst>
          </p:cNvPr>
          <p:cNvSpPr/>
          <p:nvPr/>
        </p:nvSpPr>
        <p:spPr>
          <a:xfrm>
            <a:off x="411162" y="4086143"/>
            <a:ext cx="5029200" cy="161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HOST(CPU)</a:t>
            </a:r>
          </a:p>
          <a:p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52F5C9-2B46-7AEC-FC70-CC98B1A10193}"/>
              </a:ext>
            </a:extLst>
          </p:cNvPr>
          <p:cNvSpPr/>
          <p:nvPr/>
        </p:nvSpPr>
        <p:spPr>
          <a:xfrm>
            <a:off x="628650" y="4790912"/>
            <a:ext cx="1300163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</a:p>
          <a:p>
            <a:pPr algn="ctr"/>
            <a:r>
              <a:rPr kumimoji="1" lang="en-US" altLang="ko-Kore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kumimoji="1" lang="ko-Kore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61371B-1A76-F3D0-F315-4F51C9E98FD0}"/>
              </a:ext>
            </a:extLst>
          </p:cNvPr>
          <p:cNvSpPr/>
          <p:nvPr/>
        </p:nvSpPr>
        <p:spPr>
          <a:xfrm>
            <a:off x="3798887" y="4790911"/>
            <a:ext cx="1300163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Roundkey</a:t>
            </a:r>
            <a:endParaRPr kumimoji="1" lang="ko-Kore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0A83D2-2CEC-E475-4630-79442BC10F6B}"/>
              </a:ext>
            </a:extLst>
          </p:cNvPr>
          <p:cNvSpPr/>
          <p:nvPr/>
        </p:nvSpPr>
        <p:spPr>
          <a:xfrm>
            <a:off x="2213768" y="4790910"/>
            <a:ext cx="1300163" cy="6572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Algorithm</a:t>
            </a:r>
            <a:endParaRPr kumimoji="1" lang="ko-Kore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437A20-3B23-F8DD-A752-F2B08ED63701}"/>
              </a:ext>
            </a:extLst>
          </p:cNvPr>
          <p:cNvSpPr/>
          <p:nvPr/>
        </p:nvSpPr>
        <p:spPr>
          <a:xfrm>
            <a:off x="6750880" y="4086143"/>
            <a:ext cx="5029200" cy="161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Device(GPU)</a:t>
            </a:r>
          </a:p>
          <a:p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C09B30-6301-FD54-FC31-8AAEF2E9B3B7}"/>
              </a:ext>
            </a:extLst>
          </p:cNvPr>
          <p:cNvSpPr/>
          <p:nvPr/>
        </p:nvSpPr>
        <p:spPr>
          <a:xfrm>
            <a:off x="6968367" y="6014955"/>
            <a:ext cx="1300163" cy="6572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</a:t>
            </a:r>
          </a:p>
          <a:p>
            <a:pPr algn="ctr"/>
            <a:r>
              <a:rPr kumimoji="1" lang="en-US" altLang="ko-Kore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kumimoji="1" lang="ko-Kore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A42F74-FD7C-4044-8D04-57A6F74E4A82}"/>
              </a:ext>
            </a:extLst>
          </p:cNvPr>
          <p:cNvSpPr/>
          <p:nvPr/>
        </p:nvSpPr>
        <p:spPr>
          <a:xfrm>
            <a:off x="6968367" y="4821887"/>
            <a:ext cx="1300163" cy="6572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</a:p>
          <a:p>
            <a:pPr algn="ctr"/>
            <a:r>
              <a:rPr kumimoji="1" lang="en-US" altLang="ko-Kore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Cahch</a:t>
            </a:r>
            <a:r>
              <a:rPr kumimoji="1" lang="en-US" altLang="ko-Kore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8048547D-19C7-70A1-DF1E-79133A4C49ED}"/>
              </a:ext>
            </a:extLst>
          </p:cNvPr>
          <p:cNvCxnSpPr>
            <a:stCxn id="6" idx="2"/>
            <a:endCxn id="13" idx="1"/>
          </p:cNvCxnSpPr>
          <p:nvPr/>
        </p:nvCxnSpPr>
        <p:spPr>
          <a:xfrm rot="16200000" flipH="1">
            <a:off x="5260952" y="4636153"/>
            <a:ext cx="895432" cy="2519398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E7AF31C-4462-E29F-8DA1-57A675A9D958}"/>
              </a:ext>
            </a:extLst>
          </p:cNvPr>
          <p:cNvCxnSpPr>
            <a:stCxn id="13" idx="0"/>
            <a:endCxn id="16" idx="2"/>
          </p:cNvCxnSpPr>
          <p:nvPr/>
        </p:nvCxnSpPr>
        <p:spPr>
          <a:xfrm flipV="1">
            <a:off x="7618449" y="5479112"/>
            <a:ext cx="0" cy="5358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66F84F2-AC32-BA80-7A27-3F8895089F4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928813" y="5119523"/>
            <a:ext cx="284955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8F70F6C-A14C-237F-49B0-BB7D98028AB2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513931" y="5119523"/>
            <a:ext cx="2849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0D2F4AD-15A7-8DD9-774B-6E5DC522526F}"/>
              </a:ext>
            </a:extLst>
          </p:cNvPr>
          <p:cNvSpPr txBox="1"/>
          <p:nvPr/>
        </p:nvSpPr>
        <p:spPr>
          <a:xfrm>
            <a:off x="4197039" y="6343567"/>
            <a:ext cx="255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cudaMemcpyToSymbol</a:t>
            </a:r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4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66618"/>
            <a:ext cx="11368160" cy="762163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Implementation on GPU :</a:t>
            </a:r>
            <a:r>
              <a:rPr lang="ko-KR" altLang="en-US" dirty="0"/>
              <a:t> </a:t>
            </a:r>
            <a:r>
              <a:rPr lang="en-US" altLang="ko-KR" dirty="0"/>
              <a:t>Shared Memory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Shared Memory has High </a:t>
            </a:r>
            <a:r>
              <a:rPr lang="en" altLang="ko-Kore-KR" dirty="0"/>
              <a:t>bandwidth and low latency.</a:t>
            </a:r>
            <a:endParaRPr lang="en" altLang="ko-KR" dirty="0"/>
          </a:p>
          <a:p>
            <a:r>
              <a:rPr lang="en" altLang="ko-Kore-KR" dirty="0"/>
              <a:t>In </a:t>
            </a:r>
            <a:r>
              <a:rPr lang="en-US" altLang="ko-Kore-KR" i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tau </a:t>
            </a:r>
            <a:r>
              <a:rPr lang="en" altLang="ko-Kore-KR" dirty="0"/>
              <a:t>Function, it is calculated through many memory accesses.</a:t>
            </a:r>
            <a:endParaRPr lang="en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00A7DF-5340-961C-1839-03FE0AF28421}"/>
              </a:ext>
            </a:extLst>
          </p:cNvPr>
          <p:cNvSpPr/>
          <p:nvPr/>
        </p:nvSpPr>
        <p:spPr>
          <a:xfrm>
            <a:off x="411161" y="2428793"/>
            <a:ext cx="5029200" cy="161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HOST(CPU)</a:t>
            </a:r>
          </a:p>
          <a:p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37E10A-DC3B-94A3-EE89-47DFC37872E1}"/>
              </a:ext>
            </a:extLst>
          </p:cNvPr>
          <p:cNvSpPr/>
          <p:nvPr/>
        </p:nvSpPr>
        <p:spPr>
          <a:xfrm>
            <a:off x="3798886" y="3133561"/>
            <a:ext cx="1300163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Sbox</a:t>
            </a:r>
            <a:r>
              <a:rPr kumimoji="1" lang="en-US" altLang="ko-Kore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  <a:endParaRPr kumimoji="1" lang="ko-Kore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7CCF96-9313-1F84-412A-02CACE11362C}"/>
              </a:ext>
            </a:extLst>
          </p:cNvPr>
          <p:cNvSpPr/>
          <p:nvPr/>
        </p:nvSpPr>
        <p:spPr>
          <a:xfrm>
            <a:off x="6750879" y="2428793"/>
            <a:ext cx="5029200" cy="161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Device(GPU)</a:t>
            </a:r>
          </a:p>
          <a:p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ECFBFA-3FD5-FF7D-F2CB-810C3697F1CE}"/>
              </a:ext>
            </a:extLst>
          </p:cNvPr>
          <p:cNvSpPr/>
          <p:nvPr/>
        </p:nvSpPr>
        <p:spPr>
          <a:xfrm>
            <a:off x="6750880" y="4357605"/>
            <a:ext cx="5029200" cy="6572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</a:p>
          <a:p>
            <a:pPr algn="ctr"/>
            <a:r>
              <a:rPr kumimoji="1" lang="en-US" altLang="ko-Kore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kumimoji="1" lang="ko-Kore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FF2AC2-A100-6E03-AB78-BE27076F73DE}"/>
              </a:ext>
            </a:extLst>
          </p:cNvPr>
          <p:cNvSpPr/>
          <p:nvPr/>
        </p:nvSpPr>
        <p:spPr>
          <a:xfrm>
            <a:off x="6968366" y="3164537"/>
            <a:ext cx="1300163" cy="6572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</a:p>
          <a:p>
            <a:pPr algn="ctr"/>
            <a:r>
              <a:rPr kumimoji="1" lang="en-US" altLang="ko-Kore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162E8BC2-B58C-E7A6-7C47-3138861926C1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16200000" flipH="1">
            <a:off x="5152208" y="3087546"/>
            <a:ext cx="895432" cy="2301912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D87286-FB4E-B056-552C-4E660C589A6E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618448" y="3821762"/>
            <a:ext cx="0" cy="5358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6B0A93-377B-782F-D9A5-CC59E797845C}"/>
              </a:ext>
            </a:extLst>
          </p:cNvPr>
          <p:cNvSpPr/>
          <p:nvPr/>
        </p:nvSpPr>
        <p:spPr>
          <a:xfrm>
            <a:off x="6879051" y="2797907"/>
            <a:ext cx="1469195" cy="1123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0</a:t>
            </a:r>
          </a:p>
          <a:p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FD3219-96AD-0BFE-FD29-48B1F19A5804}"/>
              </a:ext>
            </a:extLst>
          </p:cNvPr>
          <p:cNvSpPr/>
          <p:nvPr/>
        </p:nvSpPr>
        <p:spPr>
          <a:xfrm>
            <a:off x="10226293" y="3164537"/>
            <a:ext cx="1300163" cy="6572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</a:p>
          <a:p>
            <a:pPr algn="ctr"/>
            <a:r>
              <a:rPr kumimoji="1" lang="en-US" altLang="ko-Kore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F8F90E-A45C-2789-8537-2B6EE94420B1}"/>
              </a:ext>
            </a:extLst>
          </p:cNvPr>
          <p:cNvSpPr/>
          <p:nvPr/>
        </p:nvSpPr>
        <p:spPr>
          <a:xfrm>
            <a:off x="10136978" y="2797907"/>
            <a:ext cx="1469195" cy="1123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n</a:t>
            </a:r>
          </a:p>
          <a:p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DECB07D-77BF-CFA9-6B75-7009A0620F7D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10876375" y="3821762"/>
            <a:ext cx="9148" cy="5358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8E2BC6A-1F19-5957-69C1-DB6357514A79}"/>
              </a:ext>
            </a:extLst>
          </p:cNvPr>
          <p:cNvSpPr txBox="1"/>
          <p:nvPr/>
        </p:nvSpPr>
        <p:spPr>
          <a:xfrm>
            <a:off x="9034863" y="30928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128E7F1-E8BF-1C52-3799-6F8B8EC24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0" y="5297301"/>
            <a:ext cx="57531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6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66618"/>
            <a:ext cx="11368160" cy="762163"/>
          </a:xfrm>
        </p:spPr>
        <p:txBody>
          <a:bodyPr/>
          <a:lstStyle/>
          <a:p>
            <a:r>
              <a:rPr lang="en-US" altLang="ko-KR" dirty="0"/>
              <a:t>4. Conclusion : Performance </a:t>
            </a:r>
            <a:r>
              <a:rPr lang="en" altLang="ko-Kore-KR" dirty="0"/>
              <a:t>comparison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C5FC0B-5EB4-0481-CEC5-E18021BC1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0881"/>
            <a:ext cx="7983723" cy="53905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21E5DA-0F63-0566-FDB9-603BF8B10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723" y="2749324"/>
            <a:ext cx="4147833" cy="264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12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66618"/>
            <a:ext cx="11368160" cy="762163"/>
          </a:xfrm>
        </p:spPr>
        <p:txBody>
          <a:bodyPr/>
          <a:lstStyle/>
          <a:p>
            <a:r>
              <a:rPr lang="en-US" altLang="ko-KR" dirty="0"/>
              <a:t>4. Conclusion :</a:t>
            </a:r>
            <a:r>
              <a:rPr lang="ko-KR" altLang="en-US" dirty="0"/>
              <a:t> </a:t>
            </a:r>
            <a:r>
              <a:rPr lang="en" altLang="ko-Kore-KR" dirty="0"/>
              <a:t>Summary</a:t>
            </a:r>
            <a:endParaRPr lang="ko-KR" alt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28E81196-E289-5996-9D97-C6869CCB1270}"/>
              </a:ext>
            </a:extLst>
          </p:cNvPr>
          <p:cNvSpPr txBox="1">
            <a:spLocks/>
          </p:cNvSpPr>
          <p:nvPr/>
        </p:nvSpPr>
        <p:spPr>
          <a:xfrm>
            <a:off x="563563" y="1304925"/>
            <a:ext cx="11369675" cy="505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R"/>
              <a:t>We implement SM4 block cipher on GPU</a:t>
            </a:r>
          </a:p>
          <a:p>
            <a:endParaRPr lang="en" altLang="ko-KR"/>
          </a:p>
          <a:p>
            <a:r>
              <a:rPr lang="en-US" altLang="ko-KR"/>
              <a:t>In this paper, the performance of the implementation using the S-table and using the t-table is presented for comparison. And also, the performance of the implementation using the global memory and using the shared memory is presented for comparison.</a:t>
            </a:r>
          </a:p>
          <a:p>
            <a:endParaRPr lang="en-US" altLang="ko-KR"/>
          </a:p>
          <a:p>
            <a:r>
              <a:rPr lang="en-US" altLang="ko-KR"/>
              <a:t>We hope that this study will help other block cipher implementations on GPUs.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377296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76653C-56F6-88FA-F1CF-E317503BE7EA}"/>
              </a:ext>
            </a:extLst>
          </p:cNvPr>
          <p:cNvSpPr/>
          <p:nvPr/>
        </p:nvSpPr>
        <p:spPr>
          <a:xfrm>
            <a:off x="2387600" y="2533650"/>
            <a:ext cx="7416800" cy="2451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5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Thank you</a:t>
            </a:r>
          </a:p>
          <a:p>
            <a:pPr algn="ctr"/>
            <a:endParaRPr kumimoji="1" lang="en-US" altLang="ko-Kore-KR" sz="12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</a:endParaRPr>
          </a:p>
          <a:p>
            <a:pPr algn="ctr"/>
            <a:endParaRPr kumimoji="1" lang="en-US" altLang="ko-Kore-KR" sz="24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</a:endParaRPr>
          </a:p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</a:rPr>
              <a:t>shuraatum@gmail.com</a:t>
            </a:r>
            <a:endParaRPr kumimoji="1" lang="ko-Kore-KR" altLang="en-US" sz="2400" dirty="0">
              <a:solidFill>
                <a:schemeClr val="tx1"/>
              </a:solidFill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0CAA79-F7ED-CC66-4E32-22A2A9C7F4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Introduction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078C63-F14D-69F0-376E-E4D04B28C33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ko-Kore-KR" dirty="0"/>
              <a:t>2. Related Work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DE094F-4BDC-3F19-CCD9-D8E573D7160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ko-Kore-KR" dirty="0"/>
              <a:t>3. Implementation of SM4 on GPU</a:t>
            </a:r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7A8954-5A9E-4569-6B53-0157050F172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ko-Kore-KR" dirty="0"/>
              <a:t>4. Conclusion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2247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66618"/>
            <a:ext cx="11368160" cy="762163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38857"/>
          </a:xfrm>
        </p:spPr>
        <p:txBody>
          <a:bodyPr/>
          <a:lstStyle/>
          <a:p>
            <a:r>
              <a:rPr lang="en" altLang="ko-Kore-KR" dirty="0">
                <a:solidFill>
                  <a:srgbClr val="2E75B6"/>
                </a:solidFill>
              </a:rPr>
              <a:t>SM4 Block cipher</a:t>
            </a:r>
            <a:r>
              <a:rPr lang="en" altLang="ko-Kore-KR" dirty="0"/>
              <a:t> is a symmetric key algorithm developed by the China National Cryptographic Authority. </a:t>
            </a:r>
          </a:p>
          <a:p>
            <a:pPr lvl="1"/>
            <a:r>
              <a:rPr lang="en" altLang="ko-Kore-KR" dirty="0"/>
              <a:t>Its simple design can be applied to various smart devices. </a:t>
            </a:r>
          </a:p>
          <a:p>
            <a:endParaRPr lang="en-US" altLang="ko-KR" dirty="0"/>
          </a:p>
          <a:p>
            <a:r>
              <a:rPr lang="en" altLang="ko-Kore-KR" dirty="0">
                <a:solidFill>
                  <a:srgbClr val="2E75B6"/>
                </a:solidFill>
              </a:rPr>
              <a:t>Graphics Processing Unit(GPU) </a:t>
            </a:r>
            <a:r>
              <a:rPr lang="en" altLang="ko-Kore-KR" dirty="0"/>
              <a:t>have become an integral part of today’s major computing systems. </a:t>
            </a:r>
          </a:p>
          <a:p>
            <a:pPr lvl="1"/>
            <a:r>
              <a:rPr lang="en" altLang="ko-Kore-KR" dirty="0"/>
              <a:t>Various studies using GPU for parallel implementation of block ciphers are also being conducted.</a:t>
            </a:r>
          </a:p>
          <a:p>
            <a:endParaRPr lang="en-US" altLang="ko-KR" dirty="0"/>
          </a:p>
          <a:p>
            <a:r>
              <a:rPr lang="en-US" altLang="ko-KR" dirty="0"/>
              <a:t>We implement </a:t>
            </a:r>
            <a:r>
              <a:rPr lang="en-US" altLang="ko-KR" dirty="0">
                <a:solidFill>
                  <a:srgbClr val="2E75B6"/>
                </a:solidFill>
              </a:rPr>
              <a:t>SM4 Block cipher</a:t>
            </a:r>
            <a:r>
              <a:rPr lang="en-US" altLang="ko-KR" dirty="0"/>
              <a:t> on </a:t>
            </a:r>
            <a:r>
              <a:rPr lang="en-US" altLang="ko-KR" dirty="0">
                <a:solidFill>
                  <a:srgbClr val="2E75B6"/>
                </a:solidFill>
              </a:rPr>
              <a:t>GPU</a:t>
            </a:r>
            <a:r>
              <a:rPr lang="en-US" altLang="ko-KR" dirty="0"/>
              <a:t> and its analysis.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66618"/>
            <a:ext cx="11368160" cy="7621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Related Work : SM4 Block Cipher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533607"/>
            <a:ext cx="6523037" cy="5057775"/>
          </a:xfrm>
        </p:spPr>
        <p:txBody>
          <a:bodyPr/>
          <a:lstStyle/>
          <a:p>
            <a:r>
              <a:rPr lang="en-US" altLang="ko-KR" dirty="0"/>
              <a:t>SM4 Block cipher Parameter</a:t>
            </a:r>
          </a:p>
          <a:p>
            <a:pPr lvl="1"/>
            <a:r>
              <a:rPr lang="en-US" altLang="ko-KR" dirty="0"/>
              <a:t>Block size : </a:t>
            </a:r>
            <a:r>
              <a:rPr lang="en-US" altLang="ko-KR" dirty="0">
                <a:solidFill>
                  <a:srgbClr val="2E75B6"/>
                </a:solidFill>
              </a:rPr>
              <a:t>128-bit</a:t>
            </a:r>
          </a:p>
          <a:p>
            <a:pPr lvl="1"/>
            <a:r>
              <a:rPr lang="en-US" altLang="ko-KR" dirty="0"/>
              <a:t>Key size : </a:t>
            </a:r>
            <a:r>
              <a:rPr lang="en-US" altLang="ko-KR" dirty="0">
                <a:solidFill>
                  <a:srgbClr val="2E75B6"/>
                </a:solidFill>
              </a:rPr>
              <a:t>256-bit</a:t>
            </a:r>
          </a:p>
          <a:p>
            <a:pPr lvl="1"/>
            <a:r>
              <a:rPr lang="en-US" altLang="ko-KR" dirty="0"/>
              <a:t>Rounds : </a:t>
            </a:r>
            <a:r>
              <a:rPr lang="en-US" altLang="ko-KR" dirty="0">
                <a:solidFill>
                  <a:srgbClr val="2E75B6"/>
                </a:solidFill>
              </a:rPr>
              <a:t>32 rounds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Round Function</a:t>
            </a:r>
          </a:p>
          <a:p>
            <a:pPr lvl="1"/>
            <a:r>
              <a:rPr lang="en-US" altLang="ko-KR" i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ko-KR" dirty="0"/>
              <a:t> function : </a:t>
            </a:r>
            <a:r>
              <a:rPr lang="en" altLang="ko-Kore-KR" dirty="0"/>
              <a:t>consists of </a:t>
            </a:r>
            <a:r>
              <a:rPr lang="en" altLang="ko-Kore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tau</a:t>
            </a:r>
            <a:r>
              <a:rPr lang="en" altLang="ko-Kore-KR" dirty="0"/>
              <a:t> and </a:t>
            </a:r>
            <a:r>
              <a:rPr lang="en" altLang="ko-Kore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" altLang="ko-Kore-KR" dirty="0"/>
              <a:t>.</a:t>
            </a:r>
          </a:p>
          <a:p>
            <a:pPr lvl="1"/>
            <a:r>
              <a:rPr lang="en-US" altLang="ko-KR" i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tau</a:t>
            </a:r>
            <a:r>
              <a:rPr lang="en-US" altLang="ko-KR" dirty="0"/>
              <a:t> function : </a:t>
            </a:r>
            <a:r>
              <a:rPr lang="en" altLang="ko-Kore-KR" dirty="0"/>
              <a:t>substituted through </a:t>
            </a:r>
            <a:r>
              <a:rPr lang="en" altLang="ko-Kore-KR" dirty="0" err="1"/>
              <a:t>Sbox</a:t>
            </a:r>
            <a:r>
              <a:rPr lang="en" altLang="ko-Kore-KR" dirty="0"/>
              <a:t>.</a:t>
            </a:r>
            <a:endParaRPr lang="en-US" altLang="ko-KR" dirty="0"/>
          </a:p>
          <a:p>
            <a:pPr lvl="1"/>
            <a:r>
              <a:rPr lang="en-US" altLang="ko-KR" i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dirty="0"/>
              <a:t> function : </a:t>
            </a:r>
            <a:r>
              <a:rPr lang="en" altLang="ko-Kore-KR" dirty="0"/>
              <a:t>a linear substitution function 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B795CA-C9F6-611F-712E-23FF8B689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526" y="1317544"/>
            <a:ext cx="4746554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4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66618"/>
            <a:ext cx="11368160" cy="7621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Related Work : SM4 Block Cipher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6523037" cy="5057775"/>
          </a:xfrm>
        </p:spPr>
        <p:txBody>
          <a:bodyPr/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ko-KR" dirty="0"/>
              <a:t> function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tau</a:t>
            </a:r>
            <a:r>
              <a:rPr lang="en-US" altLang="ko-KR" dirty="0"/>
              <a:t> function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dirty="0"/>
              <a:t> function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B795CA-C9F6-611F-712E-23FF8B689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526" y="1317544"/>
            <a:ext cx="4746554" cy="5016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D84535-56BE-675B-F7D3-7A5705F83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13" y="1724025"/>
            <a:ext cx="2171700" cy="406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C2CEF2-51B8-6CD2-1765-7804E9BB6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531" y="3457494"/>
            <a:ext cx="5702300" cy="736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49AED5-4B4F-5616-253C-B9D552EC1B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131" y="5765638"/>
            <a:ext cx="60071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66618"/>
            <a:ext cx="11368160" cy="7621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Related Work : GPU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" altLang="ko-Kore-KR" dirty="0">
                <a:solidFill>
                  <a:srgbClr val="2E75B6"/>
                </a:solidFill>
              </a:rPr>
              <a:t>GPU</a:t>
            </a:r>
            <a:r>
              <a:rPr lang="en" altLang="ko-Kore-KR" dirty="0"/>
              <a:t> is parallel programmable processor that feature arithmetic and memory bandwidths that exceed CPU. </a:t>
            </a:r>
          </a:p>
          <a:p>
            <a:endParaRPr lang="en" altLang="ko-KR" dirty="0"/>
          </a:p>
          <a:p>
            <a:r>
              <a:rPr lang="en" altLang="ko-Kore-KR" dirty="0">
                <a:solidFill>
                  <a:srgbClr val="2E75B6"/>
                </a:solidFill>
              </a:rPr>
              <a:t>CUDA (Computing Unified Device Architecture) </a:t>
            </a:r>
            <a:r>
              <a:rPr lang="en" altLang="ko-Kore-KR" dirty="0"/>
              <a:t>is a parallel computing platform developed by Nvidia. CUDA comes with a software environment that allows developers to use C as a high-level programming language. </a:t>
            </a:r>
          </a:p>
          <a:p>
            <a:endParaRPr lang="en" altLang="ko-KR" dirty="0"/>
          </a:p>
          <a:p>
            <a:r>
              <a:rPr lang="en" altLang="ko-Kore-KR" dirty="0"/>
              <a:t>The </a:t>
            </a:r>
            <a:r>
              <a:rPr lang="en" altLang="ko-Kore-KR" dirty="0">
                <a:solidFill>
                  <a:srgbClr val="2E75B6"/>
                </a:solidFill>
              </a:rPr>
              <a:t>CUDA GPU </a:t>
            </a:r>
            <a:r>
              <a:rPr lang="en" altLang="ko-Kore-KR" dirty="0"/>
              <a:t>architecture includes </a:t>
            </a:r>
            <a:r>
              <a:rPr lang="en" altLang="ko-Kore-KR" dirty="0">
                <a:solidFill>
                  <a:srgbClr val="2E75B6"/>
                </a:solidFill>
              </a:rPr>
              <a:t>Thread, Block, Grid, Warp, and Functional kernel</a:t>
            </a:r>
            <a:r>
              <a:rPr lang="en" altLang="ko-Kore-KR" dirty="0"/>
              <a:t> running on the GPU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83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66618"/>
            <a:ext cx="11368160" cy="7621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Related Work : GPU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/>
              <a:t>GPU provide different types of memory</a:t>
            </a:r>
          </a:p>
          <a:p>
            <a:pPr lvl="1"/>
            <a:endParaRPr lang="en" altLang="ko-Kore-KR" dirty="0"/>
          </a:p>
          <a:p>
            <a:pPr lvl="1"/>
            <a:r>
              <a:rPr lang="en" altLang="ko-Kore-KR" dirty="0"/>
              <a:t>Global memory</a:t>
            </a:r>
          </a:p>
          <a:p>
            <a:pPr lvl="1"/>
            <a:r>
              <a:rPr lang="en" altLang="ko-Kore-KR" dirty="0"/>
              <a:t>Constant memory</a:t>
            </a:r>
          </a:p>
          <a:p>
            <a:pPr lvl="1"/>
            <a:r>
              <a:rPr lang="en" altLang="ko-Kore-KR" dirty="0"/>
              <a:t>Texture memory </a:t>
            </a:r>
          </a:p>
          <a:p>
            <a:pPr lvl="1"/>
            <a:r>
              <a:rPr lang="en-US" altLang="ko-Kore-KR" dirty="0"/>
              <a:t>L</a:t>
            </a:r>
            <a:r>
              <a:rPr lang="en" altLang="ko-Kore-KR" dirty="0" err="1"/>
              <a:t>ocal</a:t>
            </a:r>
            <a:r>
              <a:rPr lang="en" altLang="ko-Kore-KR" dirty="0"/>
              <a:t> memory</a:t>
            </a:r>
          </a:p>
          <a:p>
            <a:pPr marL="457200" lvl="1" indent="0">
              <a:buNone/>
            </a:pPr>
            <a:endParaRPr lang="en" altLang="ko-Kore-KR" dirty="0"/>
          </a:p>
          <a:p>
            <a:pPr lvl="1"/>
            <a:r>
              <a:rPr lang="en" altLang="ko-Kore-KR" dirty="0"/>
              <a:t>Register</a:t>
            </a:r>
          </a:p>
          <a:p>
            <a:pPr lvl="1"/>
            <a:r>
              <a:rPr lang="en" altLang="ko-Kore-KR" dirty="0"/>
              <a:t>Shared memory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4AC129-E4D2-518F-791A-670BDF64E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050" y="1895475"/>
            <a:ext cx="5407914" cy="4314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ACD514-481D-C6F7-2AF3-ABB3958719A4}"/>
              </a:ext>
            </a:extLst>
          </p:cNvPr>
          <p:cNvSpPr txBox="1"/>
          <p:nvPr/>
        </p:nvSpPr>
        <p:spPr>
          <a:xfrm>
            <a:off x="4421885" y="2600325"/>
            <a:ext cx="1951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dirty="0">
                <a:solidFill>
                  <a:srgbClr val="2E75B6"/>
                </a:solidFill>
              </a:rPr>
              <a:t>Off-chip</a:t>
            </a:r>
            <a:r>
              <a:rPr kumimoji="1" lang="en-US" altLang="ko-Kore-KR" sz="3600" dirty="0"/>
              <a:t> </a:t>
            </a:r>
            <a:endParaRPr kumimoji="1" lang="ko-Kore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3D13C-653A-E894-9312-C223D23B923B}"/>
              </a:ext>
            </a:extLst>
          </p:cNvPr>
          <p:cNvSpPr txBox="1"/>
          <p:nvPr/>
        </p:nvSpPr>
        <p:spPr>
          <a:xfrm>
            <a:off x="4421884" y="4352924"/>
            <a:ext cx="1951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dirty="0">
                <a:solidFill>
                  <a:srgbClr val="2E75B6"/>
                </a:solidFill>
              </a:rPr>
              <a:t>On-chip </a:t>
            </a:r>
            <a:endParaRPr kumimoji="1" lang="ko-Kore-KR" altLang="en-US" sz="3600" dirty="0">
              <a:solidFill>
                <a:srgbClr val="2E7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07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66618"/>
            <a:ext cx="11368160" cy="7621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Related Work : GPU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" altLang="ko-Kore-KR" dirty="0"/>
          </a:p>
          <a:p>
            <a:endParaRPr lang="en" altLang="ko-Kore-KR" dirty="0"/>
          </a:p>
          <a:p>
            <a:r>
              <a:rPr lang="en" altLang="ko-Kore-KR" dirty="0"/>
              <a:t>Memory Access Speed</a:t>
            </a:r>
          </a:p>
          <a:p>
            <a:pPr lvl="1"/>
            <a:r>
              <a:rPr lang="en-US" altLang="ko-KR" dirty="0">
                <a:solidFill>
                  <a:srgbClr val="2E75B6"/>
                </a:solidFill>
              </a:rPr>
              <a:t>Register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Shared</a:t>
            </a:r>
            <a:r>
              <a:rPr lang="ko-KR" altLang="en-US" dirty="0"/>
              <a:t> </a:t>
            </a:r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Global</a:t>
            </a:r>
            <a:r>
              <a:rPr lang="ko-KR" altLang="en-US" dirty="0"/>
              <a:t> </a:t>
            </a:r>
            <a:r>
              <a:rPr lang="en-US" altLang="ko-KR" dirty="0"/>
              <a:t>Memory</a:t>
            </a:r>
          </a:p>
          <a:p>
            <a:pPr lvl="1"/>
            <a:endParaRPr lang="en-US" altLang="ko-KR" dirty="0"/>
          </a:p>
          <a:p>
            <a:pPr lvl="1"/>
            <a:endParaRPr lang="en-US" altLang="ko-Kore-KR" dirty="0"/>
          </a:p>
          <a:p>
            <a:r>
              <a:rPr lang="en-US" altLang="ko-KR" dirty="0"/>
              <a:t>Memory</a:t>
            </a:r>
            <a:r>
              <a:rPr lang="ko-Kore-KR" altLang="en-US" dirty="0"/>
              <a:t> </a:t>
            </a:r>
            <a:r>
              <a:rPr lang="en-US" altLang="ko-Kore-KR" dirty="0"/>
              <a:t>C</a:t>
            </a:r>
            <a:r>
              <a:rPr lang="en" altLang="ko-Kore-KR" dirty="0" err="1"/>
              <a:t>apacity</a:t>
            </a:r>
            <a:endParaRPr lang="en" altLang="ko-Kore-KR" dirty="0"/>
          </a:p>
          <a:p>
            <a:pPr lvl="1"/>
            <a:r>
              <a:rPr lang="en" altLang="ko-Kore-KR" dirty="0">
                <a:solidFill>
                  <a:srgbClr val="2E75B6"/>
                </a:solidFill>
              </a:rPr>
              <a:t>Global Memory</a:t>
            </a:r>
            <a:r>
              <a:rPr lang="en" altLang="ko-Kore-KR" dirty="0"/>
              <a:t> &gt; Shared Memory &gt; Register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4AC129-E4D2-518F-791A-670BDF64E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7" y="2043113"/>
            <a:ext cx="4363338" cy="348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2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66618"/>
            <a:ext cx="11368160" cy="762163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Implementation on GPU :</a:t>
            </a:r>
            <a:r>
              <a:rPr lang="ko-KR" altLang="en-US" dirty="0"/>
              <a:t> </a:t>
            </a:r>
            <a:r>
              <a:rPr lang="en-US" altLang="ko-KR" dirty="0"/>
              <a:t>SM4 T-table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41985" y="1152525"/>
            <a:ext cx="11369675" cy="5057775"/>
          </a:xfrm>
        </p:spPr>
        <p:txBody>
          <a:bodyPr>
            <a:normAutofit/>
          </a:bodyPr>
          <a:lstStyle/>
          <a:p>
            <a:r>
              <a:rPr lang="en" altLang="ko-KR" dirty="0"/>
              <a:t>SM4 is implemented using </a:t>
            </a:r>
            <a:r>
              <a:rPr lang="en" altLang="ko-KR" dirty="0">
                <a:solidFill>
                  <a:srgbClr val="2E75B6"/>
                </a:solidFill>
              </a:rPr>
              <a:t>8-bit </a:t>
            </a:r>
            <a:r>
              <a:rPr lang="en" altLang="ko-KR" dirty="0" err="1">
                <a:solidFill>
                  <a:srgbClr val="2E75B6"/>
                </a:solidFill>
              </a:rPr>
              <a:t>sbox</a:t>
            </a:r>
            <a:r>
              <a:rPr lang="en" altLang="ko-KR" dirty="0">
                <a:solidFill>
                  <a:srgbClr val="2E75B6"/>
                </a:solidFill>
              </a:rPr>
              <a:t> table(S-table) </a:t>
            </a:r>
            <a:r>
              <a:rPr lang="en" altLang="ko-KR" dirty="0"/>
              <a:t>and </a:t>
            </a:r>
            <a:r>
              <a:rPr lang="en" altLang="ko-KR" dirty="0">
                <a:solidFill>
                  <a:srgbClr val="2E75B6"/>
                </a:solidFill>
              </a:rPr>
              <a:t>32-bit T-table</a:t>
            </a:r>
            <a:r>
              <a:rPr lang="en" altLang="ko-KR" dirty="0"/>
              <a:t>.</a:t>
            </a:r>
          </a:p>
          <a:p>
            <a:pPr lvl="1"/>
            <a:r>
              <a:rPr lang="en-US" altLang="ko-KR" dirty="0"/>
              <a:t>The size of the GPU registers is 32-bit, so using a T-table is expected to give better performance.</a:t>
            </a:r>
          </a:p>
          <a:p>
            <a:r>
              <a:rPr lang="en-US" altLang="ko-KR" dirty="0"/>
              <a:t>The difference between the two implementations is that </a:t>
            </a:r>
            <a:r>
              <a:rPr lang="en-US" altLang="ko-KR" dirty="0">
                <a:solidFill>
                  <a:srgbClr val="2E75B6"/>
                </a:solidFill>
              </a:rPr>
              <a:t>table size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rgbClr val="2E75B6"/>
                </a:solidFill>
              </a:rPr>
              <a:t>implementation of T function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S-table size is 256</a:t>
            </a:r>
            <a:r>
              <a:rPr lang="ko-KR" altLang="en-US" dirty="0"/>
              <a:t> </a:t>
            </a:r>
            <a:r>
              <a:rPr lang="en-US" altLang="ko-KR" dirty="0"/>
              <a:t>Byte.			-</a:t>
            </a:r>
            <a:r>
              <a:rPr lang="ko-KR" altLang="en-US" dirty="0"/>
              <a:t> </a:t>
            </a:r>
            <a:r>
              <a:rPr lang="en-US" altLang="ko-KR" dirty="0"/>
              <a:t>1byte</a:t>
            </a:r>
            <a:r>
              <a:rPr lang="ko-KR" altLang="en-US" dirty="0"/>
              <a:t> * </a:t>
            </a:r>
            <a:r>
              <a:rPr lang="en-US" altLang="ko-KR" dirty="0"/>
              <a:t>256</a:t>
            </a:r>
          </a:p>
          <a:p>
            <a:pPr lvl="1"/>
            <a:r>
              <a:rPr lang="en-US" altLang="ko-KR" dirty="0"/>
              <a:t>T-table size is 4,096</a:t>
            </a:r>
            <a:r>
              <a:rPr lang="ko-KR" altLang="en-US" dirty="0"/>
              <a:t> </a:t>
            </a:r>
            <a:r>
              <a:rPr lang="en-US" altLang="ko-KR" dirty="0"/>
              <a:t>Byte(4KB).</a:t>
            </a:r>
            <a:r>
              <a:rPr lang="ko-KR" altLang="en-US" dirty="0"/>
              <a:t> </a:t>
            </a:r>
            <a:r>
              <a:rPr lang="en-US" altLang="ko-KR" dirty="0"/>
              <a:t>		-</a:t>
            </a:r>
            <a:r>
              <a:rPr lang="ko-KR" altLang="en-US" dirty="0"/>
              <a:t> </a:t>
            </a:r>
            <a:r>
              <a:rPr lang="en-US" altLang="ko-KR" dirty="0"/>
              <a:t>4byte</a:t>
            </a:r>
            <a:r>
              <a:rPr lang="ko-KR" altLang="en-US" dirty="0"/>
              <a:t> * </a:t>
            </a:r>
            <a:r>
              <a:rPr lang="en-US" altLang="ko-KR" dirty="0"/>
              <a:t>256</a:t>
            </a:r>
            <a:r>
              <a:rPr lang="ko-KR" altLang="en-US" dirty="0"/>
              <a:t> *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tables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The implementation of the T function is simplified because the </a:t>
            </a:r>
            <a:r>
              <a:rPr lang="en-US" altLang="ko-KR" dirty="0">
                <a:solidFill>
                  <a:srgbClr val="2E75B6"/>
                </a:solidFill>
              </a:rPr>
              <a:t>L function is precomputed</a:t>
            </a:r>
            <a:r>
              <a:rPr lang="en-US" altLang="ko-KR" dirty="0"/>
              <a:t> in the T-table implementation.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19265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631</Words>
  <Application>Microsoft Office PowerPoint</Application>
  <PresentationFormat>와이드스크린</PresentationFormat>
  <Paragraphs>121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AppleGothic</vt:lpstr>
      <vt:lpstr>맑은 고딕</vt:lpstr>
      <vt:lpstr>Arial</vt:lpstr>
      <vt:lpstr>Times New Roman</vt:lpstr>
      <vt:lpstr>CryptoCraft 테마</vt:lpstr>
      <vt:lpstr>제목 테마</vt:lpstr>
      <vt:lpstr>Implementation of SM4 Block cipher on CUDA GPU and its analysis</vt:lpstr>
      <vt:lpstr>PowerPoint 프레젠테이션</vt:lpstr>
      <vt:lpstr>1. Introduction</vt:lpstr>
      <vt:lpstr>2. Related Work : SM4 Block Cipher </vt:lpstr>
      <vt:lpstr>2. Related Work : SM4 Block Cipher </vt:lpstr>
      <vt:lpstr>2. Related Work : GPU </vt:lpstr>
      <vt:lpstr>2. Related Work : GPU </vt:lpstr>
      <vt:lpstr>2. Related Work : GPU </vt:lpstr>
      <vt:lpstr>3. Implementation on GPU : SM4 T-table</vt:lpstr>
      <vt:lpstr>3. Implementation on GPU : Constant memory</vt:lpstr>
      <vt:lpstr>3. Implementation on GPU : Shared Memory</vt:lpstr>
      <vt:lpstr>4. Conclusion : Performance comparison</vt:lpstr>
      <vt:lpstr>4. Conclusion : Summary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91</cp:revision>
  <dcterms:created xsi:type="dcterms:W3CDTF">2019-03-05T04:29:07Z</dcterms:created>
  <dcterms:modified xsi:type="dcterms:W3CDTF">2022-08-20T15:58:11Z</dcterms:modified>
</cp:coreProperties>
</file>