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D2EC"/>
    <a:srgbClr val="1B4367"/>
    <a:srgbClr val="996633"/>
    <a:srgbClr val="663300"/>
    <a:srgbClr val="F6DCAC"/>
    <a:srgbClr val="F8E3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36" autoAdjust="0"/>
    <p:restoredTop sz="94660"/>
  </p:normalViewPr>
  <p:slideViewPr>
    <p:cSldViewPr snapToGrid="0">
      <p:cViewPr>
        <p:scale>
          <a:sx n="29" d="100"/>
          <a:sy n="29" d="100"/>
        </p:scale>
        <p:origin x="15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2025. 6. 23.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327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2025. 6. 23.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01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2025. 6. 23.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794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2025. 6. 23.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82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2025. 6. 23.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77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2025. 6. 23.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59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2025. 6. 23.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49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2025. 6. 23.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28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2025. 6. 23.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816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2025. 6. 23.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855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2025. 6. 23.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259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99242-00DD-4C54-A747-B139066CE34A}" type="datetimeFigureOut">
              <a:rPr lang="ko-KR" altLang="en-US" smtClean="0"/>
              <a:t>2025. 6. 23.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567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7487" rtl="0" eaLnBrk="1" latinLnBrk="1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1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4BA1B78-D3FA-1DCA-5D7B-14CDC5004DE1}"/>
              </a:ext>
            </a:extLst>
          </p:cNvPr>
          <p:cNvSpPr/>
          <p:nvPr/>
        </p:nvSpPr>
        <p:spPr>
          <a:xfrm>
            <a:off x="-80991" y="0"/>
            <a:ext cx="30356204" cy="42803763"/>
          </a:xfrm>
          <a:prstGeom prst="rect">
            <a:avLst/>
          </a:prstGeom>
          <a:solidFill>
            <a:srgbClr val="B6D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425623" y="3365012"/>
            <a:ext cx="231895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effectLst/>
                <a:latin typeface="+mn-ea"/>
              </a:rPr>
              <a:t>송민호* </a:t>
            </a:r>
            <a:r>
              <a:rPr lang="en-US" altLang="ko-KR" sz="4000" dirty="0">
                <a:effectLst/>
                <a:latin typeface="+mn-ea"/>
              </a:rPr>
              <a:t>, </a:t>
            </a:r>
            <a:r>
              <a:rPr lang="ko-KR" altLang="en-US" sz="4000" dirty="0">
                <a:latin typeface="+mn-ea"/>
              </a:rPr>
              <a:t>김상원</a:t>
            </a:r>
            <a:r>
              <a:rPr lang="ko-KR" altLang="en-US" sz="4000" dirty="0">
                <a:effectLst/>
                <a:latin typeface="+mn-ea"/>
              </a:rPr>
              <a:t>* </a:t>
            </a:r>
            <a:r>
              <a:rPr lang="en-US" altLang="ko-KR" sz="4000" dirty="0">
                <a:effectLst/>
                <a:latin typeface="+mn-ea"/>
              </a:rPr>
              <a:t>,</a:t>
            </a:r>
            <a:r>
              <a:rPr lang="ko-KR" altLang="en-US" sz="4000" dirty="0">
                <a:effectLst/>
                <a:latin typeface="+mn-ea"/>
              </a:rPr>
              <a:t> </a:t>
            </a:r>
            <a:r>
              <a:rPr lang="ko-KR" altLang="en-US" sz="4000" dirty="0" err="1">
                <a:effectLst/>
                <a:latin typeface="+mn-ea"/>
              </a:rPr>
              <a:t>서화정</a:t>
            </a:r>
            <a:r>
              <a:rPr lang="ko-KR" altLang="en-US" sz="4000" dirty="0">
                <a:effectLst/>
                <a:latin typeface="+mn-ea"/>
              </a:rPr>
              <a:t>** </a:t>
            </a:r>
            <a:endParaRPr lang="en-US" altLang="ko-KR" sz="4000" dirty="0">
              <a:latin typeface="+mn-ea"/>
            </a:endParaRPr>
          </a:p>
          <a:p>
            <a:pPr algn="ctr"/>
            <a:r>
              <a:rPr lang="en-US" altLang="ko-KR" sz="4000" baseline="30000" dirty="0">
                <a:latin typeface="+mn-ea"/>
              </a:rPr>
              <a:t>* </a:t>
            </a:r>
            <a:r>
              <a:rPr lang="ko-KR" altLang="en-US" sz="4000" dirty="0">
                <a:latin typeface="+mn-ea"/>
              </a:rPr>
              <a:t>한성대학교 </a:t>
            </a:r>
            <a:r>
              <a:rPr lang="en-US" altLang="ko-KR" sz="4000" dirty="0">
                <a:latin typeface="+mn-ea"/>
              </a:rPr>
              <a:t>(</a:t>
            </a:r>
            <a:r>
              <a:rPr lang="ko-KR" altLang="en-US" sz="4000" dirty="0">
                <a:latin typeface="+mn-ea"/>
              </a:rPr>
              <a:t>대학원생</a:t>
            </a:r>
            <a:r>
              <a:rPr lang="en-US" altLang="ko-KR" sz="4000" dirty="0">
                <a:latin typeface="+mn-ea"/>
              </a:rPr>
              <a:t>),</a:t>
            </a:r>
            <a:r>
              <a:rPr lang="ko-KR" altLang="en-US" sz="4000" dirty="0">
                <a:latin typeface="+mn-ea"/>
              </a:rPr>
              <a:t> </a:t>
            </a:r>
            <a:r>
              <a:rPr lang="ko-KR" altLang="en-US" sz="4000" dirty="0">
                <a:effectLst/>
                <a:latin typeface="+mn-ea"/>
              </a:rPr>
              <a:t>**한성대학교 </a:t>
            </a:r>
            <a:r>
              <a:rPr lang="en-US" altLang="ko-KR" sz="4000" dirty="0">
                <a:effectLst/>
                <a:latin typeface="+mn-ea"/>
              </a:rPr>
              <a:t>(</a:t>
            </a:r>
            <a:r>
              <a:rPr lang="ko-KR" altLang="en-US" sz="4000" dirty="0">
                <a:effectLst/>
                <a:latin typeface="+mn-ea"/>
              </a:rPr>
              <a:t>교수</a:t>
            </a:r>
            <a:r>
              <a:rPr lang="en-US" altLang="ko-KR" sz="4000" dirty="0">
                <a:effectLst/>
                <a:latin typeface="+mn-ea"/>
              </a:rPr>
              <a:t>)</a:t>
            </a:r>
            <a:endParaRPr lang="ko-KR" altLang="en-US" sz="4000" dirty="0">
              <a:latin typeface="+mn-ea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21287" y="-493207"/>
            <a:ext cx="261150" cy="163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9280" tIns="64640" rIns="129280" bIns="6464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9762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21287" y="-493207"/>
            <a:ext cx="261150" cy="163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9280" tIns="64640" rIns="129280" bIns="6464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9762"/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21287" y="-493207"/>
            <a:ext cx="261150" cy="163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9280" tIns="64640" rIns="129280" bIns="6464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9762"/>
          </a:p>
        </p:txBody>
      </p:sp>
      <p:sp>
        <p:nvSpPr>
          <p:cNvPr id="2" name="TextBox 1"/>
          <p:cNvSpPr txBox="1"/>
          <p:nvPr/>
        </p:nvSpPr>
        <p:spPr>
          <a:xfrm>
            <a:off x="524157" y="41841963"/>
            <a:ext cx="29147294" cy="701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959" dirty="0"/>
              <a:t>https://crypto.modoo.at/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708085" y="4777618"/>
            <a:ext cx="28885975" cy="36553500"/>
          </a:xfrm>
          <a:prstGeom prst="roundRect">
            <a:avLst>
              <a:gd name="adj" fmla="val 628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310" b="1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49189A8-112B-7371-13DC-7427A0CD8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9483" y="41317299"/>
            <a:ext cx="3024450" cy="1486767"/>
          </a:xfrm>
          <a:prstGeom prst="rect">
            <a:avLst/>
          </a:prstGeom>
        </p:spPr>
      </p:pic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91DACA2-CE99-6736-F4F9-4EC356358A05}"/>
              </a:ext>
            </a:extLst>
          </p:cNvPr>
          <p:cNvSpPr/>
          <p:nvPr/>
        </p:nvSpPr>
        <p:spPr>
          <a:xfrm>
            <a:off x="524157" y="1799951"/>
            <a:ext cx="28885975" cy="1632813"/>
          </a:xfrm>
          <a:prstGeom prst="roundRect">
            <a:avLst/>
          </a:prstGeom>
          <a:solidFill>
            <a:srgbClr val="B6D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6000" dirty="0">
                <a:solidFill>
                  <a:schemeClr val="tx1"/>
                </a:solidFill>
                <a:latin typeface="HCRBatang"/>
              </a:rPr>
              <a:t>Trends in GPU-Accelerated Implementation of Lightweight Block Ciphers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D800AF-DD82-3568-CB11-08C72758E0FC}"/>
              </a:ext>
            </a:extLst>
          </p:cNvPr>
          <p:cNvSpPr txBox="1"/>
          <p:nvPr/>
        </p:nvSpPr>
        <p:spPr>
          <a:xfrm>
            <a:off x="1627807" y="7543851"/>
            <a:ext cx="12843485" cy="44935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ko-KR" altLang="en-US" sz="32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사물인터넷</a:t>
            </a:r>
            <a:r>
              <a:rPr lang="en-US" altLang="ko-KR" sz="32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(</a:t>
            </a:r>
            <a:r>
              <a:rPr lang="en-US" altLang="ko-Kore-KR" sz="32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IoT)</a:t>
            </a:r>
            <a:r>
              <a:rPr lang="ko-KR" altLang="en-US" sz="32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의 확산과 다양한 응용 분야에서 수많은 저전력</a:t>
            </a:r>
            <a:r>
              <a:rPr lang="en-US" altLang="ko-KR" sz="32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·</a:t>
            </a:r>
            <a:r>
              <a:rPr lang="ko-KR" altLang="en-US" sz="32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저사양</a:t>
            </a:r>
            <a:r>
              <a:rPr lang="ko-KR" altLang="en-US" sz="32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디바이스가 무선 네트워크를 통해 연결됨에 따라</a:t>
            </a:r>
            <a:r>
              <a:rPr lang="en-US" altLang="ko-KR" sz="32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</a:t>
            </a:r>
            <a:r>
              <a:rPr lang="ko-KR" altLang="en-US" sz="32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제한된 연산 자원에서 동작할 수 있는 경량 블록 암호의 중요성이 커지고 있다</a:t>
            </a:r>
            <a:r>
              <a:rPr lang="en-US" altLang="ko-KR" sz="32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 </a:t>
            </a:r>
            <a:r>
              <a:rPr lang="ko-KR" altLang="en-US" sz="32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또한 대량의 </a:t>
            </a:r>
            <a:r>
              <a:rPr lang="en-US" altLang="ko-Kore-KR" sz="32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IoT </a:t>
            </a:r>
            <a:r>
              <a:rPr lang="ko-KR" altLang="en-US" sz="32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데이터 처리를 위해 </a:t>
            </a:r>
            <a:r>
              <a:rPr lang="en-US" altLang="ko-Kore-KR" sz="32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CPU</a:t>
            </a:r>
            <a:r>
              <a:rPr lang="ko-KR" altLang="en-US" sz="32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만 사용하는 데 한계가 있어</a:t>
            </a:r>
            <a:r>
              <a:rPr lang="en-US" altLang="ko-KR" sz="32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</a:t>
            </a:r>
            <a:r>
              <a:rPr lang="ko-KR" altLang="en-US" sz="32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병렬 연산에 유리한 </a:t>
            </a:r>
            <a:r>
              <a:rPr lang="en-US" altLang="ko-Kore-KR" sz="32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GPU</a:t>
            </a:r>
            <a:r>
              <a:rPr lang="ko-KR" altLang="en-US" sz="32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를</a:t>
            </a:r>
            <a:r>
              <a:rPr lang="ko-KR" altLang="en-US" sz="32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활용한 경량 블록 암호 고속 구현이 주목받고 있다</a:t>
            </a:r>
            <a:r>
              <a:rPr lang="en-US" altLang="ko-KR" sz="32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 </a:t>
            </a:r>
            <a:r>
              <a:rPr lang="ko-KR" altLang="en-US" sz="32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본 논문은 </a:t>
            </a:r>
            <a:r>
              <a:rPr lang="en-US" altLang="ko-Kore-KR" sz="32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GPU </a:t>
            </a:r>
            <a:r>
              <a:rPr lang="ko-KR" altLang="en-US" sz="32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환경에서의 경량 블록 암호 구현 동향을 분석하고</a:t>
            </a:r>
            <a:r>
              <a:rPr lang="en-US" altLang="ko-KR" sz="32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</a:t>
            </a:r>
            <a:r>
              <a:rPr lang="ko-KR" altLang="en-US" sz="32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주요 구현 사례와 최적화 기법</a:t>
            </a:r>
            <a:r>
              <a:rPr lang="en-US" altLang="ko-KR" sz="32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</a:t>
            </a:r>
            <a:r>
              <a:rPr lang="ko-KR" altLang="en-US" sz="32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성능 향상 효과를 정리하여 향후 </a:t>
            </a:r>
            <a:r>
              <a:rPr lang="en-US" altLang="ko-Kore-KR" sz="32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GPU </a:t>
            </a:r>
            <a:r>
              <a:rPr lang="ko-KR" altLang="en-US" sz="32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기반 경량 암호 구현의 참고 자료를 제공한다</a:t>
            </a:r>
            <a:r>
              <a:rPr lang="en-US" altLang="ko-KR" sz="32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</a:t>
            </a:r>
            <a:endParaRPr lang="en-US" altLang="ko-KR" sz="3000" dirty="0">
              <a:solidFill>
                <a:srgbClr val="282828"/>
              </a:solidFill>
              <a:effectLst/>
              <a:latin typeface="Helvetica" pitchFamily="2" charset="0"/>
            </a:endParaRPr>
          </a:p>
          <a:p>
            <a:pPr algn="just"/>
            <a:endParaRPr lang="en-US" altLang="ko-KR" sz="3000" dirty="0">
              <a:solidFill>
                <a:srgbClr val="282828"/>
              </a:solidFill>
              <a:effectLst/>
              <a:latin typeface="Helvetica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9B4013-1C7A-4D6D-9CA8-2A335D08CDD2}"/>
              </a:ext>
            </a:extLst>
          </p:cNvPr>
          <p:cNvSpPr txBox="1"/>
          <p:nvPr/>
        </p:nvSpPr>
        <p:spPr>
          <a:xfrm>
            <a:off x="1627806" y="13536314"/>
            <a:ext cx="12843485" cy="543662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just"/>
            <a:r>
              <a:rPr lang="ko-KR" altLang="en-US" sz="3200" b="0" i="0" u="none" strike="noStrike" dirty="0">
                <a:solidFill>
                  <a:srgbClr val="000000"/>
                </a:solidFill>
                <a:effectLst/>
              </a:rPr>
              <a:t>경량 블록 암호는 제한된 연산 자원</a:t>
            </a:r>
            <a:r>
              <a:rPr lang="en-US" altLang="ko-KR" sz="3200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sz="3200" b="0" i="0" u="none" strike="noStrike" dirty="0">
                <a:solidFill>
                  <a:srgbClr val="000000"/>
                </a:solidFill>
                <a:effectLst/>
              </a:rPr>
              <a:t>메모리</a:t>
            </a:r>
            <a:r>
              <a:rPr lang="en-US" altLang="ko-KR" sz="3200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sz="3200" b="0" i="0" u="none" strike="noStrike" dirty="0">
                <a:solidFill>
                  <a:srgbClr val="000000"/>
                </a:solidFill>
                <a:effectLst/>
              </a:rPr>
              <a:t>전력 소비 환경에서도 효율적인 암호화를 제공할 수 있도록 설계된 암호 알고리즘이다</a:t>
            </a:r>
            <a:r>
              <a:rPr lang="en-US" altLang="ko-KR" sz="3200" b="0" i="0" u="none" strike="noStrike" dirty="0">
                <a:solidFill>
                  <a:srgbClr val="000000"/>
                </a:solidFill>
                <a:effectLst/>
              </a:rPr>
              <a:t>. </a:t>
            </a:r>
            <a:r>
              <a:rPr lang="ko-KR" altLang="en-US" sz="3200" b="0" i="0" u="none" strike="noStrike" dirty="0">
                <a:solidFill>
                  <a:srgbClr val="000000"/>
                </a:solidFill>
                <a:effectLst/>
              </a:rPr>
              <a:t>기존의 표준 블록 암호인 </a:t>
            </a:r>
            <a:r>
              <a:rPr lang="en-US" altLang="ko-Kore-KR" sz="3200" b="0" i="0" u="none" strike="noStrike" dirty="0">
                <a:solidFill>
                  <a:srgbClr val="000000"/>
                </a:solidFill>
                <a:effectLst/>
              </a:rPr>
              <a:t>AES</a:t>
            </a:r>
            <a:r>
              <a:rPr lang="ko-KR" altLang="en-US" sz="3200" b="0" i="0" u="none" strike="noStrike" dirty="0">
                <a:solidFill>
                  <a:srgbClr val="000000"/>
                </a:solidFill>
                <a:effectLst/>
              </a:rPr>
              <a:t>는 높은 보안성과 일반 하드웨어에서의 효율성은 우수하지만 연산 성능 과 메모리가 극히 제한된 환경에서는 그 적용이 어렵다</a:t>
            </a:r>
            <a:r>
              <a:rPr lang="en-US" altLang="ko-KR" sz="3200" b="0" i="0" u="none" strike="noStrike" dirty="0">
                <a:solidFill>
                  <a:srgbClr val="000000"/>
                </a:solidFill>
                <a:effectLst/>
              </a:rPr>
              <a:t>. </a:t>
            </a:r>
            <a:r>
              <a:rPr lang="ko-KR" altLang="en-US" sz="3200" b="0" i="0" u="none" strike="noStrike" dirty="0">
                <a:solidFill>
                  <a:srgbClr val="000000"/>
                </a:solidFill>
                <a:effectLst/>
              </a:rPr>
              <a:t>이에 따라 연산 구조를 단순화하고 하드 </a:t>
            </a:r>
            <a:r>
              <a:rPr lang="ko-KR" altLang="en-US" sz="3200" b="0" i="0" u="none" strike="noStrike" dirty="0" err="1">
                <a:solidFill>
                  <a:srgbClr val="000000"/>
                </a:solidFill>
                <a:effectLst/>
              </a:rPr>
              <a:t>웨어</a:t>
            </a:r>
            <a:r>
              <a:rPr lang="ko-KR" altLang="en-US" sz="3200" b="0" i="0" u="none" strike="noStrike" dirty="0">
                <a:solidFill>
                  <a:srgbClr val="000000"/>
                </a:solidFill>
                <a:effectLst/>
              </a:rPr>
              <a:t> 구현에 필요한 자원을 줄인 경량 블록 암호가 제안되었다</a:t>
            </a:r>
            <a:r>
              <a:rPr lang="en-US" altLang="ko-KR" sz="3200" b="0" i="0" u="none" strike="noStrike" dirty="0">
                <a:solidFill>
                  <a:srgbClr val="000000"/>
                </a:solidFill>
                <a:effectLst/>
              </a:rPr>
              <a:t>. </a:t>
            </a:r>
            <a:r>
              <a:rPr lang="ko-KR" altLang="en-US" sz="3200" b="0" i="0" u="none" strike="noStrike" dirty="0">
                <a:solidFill>
                  <a:srgbClr val="000000"/>
                </a:solidFill>
                <a:effectLst/>
              </a:rPr>
              <a:t>경량 블록 암호는 일반적으로 </a:t>
            </a:r>
            <a:r>
              <a:rPr lang="en-US" altLang="ko-Kore-KR" sz="3200" b="0" i="0" u="none" strike="noStrike" dirty="0">
                <a:solidFill>
                  <a:srgbClr val="000000"/>
                </a:solidFill>
                <a:effectLst/>
              </a:rPr>
              <a:t>SPN </a:t>
            </a:r>
            <a:r>
              <a:rPr lang="ko-KR" altLang="en-US" sz="3200" b="0" i="0" u="none" strike="noStrike" dirty="0">
                <a:solidFill>
                  <a:srgbClr val="000000"/>
                </a:solidFill>
                <a:effectLst/>
              </a:rPr>
              <a:t>또는 </a:t>
            </a:r>
            <a:r>
              <a:rPr lang="en-US" altLang="ko-Kore-KR" sz="3200" b="0" i="0" u="none" strike="noStrike" dirty="0">
                <a:solidFill>
                  <a:srgbClr val="000000"/>
                </a:solidFill>
                <a:effectLst/>
              </a:rPr>
              <a:t>ARX </a:t>
            </a:r>
            <a:r>
              <a:rPr lang="ko-KR" altLang="en-US" sz="3200" b="0" i="0" u="none" strike="noStrike" dirty="0">
                <a:solidFill>
                  <a:srgbClr val="000000"/>
                </a:solidFill>
                <a:effectLst/>
              </a:rPr>
              <a:t>구조를 기반으로 하며 비트 수준의 연산으로 구성된 함수로 인해 저전력 환경 에서 높은 성능을 발휘할 수 있다</a:t>
            </a:r>
            <a:r>
              <a:rPr lang="en-US" altLang="ko-KR" sz="32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just"/>
            <a:endParaRPr lang="en-US" altLang="ko-KR" sz="3000" dirty="0">
              <a:solidFill>
                <a:srgbClr val="282828"/>
              </a:solidFill>
              <a:effectLst/>
              <a:latin typeface="Helvetica" pitchFamily="2" charset="0"/>
            </a:endParaRPr>
          </a:p>
          <a:p>
            <a:pPr algn="just"/>
            <a:endParaRPr lang="ko-KR" altLang="en-US" sz="3000" dirty="0"/>
          </a:p>
          <a:p>
            <a:pPr algn="just"/>
            <a:r>
              <a:rPr lang="en-US" altLang="ko-KR" sz="3000" dirty="0">
                <a:solidFill>
                  <a:srgbClr val="282828"/>
                </a:solidFill>
                <a:effectLst/>
                <a:latin typeface="Helvetica" pitchFamily="2" charset="0"/>
              </a:rPr>
              <a:t> </a:t>
            </a:r>
            <a:endParaRPr lang="ko-KR" altLang="en-US" sz="3000" dirty="0">
              <a:solidFill>
                <a:srgbClr val="282828"/>
              </a:solidFill>
              <a:effectLst/>
              <a:latin typeface="Helvetica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C06B43-50B0-E5F8-EA8B-79ED79085303}"/>
              </a:ext>
            </a:extLst>
          </p:cNvPr>
          <p:cNvSpPr txBox="1"/>
          <p:nvPr/>
        </p:nvSpPr>
        <p:spPr>
          <a:xfrm>
            <a:off x="1627805" y="31155843"/>
            <a:ext cx="12843485" cy="904478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just"/>
            <a:r>
              <a:rPr lang="en-US" altLang="ko-KR" sz="3400" b="1" dirty="0">
                <a:effectLst/>
                <a:latin typeface="HCRBatang"/>
              </a:rPr>
              <a:t> Parallel implementations of ARX-based block ciphers on graphic processing units </a:t>
            </a:r>
          </a:p>
          <a:p>
            <a:pPr algn="just"/>
            <a:endParaRPr lang="en-US" altLang="ko-KR" sz="1000" b="1" dirty="0">
              <a:effectLst/>
              <a:latin typeface="HCRBatang"/>
            </a:endParaRPr>
          </a:p>
          <a:p>
            <a:pPr algn="just"/>
            <a:r>
              <a:rPr lang="en-US" altLang="ko-Kore-KR" sz="3000" dirty="0">
                <a:effectLst/>
                <a:latin typeface="Helvetica" pitchFamily="2" charset="0"/>
              </a:rPr>
              <a:t>An et al.</a:t>
            </a:r>
            <a:r>
              <a:rPr lang="ko-KR" altLang="en-US" sz="3000" dirty="0">
                <a:effectLst/>
                <a:latin typeface="Helvetica" pitchFamily="2" charset="0"/>
              </a:rPr>
              <a:t>은 </a:t>
            </a:r>
            <a:r>
              <a:rPr lang="en-US" altLang="ko-Kore-KR" sz="3000" dirty="0">
                <a:effectLst/>
                <a:latin typeface="Helvetica" pitchFamily="2" charset="0"/>
              </a:rPr>
              <a:t>HIGHT, LEA, CHAM </a:t>
            </a:r>
            <a:r>
              <a:rPr lang="ko-KR" altLang="en-US" sz="3000" dirty="0">
                <a:effectLst/>
                <a:latin typeface="Helvetica" pitchFamily="2" charset="0"/>
              </a:rPr>
              <a:t>세 가지 </a:t>
            </a:r>
            <a:r>
              <a:rPr lang="en-US" altLang="ko-Kore-KR" sz="3000" dirty="0">
                <a:effectLst/>
                <a:latin typeface="Helvetica" pitchFamily="2" charset="0"/>
              </a:rPr>
              <a:t>ARX </a:t>
            </a:r>
            <a:r>
              <a:rPr lang="ko-KR" altLang="en-US" sz="3000" dirty="0">
                <a:effectLst/>
                <a:latin typeface="Helvetica" pitchFamily="2" charset="0"/>
              </a:rPr>
              <a:t>기반 경량 블록 암호를 </a:t>
            </a:r>
            <a:r>
              <a:rPr lang="en-US" altLang="ko-Kore-KR" sz="3000" dirty="0">
                <a:effectLst/>
                <a:latin typeface="Helvetica" pitchFamily="2" charset="0"/>
              </a:rPr>
              <a:t>GPU </a:t>
            </a:r>
            <a:r>
              <a:rPr lang="ko-KR" altLang="en-US" sz="3000" dirty="0">
                <a:effectLst/>
                <a:latin typeface="Helvetica" pitchFamily="2" charset="0"/>
              </a:rPr>
              <a:t>환경에서 최 적화하여 구현하는 방안을 제시하였다</a:t>
            </a:r>
            <a:r>
              <a:rPr lang="en-US" altLang="ko-KR" sz="3000" dirty="0">
                <a:effectLst/>
                <a:latin typeface="Helvetica" pitchFamily="2" charset="0"/>
              </a:rPr>
              <a:t>. </a:t>
            </a:r>
            <a:r>
              <a:rPr lang="ko-KR" altLang="en-US" sz="3000" dirty="0">
                <a:effectLst/>
                <a:latin typeface="Helvetica" pitchFamily="2" charset="0"/>
              </a:rPr>
              <a:t>일반적인 </a:t>
            </a:r>
            <a:r>
              <a:rPr lang="en-US" altLang="ko-Kore-KR" sz="3000" dirty="0">
                <a:effectLst/>
                <a:latin typeface="Helvetica" pitchFamily="2" charset="0"/>
              </a:rPr>
              <a:t>ECB </a:t>
            </a:r>
            <a:r>
              <a:rPr lang="ko-KR" altLang="en-US" sz="3000" dirty="0">
                <a:effectLst/>
                <a:latin typeface="Helvetica" pitchFamily="2" charset="0"/>
              </a:rPr>
              <a:t>모드 대신 병렬 처리에 유리한 </a:t>
            </a:r>
            <a:r>
              <a:rPr lang="en-US" altLang="ko-Kore-KR" sz="3000" dirty="0">
                <a:effectLst/>
                <a:latin typeface="Helvetica" pitchFamily="2" charset="0"/>
              </a:rPr>
              <a:t>CTR </a:t>
            </a:r>
            <a:r>
              <a:rPr lang="ko-KR" altLang="en-US" sz="3000" dirty="0">
                <a:effectLst/>
                <a:latin typeface="Helvetica" pitchFamily="2" charset="0"/>
              </a:rPr>
              <a:t>모드 </a:t>
            </a:r>
            <a:r>
              <a:rPr lang="ko-KR" altLang="en-US" sz="3000" dirty="0" err="1">
                <a:effectLst/>
                <a:latin typeface="Helvetica" pitchFamily="2" charset="0"/>
              </a:rPr>
              <a:t>를</a:t>
            </a:r>
            <a:r>
              <a:rPr lang="ko-KR" altLang="en-US" sz="3000" dirty="0">
                <a:effectLst/>
                <a:latin typeface="Helvetica" pitchFamily="2" charset="0"/>
              </a:rPr>
              <a:t> 활용하여 성능을 개선하였다</a:t>
            </a:r>
            <a:r>
              <a:rPr lang="en-US" altLang="ko-KR" sz="3000" dirty="0">
                <a:effectLst/>
                <a:latin typeface="Helvetica" pitchFamily="2" charset="0"/>
              </a:rPr>
              <a:t>. </a:t>
            </a:r>
            <a:r>
              <a:rPr lang="en-US" altLang="ko-Kore-KR" sz="3000" dirty="0">
                <a:effectLst/>
                <a:latin typeface="Helvetica" pitchFamily="2" charset="0"/>
              </a:rPr>
              <a:t>CTR </a:t>
            </a:r>
            <a:r>
              <a:rPr lang="ko-KR" altLang="en-US" sz="3000" dirty="0">
                <a:effectLst/>
                <a:latin typeface="Helvetica" pitchFamily="2" charset="0"/>
              </a:rPr>
              <a:t>모드는 </a:t>
            </a:r>
            <a:r>
              <a:rPr lang="ko-KR" altLang="en-US" sz="3000" dirty="0" err="1">
                <a:effectLst/>
                <a:latin typeface="Helvetica" pitchFamily="2" charset="0"/>
              </a:rPr>
              <a:t>블</a:t>
            </a:r>
            <a:r>
              <a:rPr lang="ko-KR" altLang="en-US" sz="3000" dirty="0">
                <a:effectLst/>
                <a:latin typeface="Helvetica" pitchFamily="2" charset="0"/>
              </a:rPr>
              <a:t> 록 암호를 스트림 암호처럼 사용할 수 있게 하는 운영 모드로 고정 값인 </a:t>
            </a:r>
            <a:r>
              <a:rPr lang="en-US" altLang="ko-Kore-KR" sz="3000" dirty="0">
                <a:effectLst/>
                <a:latin typeface="Helvetica" pitchFamily="2" charset="0"/>
              </a:rPr>
              <a:t>Nonce</a:t>
            </a:r>
            <a:r>
              <a:rPr lang="ko-KR" altLang="en-US" sz="3000" dirty="0">
                <a:effectLst/>
                <a:latin typeface="Helvetica" pitchFamily="2" charset="0"/>
              </a:rPr>
              <a:t>와 증가하는 </a:t>
            </a:r>
            <a:r>
              <a:rPr lang="en-US" altLang="ko-Kore-KR" sz="3000" dirty="0">
                <a:effectLst/>
                <a:latin typeface="Helvetica" pitchFamily="2" charset="0"/>
              </a:rPr>
              <a:t>Counter</a:t>
            </a:r>
            <a:r>
              <a:rPr lang="ko-KR" altLang="en-US" sz="3000" dirty="0">
                <a:effectLst/>
                <a:latin typeface="Helvetica" pitchFamily="2" charset="0"/>
              </a:rPr>
              <a:t>로 구성된다</a:t>
            </a:r>
            <a:r>
              <a:rPr lang="en-US" altLang="ko-KR" sz="3000" dirty="0">
                <a:effectLst/>
                <a:latin typeface="Helvetica" pitchFamily="2" charset="0"/>
              </a:rPr>
              <a:t>. </a:t>
            </a:r>
            <a:r>
              <a:rPr lang="ko-KR" altLang="en-US" sz="3000" dirty="0">
                <a:effectLst/>
                <a:latin typeface="Helvetica" pitchFamily="2" charset="0"/>
              </a:rPr>
              <a:t>해당 연구에서는 </a:t>
            </a:r>
            <a:r>
              <a:rPr lang="en-US" altLang="ko-Kore-KR" sz="3000" dirty="0">
                <a:effectLst/>
                <a:latin typeface="Helvetica" pitchFamily="2" charset="0"/>
              </a:rPr>
              <a:t>GPU</a:t>
            </a:r>
            <a:r>
              <a:rPr lang="ko-KR" altLang="en-US" sz="3000" dirty="0">
                <a:effectLst/>
                <a:latin typeface="Helvetica" pitchFamily="2" charset="0"/>
              </a:rPr>
              <a:t>의 각 스레드 </a:t>
            </a:r>
            <a:r>
              <a:rPr lang="en-US" altLang="ko-Kore-KR" sz="3000" dirty="0">
                <a:effectLst/>
                <a:latin typeface="Helvetica" pitchFamily="2" charset="0"/>
              </a:rPr>
              <a:t>ID</a:t>
            </a:r>
            <a:r>
              <a:rPr lang="ko-KR" altLang="en-US" sz="3000" dirty="0" err="1">
                <a:effectLst/>
                <a:latin typeface="Helvetica" pitchFamily="2" charset="0"/>
              </a:rPr>
              <a:t>를</a:t>
            </a:r>
            <a:r>
              <a:rPr lang="ko-KR" altLang="en-US" sz="3000" dirty="0">
                <a:effectLst/>
                <a:latin typeface="Helvetica" pitchFamily="2" charset="0"/>
              </a:rPr>
              <a:t> </a:t>
            </a:r>
            <a:r>
              <a:rPr lang="en-US" altLang="ko-Kore-KR" sz="3000" dirty="0">
                <a:effectLst/>
                <a:latin typeface="Helvetica" pitchFamily="2" charset="0"/>
              </a:rPr>
              <a:t>Counter </a:t>
            </a:r>
            <a:r>
              <a:rPr lang="ko-KR" altLang="en-US" sz="3000" dirty="0">
                <a:effectLst/>
                <a:latin typeface="Helvetica" pitchFamily="2" charset="0"/>
              </a:rPr>
              <a:t>값으로 활용하여 별도 의 메모리 복사 없이 병렬 암호화를 수행할 수 있도록 하였다</a:t>
            </a:r>
            <a:r>
              <a:rPr lang="en-US" altLang="ko-KR" sz="3000" dirty="0">
                <a:effectLst/>
                <a:latin typeface="Helvetica" pitchFamily="2" charset="0"/>
              </a:rPr>
              <a:t>. </a:t>
            </a:r>
            <a:r>
              <a:rPr lang="ko-KR" altLang="en-US" sz="3000" dirty="0">
                <a:effectLst/>
                <a:latin typeface="Helvetica" pitchFamily="2" charset="0"/>
              </a:rPr>
              <a:t>이를 통해 </a:t>
            </a:r>
            <a:r>
              <a:rPr lang="en-US" altLang="ko-Kore-KR" sz="3000" dirty="0">
                <a:effectLst/>
                <a:latin typeface="Helvetica" pitchFamily="2" charset="0"/>
              </a:rPr>
              <a:t>CPU</a:t>
            </a:r>
            <a:r>
              <a:rPr lang="ko-KR" altLang="en-US" sz="3000" dirty="0">
                <a:effectLst/>
                <a:latin typeface="Helvetica" pitchFamily="2" charset="0"/>
              </a:rPr>
              <a:t>와 </a:t>
            </a:r>
            <a:r>
              <a:rPr lang="en-US" altLang="ko-Kore-KR" sz="3000" dirty="0">
                <a:effectLst/>
                <a:latin typeface="Helvetica" pitchFamily="2" charset="0"/>
              </a:rPr>
              <a:t>GPU </a:t>
            </a:r>
            <a:r>
              <a:rPr lang="ko-KR" altLang="en-US" sz="3000" dirty="0">
                <a:effectLst/>
                <a:latin typeface="Helvetica" pitchFamily="2" charset="0"/>
              </a:rPr>
              <a:t>간의 데 </a:t>
            </a:r>
            <a:r>
              <a:rPr lang="ko-KR" altLang="en-US" sz="3000" dirty="0" err="1">
                <a:effectLst/>
                <a:latin typeface="Helvetica" pitchFamily="2" charset="0"/>
              </a:rPr>
              <a:t>이터</a:t>
            </a:r>
            <a:r>
              <a:rPr lang="ko-KR" altLang="en-US" sz="3000" dirty="0">
                <a:effectLst/>
                <a:latin typeface="Helvetica" pitchFamily="2" charset="0"/>
              </a:rPr>
              <a:t> 복사 오버헤드를 줄여 전체 처리 성능을 향상시켰다</a:t>
            </a:r>
            <a:r>
              <a:rPr lang="en-US" altLang="ko-KR" sz="3000" dirty="0">
                <a:effectLst/>
                <a:latin typeface="Helvetica" pitchFamily="2" charset="0"/>
              </a:rPr>
              <a:t>. </a:t>
            </a:r>
            <a:r>
              <a:rPr lang="ko-KR" altLang="en-US" sz="3000" dirty="0">
                <a:effectLst/>
                <a:latin typeface="Helvetica" pitchFamily="2" charset="0"/>
              </a:rPr>
              <a:t>또한 </a:t>
            </a:r>
            <a:r>
              <a:rPr lang="en-US" altLang="ko-KR" sz="3000" dirty="0">
                <a:effectLst/>
                <a:latin typeface="Helvetica" pitchFamily="2" charset="0"/>
              </a:rPr>
              <a:t>Nonce </a:t>
            </a:r>
            <a:r>
              <a:rPr lang="ko-KR" altLang="en-US" sz="3000" dirty="0">
                <a:effectLst/>
                <a:latin typeface="Helvetica" pitchFamily="2" charset="0"/>
              </a:rPr>
              <a:t>값은 고정되므로 반복적 인 연산이 불필요하다는 점을 활용하여 </a:t>
            </a:r>
            <a:r>
              <a:rPr lang="en-US" altLang="ko-KR" sz="3000" dirty="0">
                <a:effectLst/>
                <a:latin typeface="Helvetica" pitchFamily="2" charset="0"/>
              </a:rPr>
              <a:t>Nonce </a:t>
            </a:r>
            <a:r>
              <a:rPr lang="ko-KR" altLang="en-US" sz="3000" dirty="0">
                <a:effectLst/>
                <a:latin typeface="Helvetica" pitchFamily="2" charset="0"/>
              </a:rPr>
              <a:t>관련 연산을 사전에 계산해 </a:t>
            </a:r>
            <a:r>
              <a:rPr lang="en-US" altLang="ko-KR" sz="3000" dirty="0">
                <a:effectLst/>
                <a:latin typeface="Helvetica" pitchFamily="2" charset="0"/>
              </a:rPr>
              <a:t>Lookup Table </a:t>
            </a:r>
            <a:r>
              <a:rPr lang="ko-KR" altLang="en-US" sz="3000" dirty="0">
                <a:effectLst/>
                <a:latin typeface="Helvetica" pitchFamily="2" charset="0"/>
              </a:rPr>
              <a:t>형태 로 대체함으로써 </a:t>
            </a:r>
            <a:r>
              <a:rPr lang="en-US" altLang="ko-KR" sz="3000" dirty="0">
                <a:effectLst/>
                <a:latin typeface="Helvetica" pitchFamily="2" charset="0"/>
              </a:rPr>
              <a:t>HIGHT</a:t>
            </a:r>
            <a:r>
              <a:rPr lang="ko-KR" altLang="en-US" sz="3000" dirty="0">
                <a:effectLst/>
                <a:latin typeface="Helvetica" pitchFamily="2" charset="0"/>
              </a:rPr>
              <a:t>의 경우 </a:t>
            </a:r>
            <a:r>
              <a:rPr lang="en-US" altLang="ko-KR" sz="3000" dirty="0">
                <a:effectLst/>
                <a:latin typeface="Helvetica" pitchFamily="2" charset="0"/>
              </a:rPr>
              <a:t>2</a:t>
            </a:r>
            <a:r>
              <a:rPr lang="ko-KR" altLang="en-US" sz="3000" dirty="0">
                <a:effectLst/>
                <a:latin typeface="Helvetica" pitchFamily="2" charset="0"/>
              </a:rPr>
              <a:t>라운드에 해당 하는 연산을 절감할 수 있었다</a:t>
            </a:r>
            <a:r>
              <a:rPr lang="en-US" altLang="ko-KR" sz="3000" dirty="0">
                <a:effectLst/>
                <a:latin typeface="Helvetica" pitchFamily="2" charset="0"/>
              </a:rPr>
              <a:t>. </a:t>
            </a:r>
          </a:p>
          <a:p>
            <a:pPr algn="just"/>
            <a:r>
              <a:rPr lang="ko-KR" altLang="en-US" sz="3000" dirty="0">
                <a:effectLst/>
                <a:latin typeface="Helvetica" pitchFamily="2" charset="0"/>
              </a:rPr>
              <a:t>라운드 키는 접근 속도가 느린 전역 메모리 대신 빠른 공유 메모리에 저장하여 처리 속도를 높였다</a:t>
            </a:r>
            <a:r>
              <a:rPr lang="en-US" altLang="ko-KR" sz="3000" dirty="0">
                <a:effectLst/>
                <a:latin typeface="Helvetica" pitchFamily="2" charset="0"/>
              </a:rPr>
              <a:t>. </a:t>
            </a:r>
            <a:r>
              <a:rPr lang="ko-KR" altLang="en-US" sz="3000" dirty="0">
                <a:effectLst/>
                <a:latin typeface="Helvetica" pitchFamily="2" charset="0"/>
              </a:rPr>
              <a:t>이 때 뱅크 충돌을 방지하기 위해 각 </a:t>
            </a:r>
            <a:r>
              <a:rPr lang="ko-KR" altLang="en-US" sz="3000" dirty="0" err="1">
                <a:effectLst/>
                <a:latin typeface="Helvetica" pitchFamily="2" charset="0"/>
              </a:rPr>
              <a:t>스</a:t>
            </a:r>
            <a:r>
              <a:rPr lang="ko-KR" altLang="en-US" sz="3000" dirty="0">
                <a:effectLst/>
                <a:latin typeface="Helvetica" pitchFamily="2" charset="0"/>
              </a:rPr>
              <a:t> 레드가 고유한 뱅크를 </a:t>
            </a:r>
            <a:r>
              <a:rPr lang="ko-KR" altLang="en-US" sz="3000" dirty="0" err="1">
                <a:effectLst/>
                <a:latin typeface="Helvetica" pitchFamily="2" charset="0"/>
              </a:rPr>
              <a:t>할당받도록</a:t>
            </a:r>
            <a:r>
              <a:rPr lang="ko-KR" altLang="en-US" sz="3000" dirty="0">
                <a:effectLst/>
                <a:latin typeface="Helvetica" pitchFamily="2" charset="0"/>
              </a:rPr>
              <a:t> 메모리 구조를 조정하였으며 라운드 키는 해당 뱅크에 저장되어 스레드 간 충돌 없이 병렬 연산이 가능하도록 하 였다</a:t>
            </a:r>
            <a:r>
              <a:rPr lang="en-US" altLang="ko-KR" sz="3000" dirty="0">
                <a:effectLst/>
                <a:latin typeface="Helvetica" pitchFamily="2" charset="0"/>
              </a:rPr>
              <a:t>. </a:t>
            </a: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8516D1C-A0D6-03C8-DF78-453FD170CEA1}"/>
              </a:ext>
            </a:extLst>
          </p:cNvPr>
          <p:cNvSpPr/>
          <p:nvPr/>
        </p:nvSpPr>
        <p:spPr>
          <a:xfrm>
            <a:off x="1627808" y="5913085"/>
            <a:ext cx="12843486" cy="1094132"/>
          </a:xfrm>
          <a:prstGeom prst="round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0" b="1" dirty="0">
                <a:solidFill>
                  <a:schemeClr val="bg1"/>
                </a:solidFill>
              </a:rPr>
              <a:t>서론</a:t>
            </a: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ED77203D-2A87-119D-EB5F-A74A403018D3}"/>
              </a:ext>
            </a:extLst>
          </p:cNvPr>
          <p:cNvSpPr/>
          <p:nvPr/>
        </p:nvSpPr>
        <p:spPr>
          <a:xfrm>
            <a:off x="1627806" y="11986158"/>
            <a:ext cx="12843486" cy="1094132"/>
          </a:xfrm>
          <a:prstGeom prst="round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0" b="1" dirty="0">
                <a:solidFill>
                  <a:schemeClr val="bg1"/>
                </a:solidFill>
              </a:rPr>
              <a:t>경량 블록 암호</a:t>
            </a: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9AC9399A-DE98-318C-09F2-82730644B511}"/>
              </a:ext>
            </a:extLst>
          </p:cNvPr>
          <p:cNvSpPr/>
          <p:nvPr/>
        </p:nvSpPr>
        <p:spPr>
          <a:xfrm>
            <a:off x="1627805" y="17912521"/>
            <a:ext cx="12843486" cy="1094132"/>
          </a:xfrm>
          <a:prstGeom prst="round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b="1" dirty="0">
                <a:solidFill>
                  <a:schemeClr val="bg1"/>
                </a:solidFill>
              </a:rPr>
              <a:t>GPU Processor</a:t>
            </a:r>
            <a:endParaRPr lang="ko-KR" altLang="en-US" sz="5000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8245A84-0789-230F-AB27-82C7D72178D8}"/>
              </a:ext>
            </a:extLst>
          </p:cNvPr>
          <p:cNvSpPr txBox="1"/>
          <p:nvPr/>
        </p:nvSpPr>
        <p:spPr>
          <a:xfrm>
            <a:off x="15610932" y="35617226"/>
            <a:ext cx="12843485" cy="446983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just"/>
            <a:r>
              <a:rPr lang="ko-KR" altLang="en-US" sz="3000" dirty="0">
                <a:effectLst/>
                <a:latin typeface="Helvetica" pitchFamily="2" charset="0"/>
              </a:rPr>
              <a:t>다양한 경량 블록 암호의 </a:t>
            </a:r>
            <a:r>
              <a:rPr lang="en-US" altLang="ko-KR" sz="3000" dirty="0">
                <a:effectLst/>
                <a:latin typeface="Helvetica" pitchFamily="2" charset="0"/>
              </a:rPr>
              <a:t>GPU </a:t>
            </a:r>
            <a:r>
              <a:rPr lang="ko-KR" altLang="en-US" sz="3000" dirty="0">
                <a:effectLst/>
                <a:latin typeface="Helvetica" pitchFamily="2" charset="0"/>
              </a:rPr>
              <a:t>기반 구현 사례를 분석 하고 각 알고리즘에 적용된 최적화 기법의 특징 과 성능 향상 효과를 정리하였다</a:t>
            </a:r>
            <a:r>
              <a:rPr lang="en-US" altLang="ko-KR" sz="3000" dirty="0">
                <a:effectLst/>
                <a:latin typeface="Helvetica" pitchFamily="2" charset="0"/>
              </a:rPr>
              <a:t>. </a:t>
            </a:r>
            <a:r>
              <a:rPr lang="ko-KR" altLang="en-US" sz="3000" dirty="0">
                <a:effectLst/>
                <a:latin typeface="Helvetica" pitchFamily="2" charset="0"/>
              </a:rPr>
              <a:t>분석된 구현들 은 비트 </a:t>
            </a:r>
            <a:r>
              <a:rPr lang="ko-KR" altLang="en-US" sz="3000" dirty="0" err="1">
                <a:effectLst/>
                <a:latin typeface="Helvetica" pitchFamily="2" charset="0"/>
              </a:rPr>
              <a:t>슬라이싱</a:t>
            </a:r>
            <a:r>
              <a:rPr lang="en-US" altLang="ko-KR" sz="3000" dirty="0">
                <a:effectLst/>
                <a:latin typeface="Helvetica" pitchFamily="2" charset="0"/>
              </a:rPr>
              <a:t>, LUT </a:t>
            </a:r>
            <a:r>
              <a:rPr lang="ko-KR" altLang="en-US" sz="3000" dirty="0">
                <a:effectLst/>
                <a:latin typeface="Helvetica" pitchFamily="2" charset="0"/>
              </a:rPr>
              <a:t>활용</a:t>
            </a:r>
            <a:r>
              <a:rPr lang="en-US" altLang="ko-KR" sz="3000" dirty="0">
                <a:effectLst/>
                <a:latin typeface="Helvetica" pitchFamily="2" charset="0"/>
              </a:rPr>
              <a:t>, </a:t>
            </a:r>
            <a:r>
              <a:rPr lang="ko-KR" altLang="en-US" sz="3000" dirty="0">
                <a:effectLst/>
                <a:latin typeface="Helvetica" pitchFamily="2" charset="0"/>
              </a:rPr>
              <a:t>공유 메모리 최적 화 등 </a:t>
            </a:r>
            <a:r>
              <a:rPr lang="en-US" altLang="ko-KR" sz="3000" dirty="0">
                <a:effectLst/>
                <a:latin typeface="Helvetica" pitchFamily="2" charset="0"/>
              </a:rPr>
              <a:t>GPU </a:t>
            </a:r>
            <a:r>
              <a:rPr lang="ko-KR" altLang="en-US" sz="3000" dirty="0">
                <a:effectLst/>
                <a:latin typeface="Helvetica" pitchFamily="2" charset="0"/>
              </a:rPr>
              <a:t>아키텍처의 </a:t>
            </a:r>
            <a:r>
              <a:rPr lang="ko-KR" altLang="en-US" sz="3000" dirty="0" err="1">
                <a:effectLst/>
                <a:latin typeface="Helvetica" pitchFamily="2" charset="0"/>
              </a:rPr>
              <a:t>병럴</a:t>
            </a:r>
            <a:r>
              <a:rPr lang="ko-KR" altLang="en-US" sz="3000" dirty="0">
                <a:effectLst/>
                <a:latin typeface="Helvetica" pitchFamily="2" charset="0"/>
              </a:rPr>
              <a:t> 처리 특성을 극대 화하는 </a:t>
            </a:r>
            <a:r>
              <a:rPr lang="ko-KR" altLang="en-US" sz="3000" dirty="0" err="1">
                <a:effectLst/>
                <a:latin typeface="Helvetica" pitchFamily="2" charset="0"/>
              </a:rPr>
              <a:t>방식이였으며</a:t>
            </a:r>
            <a:r>
              <a:rPr lang="ko-KR" altLang="en-US" sz="3000" dirty="0">
                <a:effectLst/>
                <a:latin typeface="Helvetica" pitchFamily="2" charset="0"/>
              </a:rPr>
              <a:t> 이를 통해 기존 </a:t>
            </a:r>
            <a:r>
              <a:rPr lang="en-US" altLang="ko-KR" sz="3000" dirty="0">
                <a:effectLst/>
                <a:latin typeface="Helvetica" pitchFamily="2" charset="0"/>
              </a:rPr>
              <a:t>CPU </a:t>
            </a:r>
            <a:r>
              <a:rPr lang="ko-KR" altLang="en-US" sz="3000" dirty="0">
                <a:effectLst/>
                <a:latin typeface="Helvetica" pitchFamily="2" charset="0"/>
              </a:rPr>
              <a:t>기반 구현에 비해 높은 성능 향상을 달성한 것을 확인 할 수 있었다</a:t>
            </a:r>
            <a:r>
              <a:rPr lang="en-US" altLang="ko-KR" sz="3000" dirty="0">
                <a:effectLst/>
                <a:latin typeface="Helvetica" pitchFamily="2" charset="0"/>
              </a:rPr>
              <a:t>. </a:t>
            </a:r>
            <a:r>
              <a:rPr lang="ko-KR" altLang="en-US" sz="3000" dirty="0">
                <a:effectLst/>
                <a:latin typeface="Helvetica" pitchFamily="2" charset="0"/>
              </a:rPr>
              <a:t>이러한 최적화 기법들은 특정 알 </a:t>
            </a:r>
            <a:r>
              <a:rPr lang="ko-KR" altLang="en-US" sz="3000" dirty="0" err="1">
                <a:effectLst/>
                <a:latin typeface="Helvetica" pitchFamily="2" charset="0"/>
              </a:rPr>
              <a:t>고리즘에</a:t>
            </a:r>
            <a:r>
              <a:rPr lang="ko-KR" altLang="en-US" sz="3000" dirty="0">
                <a:effectLst/>
                <a:latin typeface="Helvetica" pitchFamily="2" charset="0"/>
              </a:rPr>
              <a:t> 한정되지 않고 구조적으로 유사한 다른 경량 블록 암호에도 적용이 가능하다</a:t>
            </a:r>
            <a:r>
              <a:rPr lang="en-US" altLang="ko-KR" sz="3000" dirty="0">
                <a:effectLst/>
                <a:latin typeface="Helvetica" pitchFamily="2" charset="0"/>
              </a:rPr>
              <a:t>. </a:t>
            </a:r>
            <a:r>
              <a:rPr lang="ko-KR" altLang="en-US" sz="3000" dirty="0">
                <a:effectLst/>
                <a:latin typeface="Helvetica" pitchFamily="2" charset="0"/>
              </a:rPr>
              <a:t>본 논문의 분석 결과는 </a:t>
            </a:r>
            <a:r>
              <a:rPr lang="en-US" altLang="ko-KR" sz="3000" dirty="0">
                <a:effectLst/>
                <a:latin typeface="Helvetica" pitchFamily="2" charset="0"/>
              </a:rPr>
              <a:t>GPU </a:t>
            </a:r>
            <a:r>
              <a:rPr lang="ko-KR" altLang="en-US" sz="3000" dirty="0">
                <a:effectLst/>
                <a:latin typeface="Helvetica" pitchFamily="2" charset="0"/>
              </a:rPr>
              <a:t>기반 경량 블록 암호의 효율 적인 구현과 최적화를 위한 기초 자료로 활용될 수 있을 것이다</a:t>
            </a:r>
            <a:r>
              <a:rPr lang="en-US" altLang="ko-KR" sz="3000" dirty="0">
                <a:effectLst/>
                <a:latin typeface="Helvetica" pitchFamily="2" charset="0"/>
              </a:rPr>
              <a:t>. </a:t>
            </a:r>
          </a:p>
          <a:p>
            <a:pPr algn="just"/>
            <a:endParaRPr lang="en-US" altLang="ko-KR" sz="3000" dirty="0">
              <a:effectLst/>
              <a:latin typeface="Helvetica" pitchFamily="2" charset="0"/>
            </a:endParaRPr>
          </a:p>
          <a:p>
            <a:pPr algn="just"/>
            <a:endParaRPr lang="ko-KR" altLang="en-US" sz="3000" dirty="0">
              <a:effectLst/>
              <a:latin typeface="Helvetica" pitchFamily="2" charset="0"/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FFE10C6B-CDF6-8C92-24B5-7EB769D6DC00}"/>
              </a:ext>
            </a:extLst>
          </p:cNvPr>
          <p:cNvSpPr/>
          <p:nvPr/>
        </p:nvSpPr>
        <p:spPr>
          <a:xfrm>
            <a:off x="15610931" y="33885179"/>
            <a:ext cx="12843486" cy="1094132"/>
          </a:xfrm>
          <a:prstGeom prst="round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0" b="1" dirty="0">
                <a:solidFill>
                  <a:schemeClr val="bg1"/>
                </a:solidFill>
              </a:rPr>
              <a:t>결론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722DE2-AD58-74AD-7A5B-B97C93B1BDA3}"/>
              </a:ext>
            </a:extLst>
          </p:cNvPr>
          <p:cNvSpPr txBox="1"/>
          <p:nvPr/>
        </p:nvSpPr>
        <p:spPr>
          <a:xfrm>
            <a:off x="866408" y="461864"/>
            <a:ext cx="28502594" cy="1569660"/>
          </a:xfrm>
          <a:prstGeom prst="rect">
            <a:avLst/>
          </a:prstGeom>
          <a:solidFill>
            <a:srgbClr val="B6D2EC"/>
          </a:solidFill>
          <a:ln>
            <a:solidFill>
              <a:srgbClr val="B6D2E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>
                <a:effectLst/>
                <a:latin typeface="Helvetica" pitchFamily="2" charset="0"/>
              </a:rPr>
              <a:t>경량 블록</a:t>
            </a:r>
            <a:r>
              <a:rPr lang="en-US" altLang="ko-Kore-KR" sz="9600" b="1" dirty="0">
                <a:effectLst/>
                <a:latin typeface="Helvetica" pitchFamily="2" charset="0"/>
              </a:rPr>
              <a:t> </a:t>
            </a:r>
            <a:r>
              <a:rPr lang="ko-KR" altLang="en-US" sz="9600" b="1" dirty="0">
                <a:effectLst/>
                <a:latin typeface="Helvetica" pitchFamily="2" charset="0"/>
              </a:rPr>
              <a:t>암호 최적화를 위한 </a:t>
            </a:r>
            <a:r>
              <a:rPr lang="en-US" altLang="ko-KR" sz="9600" b="1" dirty="0">
                <a:effectLst/>
                <a:latin typeface="Helvetica" pitchFamily="2" charset="0"/>
              </a:rPr>
              <a:t>GPU</a:t>
            </a:r>
            <a:r>
              <a:rPr lang="ko-KR" altLang="en-US" sz="9600" b="1" dirty="0">
                <a:effectLst/>
                <a:latin typeface="Helvetica" pitchFamily="2" charset="0"/>
              </a:rPr>
              <a:t> 구현 연구 동향</a:t>
            </a:r>
            <a:endParaRPr lang="ko-KR" altLang="en-US" sz="9600" dirty="0">
              <a:effectLst/>
              <a:latin typeface="Helvetica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FAB48C-7C38-1B35-C17E-E6CC71F5AD46}"/>
              </a:ext>
            </a:extLst>
          </p:cNvPr>
          <p:cNvSpPr txBox="1"/>
          <p:nvPr/>
        </p:nvSpPr>
        <p:spPr>
          <a:xfrm>
            <a:off x="1627805" y="19228889"/>
            <a:ext cx="12843485" cy="371380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just"/>
            <a:r>
              <a:rPr lang="en-US" altLang="ko-Kore-KR" sz="32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GPU</a:t>
            </a:r>
            <a:r>
              <a:rPr lang="ko-KR" altLang="en-US" sz="32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는 원래 그래픽 처리를 위해 설계된 병렬 처리 프로세서지만</a:t>
            </a:r>
            <a:r>
              <a:rPr lang="en-US" altLang="ko-KR" sz="32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</a:t>
            </a:r>
            <a:r>
              <a:rPr lang="ko-KR" altLang="en-US" sz="32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최근 </a:t>
            </a:r>
            <a:r>
              <a:rPr lang="en-US" altLang="ko-Kore-KR" sz="32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GPGPU</a:t>
            </a:r>
            <a:r>
              <a:rPr lang="ko-KR" altLang="en-US" sz="32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를</a:t>
            </a:r>
            <a:r>
              <a:rPr lang="ko-KR" altLang="en-US" sz="32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통해 다양한 범용 연산에도 널리 활용되고 있다</a:t>
            </a:r>
            <a:r>
              <a:rPr lang="en-US" altLang="ko-KR" sz="32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 </a:t>
            </a:r>
            <a:r>
              <a:rPr lang="en-US" altLang="ko-Kore-KR" sz="32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GPU</a:t>
            </a:r>
            <a:r>
              <a:rPr lang="ko-KR" altLang="en-US" sz="32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는 여러 </a:t>
            </a:r>
            <a:r>
              <a:rPr lang="en-US" altLang="ko-Kore-KR" sz="32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SM(Streaming Multiprocessor)</a:t>
            </a:r>
            <a:r>
              <a:rPr lang="ko-KR" altLang="en-US" sz="32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으로</a:t>
            </a:r>
            <a:r>
              <a:rPr lang="ko-KR" altLang="en-US" sz="32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구성되며</a:t>
            </a:r>
            <a:r>
              <a:rPr lang="en-US" altLang="ko-KR" sz="32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</a:t>
            </a:r>
            <a:r>
              <a:rPr lang="ko-KR" altLang="en-US" sz="32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각 </a:t>
            </a:r>
            <a:r>
              <a:rPr lang="en-US" altLang="ko-Kore-KR" sz="32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SM</a:t>
            </a:r>
            <a:r>
              <a:rPr lang="ko-KR" altLang="en-US" sz="32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은 많은 연산 코어를 내장하고 다수의 스레드 블록을 동시에 실행할 수 있어 대량의 데이터를 고속 병렬 처리하기 적합하다</a:t>
            </a:r>
            <a:r>
              <a:rPr lang="en-US" altLang="ko-KR" sz="32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 </a:t>
            </a:r>
            <a:r>
              <a:rPr lang="ko-KR" altLang="en-US" sz="32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또한 </a:t>
            </a:r>
            <a:r>
              <a:rPr lang="en-US" altLang="ko-Kore-KR" sz="32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GPU </a:t>
            </a:r>
            <a:r>
              <a:rPr lang="ko-KR" altLang="en-US" sz="32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내부에는 전역 메모리</a:t>
            </a:r>
            <a:r>
              <a:rPr lang="en-US" altLang="ko-KR" sz="32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</a:t>
            </a:r>
            <a:r>
              <a:rPr lang="ko-KR" altLang="en-US" sz="32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공유 메모리</a:t>
            </a:r>
            <a:r>
              <a:rPr lang="en-US" altLang="ko-KR" sz="32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</a:t>
            </a:r>
            <a:r>
              <a:rPr lang="ko-KR" altLang="en-US" sz="32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레지스터 등 다양한 메모리 계층 구조가 존재해 성능 극대화의 중요한 요소로 작용한다</a:t>
            </a:r>
            <a:r>
              <a:rPr lang="en-US" altLang="ko-KR" sz="32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</a:t>
            </a:r>
            <a:endParaRPr lang="en-US" altLang="ko-KR" sz="3000" dirty="0">
              <a:effectLst/>
              <a:latin typeface="Helvetica" pitchFamily="2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A2CC455-BA12-5EEB-CBDA-2EE93A088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229" y="22942693"/>
            <a:ext cx="10196635" cy="6783798"/>
          </a:xfrm>
          <a:prstGeom prst="rect">
            <a:avLst/>
          </a:prstGeom>
        </p:spPr>
      </p:pic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97AD92F8-E0C2-002E-7EC0-CB8AF49BD1E8}"/>
              </a:ext>
            </a:extLst>
          </p:cNvPr>
          <p:cNvSpPr/>
          <p:nvPr/>
        </p:nvSpPr>
        <p:spPr>
          <a:xfrm>
            <a:off x="1627807" y="30112162"/>
            <a:ext cx="12843486" cy="1094132"/>
          </a:xfrm>
          <a:prstGeom prst="round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0" b="1" dirty="0">
                <a:solidFill>
                  <a:schemeClr val="bg1"/>
                </a:solidFill>
              </a:rPr>
              <a:t>최적 구현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909F16-EBEA-C885-555A-EB6B17E9F1FE}"/>
              </a:ext>
            </a:extLst>
          </p:cNvPr>
          <p:cNvSpPr txBox="1"/>
          <p:nvPr/>
        </p:nvSpPr>
        <p:spPr>
          <a:xfrm>
            <a:off x="15610930" y="6486094"/>
            <a:ext cx="6373567" cy="38399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just"/>
            <a:r>
              <a:rPr lang="ko-KR" altLang="en-US" sz="3000" dirty="0">
                <a:effectLst/>
                <a:latin typeface="Helvetica" pitchFamily="2" charset="0"/>
              </a:rPr>
              <a:t>추가적으로 </a:t>
            </a:r>
            <a:r>
              <a:rPr lang="en-US" altLang="ko-KR" sz="3000" dirty="0">
                <a:effectLst/>
                <a:latin typeface="Helvetica" pitchFamily="2" charset="0"/>
              </a:rPr>
              <a:t>CUDA</a:t>
            </a:r>
            <a:r>
              <a:rPr lang="ko-KR" altLang="en-US" sz="3000" dirty="0">
                <a:effectLst/>
                <a:latin typeface="Helvetica" pitchFamily="2" charset="0"/>
              </a:rPr>
              <a:t>의 </a:t>
            </a:r>
            <a:r>
              <a:rPr lang="ko-KR" altLang="en-US" sz="3000" dirty="0" err="1">
                <a:effectLst/>
                <a:latin typeface="Helvetica" pitchFamily="2" charset="0"/>
              </a:rPr>
              <a:t>저수준</a:t>
            </a:r>
            <a:r>
              <a:rPr lang="ko-KR" altLang="en-US" sz="3000" dirty="0">
                <a:effectLst/>
                <a:latin typeface="Helvetica" pitchFamily="2" charset="0"/>
              </a:rPr>
              <a:t> 어셈블리 언어인 </a:t>
            </a:r>
            <a:r>
              <a:rPr lang="en-US" altLang="ko-KR" sz="3000" dirty="0">
                <a:effectLst/>
                <a:latin typeface="Helvetica" pitchFamily="2" charset="0"/>
              </a:rPr>
              <a:t>PTX</a:t>
            </a:r>
            <a:r>
              <a:rPr lang="ko-KR" altLang="en-US" sz="3000" dirty="0" err="1">
                <a:effectLst/>
                <a:latin typeface="Helvetica" pitchFamily="2" charset="0"/>
              </a:rPr>
              <a:t>를</a:t>
            </a:r>
            <a:r>
              <a:rPr lang="ko-KR" altLang="en-US" sz="3000" dirty="0">
                <a:effectLst/>
                <a:latin typeface="Helvetica" pitchFamily="2" charset="0"/>
              </a:rPr>
              <a:t> 활용하여 로테이션 연산 등의 명령 어를 최적화함으로써 연산 효율을 개선시켰다</a:t>
            </a:r>
            <a:r>
              <a:rPr lang="en-US" altLang="ko-KR" sz="3000" dirty="0">
                <a:effectLst/>
                <a:latin typeface="Helvetica" pitchFamily="2" charset="0"/>
              </a:rPr>
              <a:t>. RTX 2070 </a:t>
            </a:r>
            <a:r>
              <a:rPr lang="ko-KR" altLang="en-US" sz="3000" dirty="0">
                <a:effectLst/>
                <a:latin typeface="Helvetica" pitchFamily="2" charset="0"/>
              </a:rPr>
              <a:t>환경에서 구현된 </a:t>
            </a:r>
            <a:r>
              <a:rPr lang="en-US" altLang="ko-KR" sz="3000" dirty="0">
                <a:effectLst/>
                <a:latin typeface="Helvetica" pitchFamily="2" charset="0"/>
              </a:rPr>
              <a:t>HIGHT, LEA, CHAM</a:t>
            </a:r>
            <a:r>
              <a:rPr lang="ko-KR" altLang="en-US" sz="3000" dirty="0">
                <a:effectLst/>
                <a:latin typeface="Helvetica" pitchFamily="2" charset="0"/>
              </a:rPr>
              <a:t>의 </a:t>
            </a:r>
            <a:r>
              <a:rPr lang="en-US" altLang="ko-KR" sz="3000" dirty="0">
                <a:effectLst/>
                <a:latin typeface="Helvetica" pitchFamily="2" charset="0"/>
              </a:rPr>
              <a:t>GPU </a:t>
            </a:r>
            <a:r>
              <a:rPr lang="ko-KR" altLang="en-US" sz="3000" dirty="0">
                <a:effectLst/>
                <a:latin typeface="Helvetica" pitchFamily="2" charset="0"/>
              </a:rPr>
              <a:t>구현은 </a:t>
            </a:r>
            <a:r>
              <a:rPr lang="en-US" altLang="ko-KR" sz="3000" dirty="0">
                <a:effectLst/>
                <a:latin typeface="Helvetica" pitchFamily="2" charset="0"/>
              </a:rPr>
              <a:t>OpenMP </a:t>
            </a:r>
            <a:r>
              <a:rPr lang="ko-KR" altLang="en-US" sz="3000" dirty="0">
                <a:effectLst/>
                <a:latin typeface="Helvetica" pitchFamily="2" charset="0"/>
              </a:rPr>
              <a:t>기반 </a:t>
            </a:r>
            <a:r>
              <a:rPr lang="en-US" altLang="ko-KR" sz="3000" dirty="0">
                <a:effectLst/>
                <a:latin typeface="Helvetica" pitchFamily="2" charset="0"/>
              </a:rPr>
              <a:t>CPU </a:t>
            </a:r>
            <a:r>
              <a:rPr lang="ko-KR" altLang="en-US" sz="3000" dirty="0">
                <a:effectLst/>
                <a:latin typeface="Helvetica" pitchFamily="2" charset="0"/>
              </a:rPr>
              <a:t>구현에 비해 각각 </a:t>
            </a:r>
            <a:r>
              <a:rPr lang="en-US" altLang="ko-KR" sz="3000" dirty="0">
                <a:effectLst/>
                <a:latin typeface="Helvetica" pitchFamily="2" charset="0"/>
              </a:rPr>
              <a:t>445</a:t>
            </a:r>
            <a:r>
              <a:rPr lang="ko-KR" altLang="en-US" sz="3000" dirty="0">
                <a:effectLst/>
                <a:latin typeface="Helvetica" pitchFamily="2" charset="0"/>
              </a:rPr>
              <a:t>배</a:t>
            </a:r>
            <a:r>
              <a:rPr lang="en-US" altLang="ko-KR" sz="3000" dirty="0">
                <a:effectLst/>
                <a:latin typeface="Helvetica" pitchFamily="2" charset="0"/>
              </a:rPr>
              <a:t>, 530</a:t>
            </a:r>
            <a:r>
              <a:rPr lang="ko-KR" altLang="en-US" sz="3000" dirty="0">
                <a:effectLst/>
                <a:latin typeface="Helvetica" pitchFamily="2" charset="0"/>
              </a:rPr>
              <a:t>배</a:t>
            </a:r>
            <a:r>
              <a:rPr lang="en-US" altLang="ko-KR" sz="3000" dirty="0">
                <a:effectLst/>
                <a:latin typeface="Helvetica" pitchFamily="2" charset="0"/>
              </a:rPr>
              <a:t>, 1856</a:t>
            </a:r>
            <a:r>
              <a:rPr lang="ko-KR" altLang="en-US" sz="3000" dirty="0">
                <a:effectLst/>
                <a:latin typeface="Helvetica" pitchFamily="2" charset="0"/>
              </a:rPr>
              <a:t>배에 달하는 처리량 향상을 달성하였으며 제안된 최적화 기법 의 효과성과 실용성을 입증하였다</a:t>
            </a:r>
            <a:r>
              <a:rPr lang="en-US" altLang="ko-KR" sz="3000" dirty="0">
                <a:effectLst/>
                <a:latin typeface="Helvetica" pitchFamily="2" charset="0"/>
              </a:rPr>
              <a:t>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77B855-C491-9C4D-2C53-3F3C33D46861}"/>
              </a:ext>
            </a:extLst>
          </p:cNvPr>
          <p:cNvSpPr txBox="1"/>
          <p:nvPr/>
        </p:nvSpPr>
        <p:spPr>
          <a:xfrm>
            <a:off x="15610930" y="11798777"/>
            <a:ext cx="12843485" cy="862921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just"/>
            <a:r>
              <a:rPr lang="en-US" altLang="ko-KR" sz="3400" b="1" dirty="0">
                <a:effectLst/>
                <a:latin typeface="HCRBatang"/>
              </a:rPr>
              <a:t>Secure and robust Internet of Things with high-speed implementation of PRESENT and GIFT block ciphers on GPU </a:t>
            </a:r>
          </a:p>
          <a:p>
            <a:pPr algn="just"/>
            <a:endParaRPr lang="en-US" altLang="ko-KR" sz="1000" b="1" dirty="0">
              <a:effectLst/>
              <a:latin typeface="HCRBatang"/>
            </a:endParaRPr>
          </a:p>
          <a:p>
            <a:pPr algn="just"/>
            <a:r>
              <a:rPr lang="en-US" altLang="ko-KR" sz="3000" dirty="0">
                <a:effectLst/>
                <a:latin typeface="Helvetica" pitchFamily="2" charset="0"/>
              </a:rPr>
              <a:t>Kim et al.</a:t>
            </a:r>
            <a:r>
              <a:rPr lang="ko-KR" altLang="en-US" sz="3000" dirty="0">
                <a:effectLst/>
                <a:latin typeface="Helvetica" pitchFamily="2" charset="0"/>
              </a:rPr>
              <a:t>은 </a:t>
            </a:r>
            <a:r>
              <a:rPr lang="en-US" altLang="ko-KR" sz="3000" dirty="0">
                <a:effectLst/>
                <a:latin typeface="Helvetica" pitchFamily="2" charset="0"/>
              </a:rPr>
              <a:t>GPU </a:t>
            </a:r>
            <a:r>
              <a:rPr lang="ko-KR" altLang="en-US" sz="3000" dirty="0">
                <a:effectLst/>
                <a:latin typeface="Helvetica" pitchFamily="2" charset="0"/>
              </a:rPr>
              <a:t>환경에서 </a:t>
            </a:r>
            <a:r>
              <a:rPr lang="en-US" altLang="ko-KR" sz="3000" dirty="0">
                <a:effectLst/>
                <a:latin typeface="Helvetica" pitchFamily="2" charset="0"/>
              </a:rPr>
              <a:t>PRESENT</a:t>
            </a:r>
            <a:r>
              <a:rPr lang="ko-KR" altLang="en-US" sz="3000" dirty="0">
                <a:effectLst/>
                <a:latin typeface="Helvetica" pitchFamily="2" charset="0"/>
              </a:rPr>
              <a:t>와 </a:t>
            </a:r>
            <a:r>
              <a:rPr lang="en-US" altLang="ko-KR" sz="3000" dirty="0">
                <a:effectLst/>
                <a:latin typeface="Helvetica" pitchFamily="2" charset="0"/>
              </a:rPr>
              <a:t>GIFT </a:t>
            </a:r>
            <a:r>
              <a:rPr lang="ko-KR" altLang="en-US" sz="3000" dirty="0">
                <a:effectLst/>
                <a:latin typeface="Helvetica" pitchFamily="2" charset="0"/>
              </a:rPr>
              <a:t>블록 암호를 비트 </a:t>
            </a:r>
            <a:r>
              <a:rPr lang="ko-KR" altLang="en-US" sz="3000" dirty="0" err="1">
                <a:effectLst/>
                <a:latin typeface="Helvetica" pitchFamily="2" charset="0"/>
              </a:rPr>
              <a:t>슬라이싱</a:t>
            </a:r>
            <a:r>
              <a:rPr lang="en-US" altLang="ko-KR" sz="3000" dirty="0">
                <a:effectLst/>
                <a:latin typeface="Helvetica" pitchFamily="2" charset="0"/>
              </a:rPr>
              <a:t>(bit-slicing) </a:t>
            </a:r>
            <a:r>
              <a:rPr lang="ko-KR" altLang="en-US" sz="3000" dirty="0">
                <a:effectLst/>
                <a:latin typeface="Helvetica" pitchFamily="2" charset="0"/>
              </a:rPr>
              <a:t>방식 중심으로 최적화 구현한 연구를 수행하였다</a:t>
            </a:r>
            <a:r>
              <a:rPr lang="en-US" altLang="ko-KR" sz="3000" dirty="0">
                <a:effectLst/>
                <a:latin typeface="Helvetica" pitchFamily="2" charset="0"/>
              </a:rPr>
              <a:t>. </a:t>
            </a:r>
            <a:r>
              <a:rPr lang="ko-KR" altLang="en-US" sz="3000" dirty="0">
                <a:effectLst/>
                <a:latin typeface="Helvetica" pitchFamily="2" charset="0"/>
              </a:rPr>
              <a:t>비트 </a:t>
            </a:r>
            <a:r>
              <a:rPr lang="ko-KR" altLang="en-US" sz="3000" dirty="0" err="1">
                <a:effectLst/>
                <a:latin typeface="Helvetica" pitchFamily="2" charset="0"/>
              </a:rPr>
              <a:t>슬라이싱</a:t>
            </a:r>
            <a:r>
              <a:rPr lang="ko-KR" altLang="en-US" sz="3000" dirty="0">
                <a:effectLst/>
                <a:latin typeface="Helvetica" pitchFamily="2" charset="0"/>
              </a:rPr>
              <a:t> 방식은 여러 데이터 블록에서 같은 비트 위치를 한데 묶어 병렬 처리함으로써 </a:t>
            </a:r>
            <a:r>
              <a:rPr lang="en-US" altLang="ko-KR" sz="3000" dirty="0">
                <a:effectLst/>
                <a:latin typeface="Helvetica" pitchFamily="2" charset="0"/>
              </a:rPr>
              <a:t>GPU</a:t>
            </a:r>
            <a:r>
              <a:rPr lang="ko-KR" altLang="en-US" sz="3000" dirty="0">
                <a:effectLst/>
                <a:latin typeface="Helvetica" pitchFamily="2" charset="0"/>
              </a:rPr>
              <a:t>의 병렬 계산 구조를 효율적으로 활용할 수 있는 기법이다</a:t>
            </a:r>
            <a:r>
              <a:rPr lang="en-US" altLang="ko-KR" sz="3000" dirty="0">
                <a:effectLst/>
                <a:latin typeface="Helvetica" pitchFamily="2" charset="0"/>
              </a:rPr>
              <a:t>. </a:t>
            </a:r>
            <a:r>
              <a:rPr lang="ko-KR" altLang="en-US" sz="3000" dirty="0">
                <a:effectLst/>
                <a:latin typeface="Helvetica" pitchFamily="2" charset="0"/>
              </a:rPr>
              <a:t>이를 위해 </a:t>
            </a:r>
            <a:r>
              <a:rPr lang="en-US" altLang="ko-KR" sz="3000" dirty="0">
                <a:effectLst/>
                <a:latin typeface="Helvetica" pitchFamily="2" charset="0"/>
              </a:rPr>
              <a:t>S-box </a:t>
            </a:r>
            <a:r>
              <a:rPr lang="ko-KR" altLang="en-US" sz="3000" dirty="0">
                <a:effectLst/>
                <a:latin typeface="Helvetica" pitchFamily="2" charset="0"/>
              </a:rPr>
              <a:t>연산을 </a:t>
            </a:r>
            <a:r>
              <a:rPr lang="ko-KR" altLang="en-US" sz="3000" dirty="0" err="1">
                <a:effectLst/>
                <a:latin typeface="Helvetica" pitchFamily="2" charset="0"/>
              </a:rPr>
              <a:t>룩업</a:t>
            </a:r>
            <a:r>
              <a:rPr lang="ko-KR" altLang="en-US" sz="3000" dirty="0">
                <a:effectLst/>
                <a:latin typeface="Helvetica" pitchFamily="2" charset="0"/>
              </a:rPr>
              <a:t> 테이블</a:t>
            </a:r>
            <a:r>
              <a:rPr lang="en-US" altLang="ko-KR" sz="3000" dirty="0">
                <a:effectLst/>
                <a:latin typeface="Helvetica" pitchFamily="2" charset="0"/>
              </a:rPr>
              <a:t>(LUT) </a:t>
            </a:r>
            <a:r>
              <a:rPr lang="ko-KR" altLang="en-US" sz="3000" dirty="0">
                <a:effectLst/>
                <a:latin typeface="Helvetica" pitchFamily="2" charset="0"/>
              </a:rPr>
              <a:t>대신 최소한의 논리 연산으로 구성된 구조로 변환하여 계산 부담을 줄였다</a:t>
            </a:r>
            <a:r>
              <a:rPr lang="en-US" altLang="ko-KR" sz="3000" dirty="0">
                <a:effectLst/>
                <a:latin typeface="Helvetica" pitchFamily="2" charset="0"/>
              </a:rPr>
              <a:t>. GIFT </a:t>
            </a:r>
            <a:r>
              <a:rPr lang="ko-KR" altLang="en-US" sz="3000" dirty="0">
                <a:effectLst/>
                <a:latin typeface="Helvetica" pitchFamily="2" charset="0"/>
              </a:rPr>
              <a:t>또한 유사한 방식의 </a:t>
            </a:r>
            <a:r>
              <a:rPr lang="en-US" altLang="ko-KR" sz="3000" dirty="0">
                <a:effectLst/>
                <a:latin typeface="Helvetica" pitchFamily="2" charset="0"/>
              </a:rPr>
              <a:t>S-box </a:t>
            </a:r>
            <a:r>
              <a:rPr lang="ko-KR" altLang="en-US" sz="3000" dirty="0">
                <a:effectLst/>
                <a:latin typeface="Helvetica" pitchFamily="2" charset="0"/>
              </a:rPr>
              <a:t>구조를 채택하여 </a:t>
            </a:r>
            <a:r>
              <a:rPr lang="en-US" altLang="ko-KR" sz="3000" dirty="0">
                <a:effectLst/>
                <a:latin typeface="Helvetica" pitchFamily="2" charset="0"/>
              </a:rPr>
              <a:t>LUT</a:t>
            </a:r>
            <a:r>
              <a:rPr lang="ko-KR" altLang="en-US" sz="3000" dirty="0" err="1">
                <a:effectLst/>
                <a:latin typeface="Helvetica" pitchFamily="2" charset="0"/>
              </a:rPr>
              <a:t>를</a:t>
            </a:r>
            <a:r>
              <a:rPr lang="ko-KR" altLang="en-US" sz="3000" dirty="0">
                <a:effectLst/>
                <a:latin typeface="Helvetica" pitchFamily="2" charset="0"/>
              </a:rPr>
              <a:t> 사용하지 않고 처리할 수 있었고</a:t>
            </a:r>
            <a:r>
              <a:rPr lang="en-US" altLang="ko-KR" sz="3000" dirty="0">
                <a:effectLst/>
                <a:latin typeface="Helvetica" pitchFamily="2" charset="0"/>
              </a:rPr>
              <a:t>, P-layer </a:t>
            </a:r>
            <a:r>
              <a:rPr lang="ko-KR" altLang="en-US" sz="3000" dirty="0">
                <a:effectLst/>
                <a:latin typeface="Helvetica" pitchFamily="2" charset="0"/>
              </a:rPr>
              <a:t>연산 역시 레지스터 간 비트 단위 교환만으로 구현하여 연산 복잡도를 큰 폭으로 낮췄다</a:t>
            </a:r>
            <a:r>
              <a:rPr lang="en-US" altLang="ko-KR" sz="3000" dirty="0">
                <a:effectLst/>
                <a:latin typeface="Helvetica" pitchFamily="2" charset="0"/>
              </a:rPr>
              <a:t>.</a:t>
            </a:r>
          </a:p>
          <a:p>
            <a:pPr algn="just"/>
            <a:r>
              <a:rPr lang="ko-KR" altLang="en-US" sz="3000" dirty="0">
                <a:effectLst/>
                <a:latin typeface="Helvetica" pitchFamily="2" charset="0"/>
              </a:rPr>
              <a:t>또한</a:t>
            </a:r>
            <a:r>
              <a:rPr lang="en-US" altLang="ko-KR" sz="3000" dirty="0">
                <a:effectLst/>
                <a:latin typeface="Helvetica" pitchFamily="2" charset="0"/>
              </a:rPr>
              <a:t> </a:t>
            </a:r>
            <a:r>
              <a:rPr lang="ko-KR" altLang="en-US" sz="3000" dirty="0">
                <a:effectLst/>
                <a:latin typeface="Helvetica" pitchFamily="2" charset="0"/>
              </a:rPr>
              <a:t>이 연구에서는 비트 </a:t>
            </a:r>
            <a:r>
              <a:rPr lang="ko-KR" altLang="en-US" sz="3000" dirty="0" err="1">
                <a:effectLst/>
                <a:latin typeface="Helvetica" pitchFamily="2" charset="0"/>
              </a:rPr>
              <a:t>슬라이싱</a:t>
            </a:r>
            <a:r>
              <a:rPr lang="ko-KR" altLang="en-US" sz="3000" dirty="0">
                <a:effectLst/>
                <a:latin typeface="Helvetica" pitchFamily="2" charset="0"/>
              </a:rPr>
              <a:t> 환경에서 라운드 수 증가에 비례하여 커지는 라운드 키 메모리 사용 문제를 해결하기 위해 </a:t>
            </a:r>
            <a:r>
              <a:rPr lang="en-US" altLang="ko-KR" sz="3000" dirty="0">
                <a:effectLst/>
                <a:latin typeface="Helvetica" pitchFamily="2" charset="0"/>
              </a:rPr>
              <a:t>on-the-fly </a:t>
            </a:r>
            <a:r>
              <a:rPr lang="ko-KR" altLang="en-US" sz="3000" dirty="0">
                <a:effectLst/>
                <a:latin typeface="Helvetica" pitchFamily="2" charset="0"/>
              </a:rPr>
              <a:t>방식의 키 스케줄 계산을 도입하였다</a:t>
            </a:r>
            <a:r>
              <a:rPr lang="en-US" altLang="ko-KR" sz="3000" dirty="0">
                <a:effectLst/>
                <a:latin typeface="Helvetica" pitchFamily="2" charset="0"/>
              </a:rPr>
              <a:t>. PRESENT</a:t>
            </a:r>
            <a:r>
              <a:rPr lang="ko-KR" altLang="en-US" sz="3000" dirty="0">
                <a:effectLst/>
                <a:latin typeface="Helvetica" pitchFamily="2" charset="0"/>
              </a:rPr>
              <a:t>와 </a:t>
            </a:r>
            <a:r>
              <a:rPr lang="en-US" altLang="ko-KR" sz="3000" dirty="0">
                <a:effectLst/>
                <a:latin typeface="Helvetica" pitchFamily="2" charset="0"/>
              </a:rPr>
              <a:t>GIFT</a:t>
            </a:r>
            <a:r>
              <a:rPr lang="ko-KR" altLang="en-US" sz="3000" dirty="0">
                <a:effectLst/>
                <a:latin typeface="Helvetica" pitchFamily="2" charset="0"/>
              </a:rPr>
              <a:t>의 키 스케줄은 비교적 단순하기 때문에</a:t>
            </a:r>
            <a:r>
              <a:rPr lang="en-US" altLang="ko-KR" sz="3000" dirty="0">
                <a:effectLst/>
                <a:latin typeface="Helvetica" pitchFamily="2" charset="0"/>
              </a:rPr>
              <a:t>, </a:t>
            </a:r>
            <a:r>
              <a:rPr lang="ko-KR" altLang="en-US" sz="3000" dirty="0">
                <a:effectLst/>
                <a:latin typeface="Helvetica" pitchFamily="2" charset="0"/>
              </a:rPr>
              <a:t>라운드마다 즉시 계산해도 오버헤드가 적어 </a:t>
            </a:r>
            <a:r>
              <a:rPr lang="en-US" altLang="ko-KR" sz="3000" dirty="0">
                <a:effectLst/>
                <a:latin typeface="Helvetica" pitchFamily="2" charset="0"/>
              </a:rPr>
              <a:t>GPU </a:t>
            </a:r>
            <a:r>
              <a:rPr lang="ko-KR" altLang="en-US" sz="3000" dirty="0">
                <a:effectLst/>
                <a:latin typeface="Helvetica" pitchFamily="2" charset="0"/>
              </a:rPr>
              <a:t>전역 메모리 사용량을 줄일 수 있었다</a:t>
            </a:r>
            <a:r>
              <a:rPr lang="en-US" altLang="ko-KR" sz="3000" dirty="0">
                <a:effectLst/>
                <a:latin typeface="Helvetica" pitchFamily="2" charset="0"/>
              </a:rPr>
              <a:t>.</a:t>
            </a:r>
          </a:p>
          <a:p>
            <a:pPr algn="just"/>
            <a:endParaRPr lang="en-US" altLang="ko-KR" sz="3000" dirty="0">
              <a:effectLst/>
              <a:latin typeface="Helvetica" pitchFamily="2" charset="0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64AE339-11D2-3166-04C8-1DF628C72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43889" y="5913085"/>
            <a:ext cx="6889301" cy="527073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3813902-03CC-E531-ED05-15AA6F614B4F}"/>
              </a:ext>
            </a:extLst>
          </p:cNvPr>
          <p:cNvSpPr txBox="1"/>
          <p:nvPr/>
        </p:nvSpPr>
        <p:spPr>
          <a:xfrm>
            <a:off x="15610931" y="25709938"/>
            <a:ext cx="12843485" cy="813065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just"/>
            <a:r>
              <a:rPr lang="en-US" altLang="ko-Kore-KR" sz="3600" b="1" i="0" u="none" strike="noStrike" dirty="0">
                <a:solidFill>
                  <a:srgbClr val="333333"/>
                </a:solidFill>
                <a:effectLst/>
                <a:latin typeface="HelveticaNeue Regular"/>
              </a:rPr>
              <a:t>A GPU Implementation of PRINCE Block Cipher</a:t>
            </a:r>
          </a:p>
          <a:p>
            <a:pPr algn="just"/>
            <a:endParaRPr lang="en-US" altLang="ko-KR" sz="1000" b="1" dirty="0">
              <a:effectLst/>
              <a:latin typeface="HCRBatang"/>
            </a:endParaRPr>
          </a:p>
          <a:p>
            <a:pPr algn="just"/>
            <a:r>
              <a:rPr lang="en-US" altLang="ko-KR" sz="3000" dirty="0">
                <a:effectLst/>
                <a:latin typeface="Helvetica" pitchFamily="2" charset="0"/>
              </a:rPr>
              <a:t>Yang et al.</a:t>
            </a:r>
            <a:r>
              <a:rPr lang="ko-KR" altLang="en-US" sz="3000" dirty="0">
                <a:effectLst/>
                <a:latin typeface="Helvetica" pitchFamily="2" charset="0"/>
              </a:rPr>
              <a:t>은 하드웨어 친화적인 경량 블록 암호 </a:t>
            </a:r>
            <a:r>
              <a:rPr lang="en-US" altLang="ko-KR" sz="3000" dirty="0">
                <a:effectLst/>
                <a:latin typeface="Helvetica" pitchFamily="2" charset="0"/>
              </a:rPr>
              <a:t>PRINCE</a:t>
            </a:r>
            <a:r>
              <a:rPr lang="ko-KR" altLang="en-US" sz="3000" dirty="0" err="1">
                <a:effectLst/>
                <a:latin typeface="Helvetica" pitchFamily="2" charset="0"/>
              </a:rPr>
              <a:t>를</a:t>
            </a:r>
            <a:r>
              <a:rPr lang="ko-KR" altLang="en-US" sz="3000" dirty="0">
                <a:effectLst/>
                <a:latin typeface="Helvetica" pitchFamily="2" charset="0"/>
              </a:rPr>
              <a:t> </a:t>
            </a:r>
            <a:r>
              <a:rPr lang="en-US" altLang="ko-KR" sz="3000" dirty="0">
                <a:effectLst/>
                <a:latin typeface="Helvetica" pitchFamily="2" charset="0"/>
              </a:rPr>
              <a:t>GPU</a:t>
            </a:r>
            <a:r>
              <a:rPr lang="ko-KR" altLang="en-US" sz="3000" dirty="0">
                <a:effectLst/>
                <a:latin typeface="Helvetica" pitchFamily="2" charset="0"/>
              </a:rPr>
              <a:t>에서 고속 구현하기 위해 다양한 최적화 기법을 적용하였다</a:t>
            </a:r>
            <a:r>
              <a:rPr lang="en-US" altLang="ko-KR" sz="3000" dirty="0">
                <a:effectLst/>
                <a:latin typeface="Helvetica" pitchFamily="2" charset="0"/>
              </a:rPr>
              <a:t>. PRINCE </a:t>
            </a:r>
            <a:r>
              <a:rPr lang="ko-KR" altLang="en-US" sz="3000" dirty="0">
                <a:effectLst/>
                <a:latin typeface="Helvetica" pitchFamily="2" charset="0"/>
              </a:rPr>
              <a:t>구조는 병렬 처리에 적합하다는 점을 활용하여 </a:t>
            </a:r>
            <a:r>
              <a:rPr lang="en-US" altLang="ko-KR" sz="3000" dirty="0">
                <a:effectLst/>
                <a:latin typeface="Helvetica" pitchFamily="2" charset="0"/>
              </a:rPr>
              <a:t>GPU </a:t>
            </a:r>
            <a:r>
              <a:rPr lang="ko-KR" altLang="en-US" sz="3000" dirty="0">
                <a:effectLst/>
                <a:latin typeface="Helvetica" pitchFamily="2" charset="0"/>
              </a:rPr>
              <a:t>아키텍처에 맞춰 성능을 높였다</a:t>
            </a:r>
            <a:r>
              <a:rPr lang="en-US" altLang="ko-KR" sz="3000" dirty="0">
                <a:effectLst/>
                <a:latin typeface="Helvetica" pitchFamily="2" charset="0"/>
              </a:rPr>
              <a:t>.</a:t>
            </a:r>
            <a:br>
              <a:rPr lang="en-US" altLang="ko-KR" sz="3000" dirty="0">
                <a:effectLst/>
                <a:latin typeface="Helvetica" pitchFamily="2" charset="0"/>
              </a:rPr>
            </a:br>
            <a:r>
              <a:rPr lang="ko-KR" altLang="en-US" sz="3000" dirty="0">
                <a:effectLst/>
                <a:latin typeface="Helvetica" pitchFamily="2" charset="0"/>
              </a:rPr>
              <a:t>이 연구에서는 </a:t>
            </a:r>
            <a:r>
              <a:rPr lang="en-US" altLang="ko-KR" sz="3000" dirty="0">
                <a:effectLst/>
                <a:latin typeface="Helvetica" pitchFamily="2" charset="0"/>
              </a:rPr>
              <a:t>4</a:t>
            </a:r>
            <a:r>
              <a:rPr lang="ko-KR" altLang="en-US" sz="3000" dirty="0">
                <a:effectLst/>
                <a:latin typeface="Helvetica" pitchFamily="2" charset="0"/>
              </a:rPr>
              <a:t>비트 </a:t>
            </a:r>
            <a:r>
              <a:rPr lang="en-US" altLang="ko-KR" sz="3000" dirty="0">
                <a:effectLst/>
                <a:latin typeface="Helvetica" pitchFamily="2" charset="0"/>
              </a:rPr>
              <a:t>S-box </a:t>
            </a:r>
            <a:r>
              <a:rPr lang="ko-KR" altLang="en-US" sz="3000" dirty="0">
                <a:effectLst/>
                <a:latin typeface="Helvetica" pitchFamily="2" charset="0"/>
              </a:rPr>
              <a:t>두 개를 미리 결합하여 </a:t>
            </a:r>
            <a:r>
              <a:rPr lang="en-US" altLang="ko-KR" sz="3000" dirty="0">
                <a:effectLst/>
                <a:latin typeface="Helvetica" pitchFamily="2" charset="0"/>
              </a:rPr>
              <a:t>8</a:t>
            </a:r>
            <a:r>
              <a:rPr lang="ko-KR" altLang="en-US" sz="3000" dirty="0">
                <a:effectLst/>
                <a:latin typeface="Helvetica" pitchFamily="2" charset="0"/>
              </a:rPr>
              <a:t>비트 단위의 </a:t>
            </a:r>
            <a:r>
              <a:rPr lang="en-US" altLang="ko-KR" sz="3000" dirty="0">
                <a:effectLst/>
                <a:latin typeface="Helvetica" pitchFamily="2" charset="0"/>
              </a:rPr>
              <a:t>LUT</a:t>
            </a:r>
            <a:r>
              <a:rPr lang="ko-KR" altLang="en-US" sz="3000" dirty="0" err="1">
                <a:effectLst/>
                <a:latin typeface="Helvetica" pitchFamily="2" charset="0"/>
              </a:rPr>
              <a:t>를</a:t>
            </a:r>
            <a:r>
              <a:rPr lang="ko-KR" altLang="en-US" sz="3000" dirty="0">
                <a:effectLst/>
                <a:latin typeface="Helvetica" pitchFamily="2" charset="0"/>
              </a:rPr>
              <a:t> 생성하고 이를 캐시가 빠른 </a:t>
            </a:r>
            <a:r>
              <a:rPr lang="en-US" altLang="ko-KR" sz="3000" dirty="0">
                <a:effectLst/>
                <a:latin typeface="Helvetica" pitchFamily="2" charset="0"/>
              </a:rPr>
              <a:t>Constant Memory</a:t>
            </a:r>
            <a:r>
              <a:rPr lang="ko-KR" altLang="en-US" sz="3000" dirty="0" err="1">
                <a:effectLst/>
                <a:latin typeface="Helvetica" pitchFamily="2" charset="0"/>
              </a:rPr>
              <a:t>에</a:t>
            </a:r>
            <a:r>
              <a:rPr lang="ko-KR" altLang="en-US" sz="3000" dirty="0">
                <a:effectLst/>
                <a:latin typeface="Helvetica" pitchFamily="2" charset="0"/>
              </a:rPr>
              <a:t> 저장하였다</a:t>
            </a:r>
            <a:r>
              <a:rPr lang="en-US" altLang="ko-KR" sz="3000" dirty="0">
                <a:effectLst/>
                <a:latin typeface="Helvetica" pitchFamily="2" charset="0"/>
              </a:rPr>
              <a:t>. </a:t>
            </a:r>
            <a:r>
              <a:rPr lang="ko-KR" altLang="en-US" sz="3000" dirty="0">
                <a:effectLst/>
                <a:latin typeface="Helvetica" pitchFamily="2" charset="0"/>
              </a:rPr>
              <a:t>이를 통해 </a:t>
            </a:r>
            <a:r>
              <a:rPr lang="en-US" altLang="ko-KR" sz="3000" dirty="0">
                <a:effectLst/>
                <a:latin typeface="Helvetica" pitchFamily="2" charset="0"/>
              </a:rPr>
              <a:t>S-box </a:t>
            </a:r>
            <a:r>
              <a:rPr lang="ko-KR" altLang="en-US" sz="3000" dirty="0">
                <a:effectLst/>
                <a:latin typeface="Helvetica" pitchFamily="2" charset="0"/>
              </a:rPr>
              <a:t>호출 횟수를 줄이고 메모리 접근 부하를 낮춰 성능을 높였다</a:t>
            </a:r>
            <a:r>
              <a:rPr lang="en-US" altLang="ko-KR" sz="3000" dirty="0">
                <a:effectLst/>
                <a:latin typeface="Helvetica" pitchFamily="2" charset="0"/>
              </a:rPr>
              <a:t>.</a:t>
            </a:r>
            <a:br>
              <a:rPr lang="en-US" altLang="ko-KR" sz="3000" dirty="0">
                <a:effectLst/>
                <a:latin typeface="Helvetica" pitchFamily="2" charset="0"/>
              </a:rPr>
            </a:br>
            <a:r>
              <a:rPr lang="ko-KR" altLang="en-US" sz="3000" dirty="0">
                <a:effectLst/>
                <a:latin typeface="Helvetica" pitchFamily="2" charset="0"/>
              </a:rPr>
              <a:t>선형 계층</a:t>
            </a:r>
            <a:r>
              <a:rPr lang="en-US" altLang="ko-KR" sz="3000" dirty="0">
                <a:effectLst/>
                <a:latin typeface="Helvetica" pitchFamily="2" charset="0"/>
              </a:rPr>
              <a:t>(M-layer) </a:t>
            </a:r>
            <a:r>
              <a:rPr lang="ko-KR" altLang="en-US" sz="3000" dirty="0">
                <a:effectLst/>
                <a:latin typeface="Helvetica" pitchFamily="2" charset="0"/>
              </a:rPr>
              <a:t>역시 </a:t>
            </a:r>
            <a:r>
              <a:rPr lang="en-US" altLang="ko-KR" sz="3000" dirty="0">
                <a:effectLst/>
                <a:latin typeface="Helvetica" pitchFamily="2" charset="0"/>
              </a:rPr>
              <a:t>64</a:t>
            </a:r>
            <a:r>
              <a:rPr lang="ko-KR" altLang="en-US" sz="3000" dirty="0">
                <a:effectLst/>
                <a:latin typeface="Helvetica" pitchFamily="2" charset="0"/>
              </a:rPr>
              <a:t>비트 상태를 상위</a:t>
            </a:r>
            <a:r>
              <a:rPr lang="en-US" altLang="ko-KR" sz="3000" dirty="0">
                <a:effectLst/>
                <a:latin typeface="Helvetica" pitchFamily="2" charset="0"/>
              </a:rPr>
              <a:t>/</a:t>
            </a:r>
            <a:r>
              <a:rPr lang="ko-KR" altLang="en-US" sz="3000" dirty="0">
                <a:effectLst/>
                <a:latin typeface="Helvetica" pitchFamily="2" charset="0"/>
              </a:rPr>
              <a:t>하위 </a:t>
            </a:r>
            <a:r>
              <a:rPr lang="en-US" altLang="ko-KR" sz="3000" dirty="0">
                <a:effectLst/>
                <a:latin typeface="Helvetica" pitchFamily="2" charset="0"/>
              </a:rPr>
              <a:t>8</a:t>
            </a:r>
            <a:r>
              <a:rPr lang="ko-KR" altLang="en-US" sz="3000" dirty="0">
                <a:effectLst/>
                <a:latin typeface="Helvetica" pitchFamily="2" charset="0"/>
              </a:rPr>
              <a:t>비트로 나누고</a:t>
            </a:r>
            <a:r>
              <a:rPr lang="en-US" altLang="ko-KR" sz="3000" dirty="0">
                <a:effectLst/>
                <a:latin typeface="Helvetica" pitchFamily="2" charset="0"/>
              </a:rPr>
              <a:t>, </a:t>
            </a:r>
            <a:r>
              <a:rPr lang="ko-KR" altLang="en-US" sz="3000" dirty="0">
                <a:effectLst/>
                <a:latin typeface="Helvetica" pitchFamily="2" charset="0"/>
              </a:rPr>
              <a:t>미리 계산된 </a:t>
            </a:r>
            <a:r>
              <a:rPr lang="en-US" altLang="ko-KR" sz="3000" dirty="0">
                <a:effectLst/>
                <a:latin typeface="Helvetica" pitchFamily="2" charset="0"/>
              </a:rPr>
              <a:t>LUT</a:t>
            </a:r>
            <a:r>
              <a:rPr lang="ko-KR" altLang="en-US" sz="3000" dirty="0" err="1">
                <a:effectLst/>
                <a:latin typeface="Helvetica" pitchFamily="2" charset="0"/>
              </a:rPr>
              <a:t>를</a:t>
            </a:r>
            <a:r>
              <a:rPr lang="ko-KR" altLang="en-US" sz="3000" dirty="0">
                <a:effectLst/>
                <a:latin typeface="Helvetica" pitchFamily="2" charset="0"/>
              </a:rPr>
              <a:t> 이용하여 변환함으로써 비트 단위 연산 대신 </a:t>
            </a:r>
            <a:r>
              <a:rPr lang="en-US" altLang="ko-KR" sz="3000" dirty="0">
                <a:effectLst/>
                <a:latin typeface="Helvetica" pitchFamily="2" charset="0"/>
              </a:rPr>
              <a:t>2</a:t>
            </a:r>
            <a:r>
              <a:rPr lang="ko-KR" altLang="en-US" sz="3000" dirty="0">
                <a:effectLst/>
                <a:latin typeface="Helvetica" pitchFamily="2" charset="0"/>
              </a:rPr>
              <a:t>회의 </a:t>
            </a:r>
            <a:r>
              <a:rPr lang="en-US" altLang="ko-KR" sz="3000" dirty="0">
                <a:effectLst/>
                <a:latin typeface="Helvetica" pitchFamily="2" charset="0"/>
              </a:rPr>
              <a:t>LUT </a:t>
            </a:r>
            <a:r>
              <a:rPr lang="ko-KR" altLang="en-US" sz="3000" dirty="0">
                <a:effectLst/>
                <a:latin typeface="Helvetica" pitchFamily="2" charset="0"/>
              </a:rPr>
              <a:t>접근과 </a:t>
            </a:r>
            <a:r>
              <a:rPr lang="en-US" altLang="ko-KR" sz="3000" dirty="0">
                <a:effectLst/>
                <a:latin typeface="Helvetica" pitchFamily="2" charset="0"/>
              </a:rPr>
              <a:t>1</a:t>
            </a:r>
            <a:r>
              <a:rPr lang="ko-KR" altLang="en-US" sz="3000" dirty="0">
                <a:effectLst/>
                <a:latin typeface="Helvetica" pitchFamily="2" charset="0"/>
              </a:rPr>
              <a:t>회의 </a:t>
            </a:r>
            <a:r>
              <a:rPr lang="en-US" altLang="ko-KR" sz="3000" dirty="0">
                <a:effectLst/>
                <a:latin typeface="Helvetica" pitchFamily="2" charset="0"/>
              </a:rPr>
              <a:t>XOR </a:t>
            </a:r>
            <a:r>
              <a:rPr lang="ko-KR" altLang="en-US" sz="3000" dirty="0">
                <a:effectLst/>
                <a:latin typeface="Helvetica" pitchFamily="2" charset="0"/>
              </a:rPr>
              <a:t>연산만으로 처리해 </a:t>
            </a:r>
            <a:r>
              <a:rPr lang="ko-KR" altLang="en-US" sz="3000" dirty="0" err="1">
                <a:effectLst/>
                <a:latin typeface="Helvetica" pitchFamily="2" charset="0"/>
              </a:rPr>
              <a:t>계산량을</a:t>
            </a:r>
            <a:r>
              <a:rPr lang="ko-KR" altLang="en-US" sz="3000" dirty="0">
                <a:effectLst/>
                <a:latin typeface="Helvetica" pitchFamily="2" charset="0"/>
              </a:rPr>
              <a:t> 대폭 줄였다</a:t>
            </a:r>
            <a:r>
              <a:rPr lang="en-US" altLang="ko-KR" sz="3000" dirty="0">
                <a:effectLst/>
                <a:latin typeface="Helvetica" pitchFamily="2" charset="0"/>
              </a:rPr>
              <a:t>.</a:t>
            </a:r>
            <a:br>
              <a:rPr lang="en-US" altLang="ko-KR" sz="3000" dirty="0">
                <a:effectLst/>
                <a:latin typeface="Helvetica" pitchFamily="2" charset="0"/>
              </a:rPr>
            </a:br>
            <a:r>
              <a:rPr lang="ko-KR" altLang="en-US" sz="3000" dirty="0">
                <a:effectLst/>
                <a:latin typeface="Helvetica" pitchFamily="2" charset="0"/>
              </a:rPr>
              <a:t>또한 </a:t>
            </a:r>
            <a:r>
              <a:rPr lang="en-US" altLang="ko-KR" sz="3000" dirty="0">
                <a:effectLst/>
                <a:latin typeface="Helvetica" pitchFamily="2" charset="0"/>
              </a:rPr>
              <a:t>CPU–GPU </a:t>
            </a:r>
            <a:r>
              <a:rPr lang="ko-KR" altLang="en-US" sz="3000" dirty="0">
                <a:effectLst/>
                <a:latin typeface="Helvetica" pitchFamily="2" charset="0"/>
              </a:rPr>
              <a:t>데이터 전송 최적화를 위해 기존 </a:t>
            </a:r>
            <a:r>
              <a:rPr lang="en-US" altLang="ko-KR" sz="3000" dirty="0" err="1">
                <a:effectLst/>
                <a:latin typeface="Helvetica" pitchFamily="2" charset="0"/>
              </a:rPr>
              <a:t>cudaMemcpy</a:t>
            </a:r>
            <a:r>
              <a:rPr lang="en-US" altLang="ko-KR" sz="3000" dirty="0">
                <a:effectLst/>
                <a:latin typeface="Helvetica" pitchFamily="2" charset="0"/>
              </a:rPr>
              <a:t>() </a:t>
            </a:r>
            <a:r>
              <a:rPr lang="ko-KR" altLang="en-US" sz="3000" dirty="0">
                <a:effectLst/>
                <a:latin typeface="Helvetica" pitchFamily="2" charset="0"/>
              </a:rPr>
              <a:t>대신 </a:t>
            </a:r>
            <a:r>
              <a:rPr lang="en-US" altLang="ko-KR" sz="3000" dirty="0" err="1">
                <a:effectLst/>
                <a:latin typeface="Helvetica" pitchFamily="2" charset="0"/>
              </a:rPr>
              <a:t>cudaMallocManaged</a:t>
            </a:r>
            <a:r>
              <a:rPr lang="en-US" altLang="ko-KR" sz="3000" dirty="0">
                <a:effectLst/>
                <a:latin typeface="Helvetica" pitchFamily="2" charset="0"/>
              </a:rPr>
              <a:t>()</a:t>
            </a:r>
            <a:r>
              <a:rPr lang="ko-KR" altLang="en-US" sz="3000" dirty="0" err="1">
                <a:effectLst/>
                <a:latin typeface="Helvetica" pitchFamily="2" charset="0"/>
              </a:rPr>
              <a:t>를</a:t>
            </a:r>
            <a:r>
              <a:rPr lang="ko-KR" altLang="en-US" sz="3000" dirty="0">
                <a:effectLst/>
                <a:latin typeface="Helvetica" pitchFamily="2" charset="0"/>
              </a:rPr>
              <a:t> 이용한 </a:t>
            </a:r>
            <a:r>
              <a:rPr lang="en-US" altLang="ko-KR" sz="3000" dirty="0">
                <a:effectLst/>
                <a:latin typeface="Helvetica" pitchFamily="2" charset="0"/>
              </a:rPr>
              <a:t>Unified Memory</a:t>
            </a:r>
            <a:r>
              <a:rPr lang="ko-KR" altLang="en-US" sz="3000" dirty="0" err="1">
                <a:effectLst/>
                <a:latin typeface="Helvetica" pitchFamily="2" charset="0"/>
              </a:rPr>
              <a:t>를</a:t>
            </a:r>
            <a:r>
              <a:rPr lang="ko-KR" altLang="en-US" sz="3000" dirty="0">
                <a:effectLst/>
                <a:latin typeface="Helvetica" pitchFamily="2" charset="0"/>
              </a:rPr>
              <a:t> 활용하여 데이터 복사 오버헤드를 줄였다</a:t>
            </a:r>
            <a:r>
              <a:rPr lang="en-US" altLang="ko-KR" sz="3000" dirty="0">
                <a:effectLst/>
                <a:latin typeface="Helvetica" pitchFamily="2" charset="0"/>
              </a:rPr>
              <a:t>. </a:t>
            </a:r>
            <a:r>
              <a:rPr lang="ko-KR" altLang="en-US" sz="3000" dirty="0">
                <a:effectLst/>
                <a:latin typeface="Helvetica" pitchFamily="2" charset="0"/>
              </a:rPr>
              <a:t>이러한 최적화를 통해 </a:t>
            </a:r>
            <a:r>
              <a:rPr lang="en-US" altLang="ko-KR" sz="3000" dirty="0">
                <a:effectLst/>
                <a:latin typeface="Helvetica" pitchFamily="2" charset="0"/>
              </a:rPr>
              <a:t>GTX 1070 </a:t>
            </a:r>
            <a:r>
              <a:rPr lang="ko-KR" altLang="en-US" sz="3000" dirty="0">
                <a:effectLst/>
                <a:latin typeface="Helvetica" pitchFamily="2" charset="0"/>
              </a:rPr>
              <a:t>환경에서 기존 </a:t>
            </a:r>
            <a:r>
              <a:rPr lang="en-US" altLang="ko-KR" sz="3000" dirty="0">
                <a:effectLst/>
                <a:latin typeface="Helvetica" pitchFamily="2" charset="0"/>
              </a:rPr>
              <a:t>CPU </a:t>
            </a:r>
            <a:r>
              <a:rPr lang="ko-KR" altLang="en-US" sz="3000" dirty="0">
                <a:effectLst/>
                <a:latin typeface="Helvetica" pitchFamily="2" charset="0"/>
              </a:rPr>
              <a:t>구현 대비 약 </a:t>
            </a:r>
            <a:r>
              <a:rPr lang="en-US" altLang="ko-KR" sz="3000" dirty="0">
                <a:effectLst/>
                <a:latin typeface="Helvetica" pitchFamily="2" charset="0"/>
              </a:rPr>
              <a:t>4000</a:t>
            </a:r>
            <a:r>
              <a:rPr lang="ko-KR" altLang="en-US" sz="3000" dirty="0">
                <a:effectLst/>
                <a:latin typeface="Helvetica" pitchFamily="2" charset="0"/>
              </a:rPr>
              <a:t>배 빠른 처리 속도를 달성하였다</a:t>
            </a:r>
            <a:r>
              <a:rPr lang="en-US" altLang="ko-KR" sz="3000" dirty="0">
                <a:effectLst/>
                <a:latin typeface="Helvetica" pitchFamily="2" charset="0"/>
              </a:rPr>
              <a:t>.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4D4CB578-260F-5E64-74F9-A0A8333513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11900" y="20182928"/>
            <a:ext cx="5042515" cy="452199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E2666EE-00F9-8382-CCD9-6DD4F24D9640}"/>
              </a:ext>
            </a:extLst>
          </p:cNvPr>
          <p:cNvSpPr txBox="1"/>
          <p:nvPr/>
        </p:nvSpPr>
        <p:spPr>
          <a:xfrm>
            <a:off x="15634203" y="19352595"/>
            <a:ext cx="7777697" cy="638486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just"/>
            <a:r>
              <a:rPr lang="ko-KR" altLang="en-US" sz="3000" dirty="0">
                <a:effectLst/>
                <a:latin typeface="Helvetica" pitchFamily="2" charset="0"/>
              </a:rPr>
              <a:t>실행 성능을 높이기 위해 대부분의 계산을 전역 메모리 대신 레지스터에서 수행하도록 구현했으며</a:t>
            </a:r>
            <a:r>
              <a:rPr lang="en-US" altLang="ko-KR" sz="3000" dirty="0">
                <a:effectLst/>
                <a:latin typeface="Helvetica" pitchFamily="2" charset="0"/>
              </a:rPr>
              <a:t>, GIFT-128</a:t>
            </a:r>
            <a:r>
              <a:rPr lang="ko-KR" altLang="en-US" sz="3000" dirty="0" err="1">
                <a:effectLst/>
                <a:latin typeface="Helvetica" pitchFamily="2" charset="0"/>
              </a:rPr>
              <a:t>처럼</a:t>
            </a:r>
            <a:r>
              <a:rPr lang="ko-KR" altLang="en-US" sz="3000" dirty="0">
                <a:effectLst/>
                <a:latin typeface="Helvetica" pitchFamily="2" charset="0"/>
              </a:rPr>
              <a:t> 키가 큰 경우에만 일부 라운드 키를 공유 메모리에 </a:t>
            </a:r>
            <a:r>
              <a:rPr lang="ko-KR" altLang="en-US" sz="3000" dirty="0" err="1">
                <a:effectLst/>
                <a:latin typeface="Helvetica" pitchFamily="2" charset="0"/>
              </a:rPr>
              <a:t>캐싱하였다</a:t>
            </a:r>
            <a:r>
              <a:rPr lang="en-US" altLang="ko-KR" sz="3000" dirty="0">
                <a:effectLst/>
                <a:latin typeface="Helvetica" pitchFamily="2" charset="0"/>
              </a:rPr>
              <a:t>. </a:t>
            </a:r>
            <a:r>
              <a:rPr lang="ko-KR" altLang="en-US" sz="3000" dirty="0">
                <a:effectLst/>
                <a:latin typeface="Helvetica" pitchFamily="2" charset="0"/>
              </a:rPr>
              <a:t>하지만 공유 메모리의 사용 유무에 따른 성능 차이는 미미하게 나타나</a:t>
            </a:r>
            <a:r>
              <a:rPr lang="en-US" altLang="ko-KR" sz="3000" dirty="0">
                <a:effectLst/>
                <a:latin typeface="Helvetica" pitchFamily="2" charset="0"/>
              </a:rPr>
              <a:t>, </a:t>
            </a:r>
            <a:r>
              <a:rPr lang="ko-KR" altLang="en-US" sz="3000" dirty="0">
                <a:effectLst/>
                <a:latin typeface="Helvetica" pitchFamily="2" charset="0"/>
              </a:rPr>
              <a:t>오히려 레지스터 중심의 연산 구조가 성능 향상에 가장 큰 영향을 미쳤음을 보여주었다</a:t>
            </a:r>
            <a:r>
              <a:rPr lang="en-US" altLang="ko-KR" sz="3000" dirty="0">
                <a:effectLst/>
                <a:latin typeface="Helvetica" pitchFamily="2" charset="0"/>
              </a:rPr>
              <a:t>. </a:t>
            </a:r>
            <a:r>
              <a:rPr lang="ko-KR" altLang="en-US" sz="3000" dirty="0">
                <a:effectLst/>
                <a:latin typeface="Helvetica" pitchFamily="2" charset="0"/>
              </a:rPr>
              <a:t>성능 평가 결과</a:t>
            </a:r>
            <a:r>
              <a:rPr lang="en-US" altLang="ko-KR" sz="3000" dirty="0">
                <a:effectLst/>
                <a:latin typeface="Helvetica" pitchFamily="2" charset="0"/>
              </a:rPr>
              <a:t>, NVIDIA RTX 3060 </a:t>
            </a:r>
            <a:r>
              <a:rPr lang="ko-KR" altLang="en-US" sz="3000" dirty="0">
                <a:effectLst/>
                <a:latin typeface="Helvetica" pitchFamily="2" charset="0"/>
              </a:rPr>
              <a:t>환경에서 </a:t>
            </a:r>
            <a:r>
              <a:rPr lang="en-US" altLang="ko-KR" sz="3000" dirty="0">
                <a:effectLst/>
                <a:latin typeface="Helvetica" pitchFamily="2" charset="0"/>
              </a:rPr>
              <a:t>PRESENT</a:t>
            </a:r>
            <a:r>
              <a:rPr lang="ko-KR" altLang="en-US" sz="3000" dirty="0">
                <a:effectLst/>
                <a:latin typeface="Helvetica" pitchFamily="2" charset="0"/>
              </a:rPr>
              <a:t>의 처리량은 기존 최신 </a:t>
            </a:r>
            <a:r>
              <a:rPr lang="en-US" altLang="ko-KR" sz="3000" dirty="0">
                <a:effectLst/>
                <a:latin typeface="Helvetica" pitchFamily="2" charset="0"/>
              </a:rPr>
              <a:t>GPU </a:t>
            </a:r>
            <a:r>
              <a:rPr lang="ko-KR" altLang="en-US" sz="3000" dirty="0">
                <a:effectLst/>
                <a:latin typeface="Helvetica" pitchFamily="2" charset="0"/>
              </a:rPr>
              <a:t>기반 구현들에 비해 </a:t>
            </a:r>
            <a:r>
              <a:rPr lang="en-US" altLang="ko-KR" sz="3000" dirty="0">
                <a:effectLst/>
                <a:latin typeface="Helvetica" pitchFamily="2" charset="0"/>
              </a:rPr>
              <a:t>4</a:t>
            </a:r>
            <a:r>
              <a:rPr lang="ko-KR" altLang="en-US" sz="3000" dirty="0">
                <a:effectLst/>
                <a:latin typeface="Helvetica" pitchFamily="2" charset="0"/>
              </a:rPr>
              <a:t>배 이상 향상된 것으로 확인되었다</a:t>
            </a:r>
            <a:r>
              <a:rPr lang="en-US" altLang="ko-KR" sz="3000" dirty="0">
                <a:effectLst/>
                <a:latin typeface="Helvetic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089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1656</TotalTime>
  <Words>1049</Words>
  <Application>Microsoft Macintosh PowerPoint</Application>
  <PresentationFormat>사용자 지정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-webkit-standard</vt:lpstr>
      <vt:lpstr>HCRBatang</vt:lpstr>
      <vt:lpstr>HelveticaNeue Regular</vt:lpstr>
      <vt:lpstr>Arial</vt:lpstr>
      <vt:lpstr>Calibri</vt:lpstr>
      <vt:lpstr>Calibri Light</vt:lpstr>
      <vt:lpstr>Helvetica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송민호</cp:lastModifiedBy>
  <cp:revision>183</cp:revision>
  <dcterms:created xsi:type="dcterms:W3CDTF">2017-09-25T14:51:22Z</dcterms:created>
  <dcterms:modified xsi:type="dcterms:W3CDTF">2025-06-23T05:12:30Z</dcterms:modified>
</cp:coreProperties>
</file>