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6"/>
  </p:notesMasterIdLst>
  <p:handoutMasterIdLst>
    <p:handoutMasterId r:id="rId17"/>
  </p:handoutMasterIdLst>
  <p:sldIdLst>
    <p:sldId id="269" r:id="rId3"/>
    <p:sldId id="282" r:id="rId4"/>
    <p:sldId id="283" r:id="rId5"/>
    <p:sldId id="284" r:id="rId6"/>
    <p:sldId id="285" r:id="rId7"/>
    <p:sldId id="292" r:id="rId8"/>
    <p:sldId id="286" r:id="rId9"/>
    <p:sldId id="287" r:id="rId10"/>
    <p:sldId id="293" r:id="rId11"/>
    <p:sldId id="289" r:id="rId12"/>
    <p:sldId id="290" r:id="rId13"/>
    <p:sldId id="291" r:id="rId14"/>
    <p:sldId id="274" r:id="rId15"/>
  </p:sldIdLst>
  <p:sldSz cx="12192000" cy="6858000"/>
  <p:notesSz cx="6858000" cy="9144000"/>
  <p:embeddedFontLst>
    <p:embeddedFont>
      <p:font typeface="맑은 고딕" panose="020B0503020000020004" pitchFamily="34" charset="-127"/>
      <p:regular r:id="rId18"/>
      <p:bold r:id="rId19"/>
    </p:embeddedFont>
    <p:embeddedFont>
      <p:font typeface="Pretendard JP" panose="02000503000000020004" pitchFamily="2" charset="-128"/>
      <p:regular r:id="rId2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4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__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Camellia 128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Global</c:v>
                </c:pt>
                <c:pt idx="1">
                  <c:v>Shared(bank conflict O)</c:v>
                </c:pt>
                <c:pt idx="2">
                  <c:v>Shared(bank conflict X)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452.16</c:v>
                </c:pt>
                <c:pt idx="1">
                  <c:v>495.67</c:v>
                </c:pt>
                <c:pt idx="2">
                  <c:v>604.48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AD6-419A-9DA4-330F1219DDE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Camellia 192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Global</c:v>
                </c:pt>
                <c:pt idx="1">
                  <c:v>Shared(bank conflict O)</c:v>
                </c:pt>
                <c:pt idx="2">
                  <c:v>Shared(bank conflict X)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330.34</c:v>
                </c:pt>
                <c:pt idx="1">
                  <c:v>364.33</c:v>
                </c:pt>
                <c:pt idx="2">
                  <c:v>456.09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AD6-419A-9DA4-330F1219DDE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Camellia 256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Global</c:v>
                </c:pt>
                <c:pt idx="1">
                  <c:v>Shared(bank conflict O)</c:v>
                </c:pt>
                <c:pt idx="2">
                  <c:v>Shared(bank conflict X)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331.96</c:v>
                </c:pt>
                <c:pt idx="1">
                  <c:v>361.3</c:v>
                </c:pt>
                <c:pt idx="2">
                  <c:v>454.54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AD6-419A-9DA4-330F1219DDE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58424208"/>
        <c:axId val="1158441008"/>
      </c:barChart>
      <c:catAx>
        <c:axId val="11584242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8441008"/>
        <c:crosses val="autoZero"/>
        <c:auto val="1"/>
        <c:lblAlgn val="ctr"/>
        <c:lblOffset val="100"/>
        <c:noMultiLvlLbl val="0"/>
      </c:catAx>
      <c:valAx>
        <c:axId val="1158441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1584242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2025. 6. 24.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>
                <a:latin typeface="AppleGothic" pitchFamily="2" charset="-127"/>
                <a:ea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>
            <a:lvl1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1pPr>
            <a:lvl2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2pPr>
            <a:lvl3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3pPr>
            <a:lvl4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4pPr>
            <a:lvl5pPr>
              <a:lnSpc>
                <a:spcPct val="100000"/>
              </a:lnSpc>
              <a:defRPr>
                <a:latin typeface="AppleGothic" pitchFamily="2" charset="-127"/>
                <a:ea typeface="AppleGothic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AppleGothic" pitchFamily="2" charset="-127"/>
                <a:ea typeface="AppleGothic" pitchFamily="2" charset="-127"/>
                <a:cs typeface="AppleGothic" pitchFamily="2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AppleGothic" pitchFamily="2" charset="-127"/>
                <a:ea typeface="AppleGothic" pitchFamily="2" charset="-127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ppleGothic" pitchFamily="2" charset="-127"/>
              <a:ea typeface="AppleGothic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감 사 합 </a:t>
            </a:r>
            <a:r>
              <a:rPr lang="ko-KR" altLang="en-US" sz="8000" dirty="0" err="1">
                <a:latin typeface="AppleGothic" pitchFamily="2" charset="-127"/>
                <a:ea typeface="AppleGothic" pitchFamily="2" charset="-127"/>
              </a:rPr>
              <a:t>니</a:t>
            </a:r>
            <a:r>
              <a:rPr lang="ko-KR" altLang="en-US" sz="8000" dirty="0">
                <a:latin typeface="AppleGothic" pitchFamily="2" charset="-127"/>
                <a:ea typeface="AppleGothic" pitchFamily="2" charset="-127"/>
              </a:rPr>
              <a:t> 다</a:t>
            </a: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Gothic" pitchFamily="2" charset="-127"/>
          <a:ea typeface="AppleGothic" pitchFamily="2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1pPr>
      <a:lvl2pPr marL="6858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pleGothic" pitchFamily="2" charset="-127"/>
          <a:ea typeface="AppleGothic" pitchFamily="2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최소화를 통한 </a:t>
            </a:r>
            <a:br>
              <a:rPr lang="en-US" altLang="ko-KR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en-US" altLang="ko-KR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기반 </a:t>
            </a:r>
            <a:r>
              <a:rPr lang="en-US" altLang="ko-KR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Camellia-CTR </a:t>
            </a:r>
            <a:r>
              <a:rPr lang="ko-KR" altLang="en-US" sz="44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최적화 구현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한성대학교 엄시우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C339A-633A-4ECD-FB6A-FE83597EE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FE4A9-A0B2-1B6E-2729-63CEC8BD4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6.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평가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–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측정 환경 및 방법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E5BB633-D611-BF9D-E95C-432F14DF78D0}"/>
              </a:ext>
            </a:extLst>
          </p:cNvPr>
          <p:cNvGrpSpPr/>
          <p:nvPr/>
        </p:nvGrpSpPr>
        <p:grpSpPr>
          <a:xfrm>
            <a:off x="411163" y="1223747"/>
            <a:ext cx="2049815" cy="474134"/>
            <a:chOff x="6400800" y="1399822"/>
            <a:chExt cx="2049815" cy="4741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97D84D00-8C45-7C56-C2A2-468498596479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D211A40-4B66-8245-D10A-1DD4D517ADD1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성능 측정 환경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1360600E-1483-F8A8-0B31-FF347B69BE9C}"/>
              </a:ext>
            </a:extLst>
          </p:cNvPr>
          <p:cNvSpPr/>
          <p:nvPr/>
        </p:nvSpPr>
        <p:spPr>
          <a:xfrm>
            <a:off x="411920" y="1903119"/>
            <a:ext cx="11368160" cy="1279564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F5DA203-DABF-7121-FFAA-D8DDB2BE7CB5}"/>
              </a:ext>
            </a:extLst>
          </p:cNvPr>
          <p:cNvSpPr txBox="1">
            <a:spLocks/>
          </p:cNvSpPr>
          <p:nvPr/>
        </p:nvSpPr>
        <p:spPr>
          <a:xfrm>
            <a:off x="737909" y="2157903"/>
            <a:ext cx="10697736" cy="127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A09F2E8-940F-0B38-B144-73DAB7E97D72}"/>
              </a:ext>
            </a:extLst>
          </p:cNvPr>
          <p:cNvGrpSpPr/>
          <p:nvPr/>
        </p:nvGrpSpPr>
        <p:grpSpPr>
          <a:xfrm>
            <a:off x="411163" y="3641758"/>
            <a:ext cx="2049815" cy="474134"/>
            <a:chOff x="6400800" y="1399822"/>
            <a:chExt cx="2049815" cy="4741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980C809-15AC-C0D4-9E18-8E4B0295134F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EA357D2-AB70-B0CB-54D2-98CA7C581293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성능 측정 방법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2AAE7CEA-F9D3-DDD3-3E5C-D75D87692805}"/>
              </a:ext>
            </a:extLst>
          </p:cNvPr>
          <p:cNvSpPr/>
          <p:nvPr/>
        </p:nvSpPr>
        <p:spPr>
          <a:xfrm>
            <a:off x="411163" y="4255911"/>
            <a:ext cx="11368160" cy="2195851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2446B23F-2136-1416-5550-720FFC1DB9CF}"/>
              </a:ext>
            </a:extLst>
          </p:cNvPr>
          <p:cNvSpPr txBox="1">
            <a:spLocks/>
          </p:cNvSpPr>
          <p:nvPr/>
        </p:nvSpPr>
        <p:spPr>
          <a:xfrm>
            <a:off x="737909" y="4510695"/>
            <a:ext cx="10697736" cy="1630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2</a:t>
            </a:r>
            <a:r>
              <a:rPr lang="en-US" altLang="ko-KR" sz="1800" baseline="300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35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개의 블록을 연속으로 암호화</a:t>
            </a: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단일 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CUDA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커널 실행으로 성능 측정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커널 시작 시점부터 완료 시점까지의 시간을 측정</a:t>
            </a: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각 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스레드가 카운터 값을 단계적으로 증가시키며 암호화를 수행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글로벌 메모리</a:t>
            </a:r>
            <a:r>
              <a:rPr lang="en-US" altLang="ko-KR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 사용</a:t>
            </a:r>
            <a:r>
              <a:rPr lang="en-US" altLang="ko-KR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발생</a:t>
            </a:r>
            <a:r>
              <a:rPr lang="en-US" altLang="ko-KR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), 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</a:t>
            </a:r>
            <a:r>
              <a:rPr lang="en-US" altLang="ko-KR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제거</a:t>
            </a:r>
            <a:r>
              <a:rPr lang="en-US" altLang="ko-KR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 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세 가지 구현 방식의 성능을 비교</a:t>
            </a:r>
          </a:p>
        </p:txBody>
      </p:sp>
      <p:sp>
        <p:nvSpPr>
          <p:cNvPr id="15" name="텍스트 개체 틀 2">
            <a:extLst>
              <a:ext uri="{FF2B5EF4-FFF2-40B4-BE49-F238E27FC236}">
                <a16:creationId xmlns:a16="http://schemas.microsoft.com/office/drawing/2014/main" id="{334AFC47-771E-5C80-17A3-C1D7DB58B0B1}"/>
              </a:ext>
            </a:extLst>
          </p:cNvPr>
          <p:cNvSpPr txBox="1">
            <a:spLocks/>
          </p:cNvSpPr>
          <p:nvPr/>
        </p:nvSpPr>
        <p:spPr>
          <a:xfrm>
            <a:off x="738666" y="2137360"/>
            <a:ext cx="10697736" cy="8110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RTX 3060 Mobile GPU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사용</a:t>
            </a: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노트북 환경으로 전력 제한이 있고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메모리 용량이 비교적 작은 환경</a:t>
            </a:r>
          </a:p>
        </p:txBody>
      </p:sp>
    </p:spTree>
    <p:extLst>
      <p:ext uri="{BB962C8B-B14F-4D97-AF65-F5344CB8AC3E}">
        <p14:creationId xmlns:p14="http://schemas.microsoft.com/office/powerpoint/2010/main" val="3816157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CAD7-E9BA-63E6-D097-5BE5DCA29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8BA9BF-B20E-58D8-BA83-51EB3E887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6.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평가</a:t>
            </a: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28F40AA7-94B7-5930-B880-B82EECE68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94834989"/>
              </p:ext>
            </p:extLst>
          </p:nvPr>
        </p:nvGraphicFramePr>
        <p:xfrm>
          <a:off x="5836356" y="2588536"/>
          <a:ext cx="5825066" cy="4061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89FB24EF-64C9-AF47-3223-522E47188120}"/>
              </a:ext>
            </a:extLst>
          </p:cNvPr>
          <p:cNvSpPr/>
          <p:nvPr/>
        </p:nvSpPr>
        <p:spPr>
          <a:xfrm>
            <a:off x="411920" y="1066636"/>
            <a:ext cx="11368160" cy="1416920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글로벌 메모리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⟶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: </a:t>
            </a:r>
            <a:r>
              <a:rPr lang="en-US" altLang="ko-KR" sz="2400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8.74%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향상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 뱅크 충돌 제거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(vs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글로벌 메모리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): </a:t>
            </a:r>
            <a:r>
              <a:rPr lang="en-US" altLang="ko-KR" sz="2400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25.21%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향상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7E9FFCE-3A72-7980-EFEB-2C9E6B33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78" y="3057731"/>
            <a:ext cx="4365523" cy="3087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33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FC0C4-576C-C930-50FB-C37B62150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C3FB2-E388-09F0-51BC-91089AE80E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7.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결 론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832CE319-9C35-EA7A-D111-D0C3EC793A04}"/>
              </a:ext>
            </a:extLst>
          </p:cNvPr>
          <p:cNvSpPr/>
          <p:nvPr/>
        </p:nvSpPr>
        <p:spPr>
          <a:xfrm>
            <a:off x="411163" y="1941689"/>
            <a:ext cx="11368160" cy="1487311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 활용 효과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글로벌 메모리 대신 공유 메모리를 사용함으로써 약 </a:t>
            </a:r>
            <a:r>
              <a:rPr lang="en-US" altLang="ko-KR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8.74%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향상을 달성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제거의 중요성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: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충돌을 제거한 최적화된 구현에서는 글로벌 메모리 대비 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최대 </a:t>
            </a:r>
            <a:r>
              <a:rPr lang="en-US" altLang="ko-KR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25.21%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향상을 달성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E2BB314-EC28-DC27-8A8B-8F45EADA4B92}"/>
              </a:ext>
            </a:extLst>
          </p:cNvPr>
          <p:cNvGrpSpPr/>
          <p:nvPr/>
        </p:nvGrpSpPr>
        <p:grpSpPr>
          <a:xfrm>
            <a:off x="411163" y="1223747"/>
            <a:ext cx="2049815" cy="474134"/>
            <a:chOff x="6400800" y="1399822"/>
            <a:chExt cx="2049815" cy="47413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6AFC4649-C5A2-0662-91A4-A27889ECA691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58087E-1803-001B-1B06-E58DFBEECA2C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핵심 성과</a:t>
              </a:r>
            </a:p>
          </p:txBody>
        </p:sp>
      </p:grp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5447E2-5E91-A97E-53C7-57FD1133DA13}"/>
              </a:ext>
            </a:extLst>
          </p:cNvPr>
          <p:cNvSpPr/>
          <p:nvPr/>
        </p:nvSpPr>
        <p:spPr>
          <a:xfrm>
            <a:off x="411163" y="4654941"/>
            <a:ext cx="11368160" cy="1757148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활용한 암호화 구현 시 공유 메모리 관리와 뱅크 충돌 최소화가 성능 최적화의 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핵심 요소임을 실증적으로 입증</a:t>
            </a:r>
            <a:endParaRPr lang="en-US" altLang="ko-KR" b="1" dirty="0">
              <a:solidFill>
                <a:srgbClr val="0070C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CTR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모드의 </a:t>
            </a:r>
            <a:r>
              <a:rPr lang="ko-KR" altLang="en-US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병럴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처리 특성을 최대한 활용하면서도 메모리 접근 패턴을 최적화함으로써 </a:t>
            </a:r>
            <a:r>
              <a:rPr lang="ko-KR" altLang="en-US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실직적인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개선을 달성</a:t>
            </a:r>
            <a:endParaRPr lang="en-US" altLang="ko-KR" b="1" dirty="0">
              <a:solidFill>
                <a:srgbClr val="0070C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기반 암호화 구현 연구에 유용한 지침과 실질적인 최적화 방법론을 제공할 것으로 기대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8FFC93E-9729-0A0E-53AD-7229B06446D1}"/>
              </a:ext>
            </a:extLst>
          </p:cNvPr>
          <p:cNvGrpSpPr/>
          <p:nvPr/>
        </p:nvGrpSpPr>
        <p:grpSpPr>
          <a:xfrm>
            <a:off x="411163" y="3926645"/>
            <a:ext cx="2049815" cy="474134"/>
            <a:chOff x="6400800" y="1399822"/>
            <a:chExt cx="2049815" cy="4741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C863CCE-154D-F442-DC5F-E2FDE0E59039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FC558F2-2256-02B3-8880-AE7B4D5D1189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결론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2086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A9854C8-4E42-A412-68FC-E918F6E4D42B}"/>
              </a:ext>
            </a:extLst>
          </p:cNvPr>
          <p:cNvSpPr/>
          <p:nvPr/>
        </p:nvSpPr>
        <p:spPr>
          <a:xfrm>
            <a:off x="2167466" y="2023533"/>
            <a:ext cx="7857067" cy="281093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4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Q &amp; A</a:t>
            </a:r>
          </a:p>
          <a:p>
            <a:pPr algn="ctr"/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algn="ctr"/>
            <a:r>
              <a:rPr lang="ko-KR" altLang="en-US" sz="54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감 사 합 니 다</a:t>
            </a:r>
            <a:endParaRPr lang="en-US" altLang="ko-KR" sz="54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1.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연구 배경 및 목적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7045234-E1D3-B25E-A5BE-6FFCB6C8275D}"/>
              </a:ext>
            </a:extLst>
          </p:cNvPr>
          <p:cNvGrpSpPr/>
          <p:nvPr/>
        </p:nvGrpSpPr>
        <p:grpSpPr>
          <a:xfrm>
            <a:off x="411163" y="1223747"/>
            <a:ext cx="2049815" cy="474134"/>
            <a:chOff x="6400800" y="1399822"/>
            <a:chExt cx="2049815" cy="474134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9F82867D-7103-E152-66ED-3A7644EFC4B2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8D4B2AA6-5DFD-D100-3FA1-FA885D954484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문제 상황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A18B8A6-55BB-A06B-0A2A-5DC2C0957388}"/>
              </a:ext>
            </a:extLst>
          </p:cNvPr>
          <p:cNvSpPr/>
          <p:nvPr/>
        </p:nvSpPr>
        <p:spPr>
          <a:xfrm>
            <a:off x="411163" y="1903120"/>
            <a:ext cx="11368160" cy="1743191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A43B091A-9581-09E9-5985-05F13FCEC077}"/>
              </a:ext>
            </a:extLst>
          </p:cNvPr>
          <p:cNvSpPr txBox="1">
            <a:spLocks/>
          </p:cNvSpPr>
          <p:nvPr/>
        </p:nvSpPr>
        <p:spPr>
          <a:xfrm>
            <a:off x="737909" y="2157903"/>
            <a:ext cx="10697736" cy="127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암호화에서 </a:t>
            </a:r>
            <a:r>
              <a:rPr lang="ko-KR" altLang="en-US" sz="1800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메모리 최적화는 중요한 성능 요소</a:t>
            </a:r>
            <a:endParaRPr lang="en-US" altLang="ko-KR" sz="1800" b="1" dirty="0">
              <a:solidFill>
                <a:srgbClr val="0070C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공유메모리 활용 시 </a:t>
            </a:r>
            <a:r>
              <a:rPr lang="ko-KR" altLang="en-US" sz="1800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충돌로 인한 성능 저하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가 발생</a:t>
            </a: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기존 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Camellia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구현을 그대로 활용할 경우 공유 메모리 부족</a:t>
            </a:r>
            <a:endParaRPr lang="en-US" altLang="ko-KR" sz="1800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3F5EB44-757F-74C2-B496-7D8024E83FA3}"/>
              </a:ext>
            </a:extLst>
          </p:cNvPr>
          <p:cNvGrpSpPr/>
          <p:nvPr/>
        </p:nvGrpSpPr>
        <p:grpSpPr>
          <a:xfrm>
            <a:off x="411163" y="4029198"/>
            <a:ext cx="2049815" cy="474134"/>
            <a:chOff x="6400800" y="1399822"/>
            <a:chExt cx="2049815" cy="474134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111B2270-608B-7E9F-515A-F93884629E09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96FAEAB0-4D0B-73D9-FF3C-150B1A876A2E}"/>
                </a:ext>
              </a:extLst>
            </p:cNvPr>
            <p:cNvSpPr/>
            <p:nvPr/>
          </p:nvSpPr>
          <p:spPr>
            <a:xfrm>
              <a:off x="6553200" y="1399822"/>
              <a:ext cx="1897415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연구 목표</a:t>
              </a:r>
            </a:p>
          </p:txBody>
        </p:sp>
      </p:grp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7F25FD1-4AF5-AE0D-0CA5-8D4FBC30EEFD}"/>
              </a:ext>
            </a:extLst>
          </p:cNvPr>
          <p:cNvSpPr/>
          <p:nvPr/>
        </p:nvSpPr>
        <p:spPr>
          <a:xfrm>
            <a:off x="411163" y="4708571"/>
            <a:ext cx="11368160" cy="1743191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텍스트 개체 틀 2">
            <a:extLst>
              <a:ext uri="{FF2B5EF4-FFF2-40B4-BE49-F238E27FC236}">
                <a16:creationId xmlns:a16="http://schemas.microsoft.com/office/drawing/2014/main" id="{8D236D7A-5165-5228-801C-9131E38BEF67}"/>
              </a:ext>
            </a:extLst>
          </p:cNvPr>
          <p:cNvSpPr txBox="1">
            <a:spLocks/>
          </p:cNvSpPr>
          <p:nvPr/>
        </p:nvSpPr>
        <p:spPr>
          <a:xfrm>
            <a:off x="737909" y="4963354"/>
            <a:ext cx="10697736" cy="1279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ppleGothic" pitchFamily="2" charset="-127"/>
                <a:ea typeface="AppleGothic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최소화 기법 개발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Camellia CTR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모드 </a:t>
            </a:r>
            <a:r>
              <a:rPr lang="en-US" altLang="ko-KR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최적화 구현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ko-KR" altLang="en-US" sz="1800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성능 향상 달성</a:t>
            </a:r>
          </a:p>
        </p:txBody>
      </p:sp>
    </p:spTree>
    <p:extLst>
      <p:ext uri="{BB962C8B-B14F-4D97-AF65-F5344CB8AC3E}">
        <p14:creationId xmlns:p14="http://schemas.microsoft.com/office/powerpoint/2010/main" val="2972889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A81EA-98B1-602D-358B-0CBB4CB6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D8B75-5CD3-FD11-E773-950DB91B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2. Camellia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암호 개요</a:t>
            </a:r>
          </a:p>
        </p:txBody>
      </p:sp>
      <p:pic>
        <p:nvPicPr>
          <p:cNvPr id="155" name="그림 154">
            <a:extLst>
              <a:ext uri="{FF2B5EF4-FFF2-40B4-BE49-F238E27FC236}">
                <a16:creationId xmlns:a16="http://schemas.microsoft.com/office/drawing/2014/main" id="{EA322B9A-ECD0-C0FB-17DC-C870C3579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3267" y="1723487"/>
            <a:ext cx="4985386" cy="4704347"/>
          </a:xfrm>
          <a:prstGeom prst="rect">
            <a:avLst/>
          </a:prstGeom>
        </p:spPr>
      </p:pic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472146AA-1441-6B6B-F0C9-C352D4C1CC87}"/>
              </a:ext>
            </a:extLst>
          </p:cNvPr>
          <p:cNvSpPr/>
          <p:nvPr/>
        </p:nvSpPr>
        <p:spPr>
          <a:xfrm>
            <a:off x="411162" y="1480776"/>
            <a:ext cx="5684837" cy="4948074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일본에서 개발된 블록 암호 알고리즘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Feistel </a:t>
            </a:r>
            <a:r>
              <a:rPr lang="ko-KR" altLang="en-US" sz="2000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구조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기반의 블록 암호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일반적으로 좌측과 우측으로 </a:t>
            </a:r>
            <a:r>
              <a:rPr lang="ko-KR" altLang="en-US" sz="2000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번갈아가며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b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함수</a:t>
            </a: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(F)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수행하며 라운드가 진행되는 구조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블록 크기</a:t>
            </a: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: 128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</a:t>
            </a: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/ 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키 크기</a:t>
            </a: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: 128/192/256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ISO/IEC 18033-3 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국제 표준으로 채택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AES, ARIA 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등이 함께 포함됨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TSL, IPsec</a:t>
            </a:r>
            <a:r>
              <a:rPr lang="ko-KR" altLang="en-US" sz="2000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등에서 활용되고 있음</a:t>
            </a:r>
            <a:endParaRPr lang="en-US" altLang="ko-KR" sz="2000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DA81B5E5-759C-CEE7-F423-7DC023C8189D}"/>
              </a:ext>
            </a:extLst>
          </p:cNvPr>
          <p:cNvSpPr/>
          <p:nvPr/>
        </p:nvSpPr>
        <p:spPr>
          <a:xfrm>
            <a:off x="2261504" y="1238065"/>
            <a:ext cx="1840089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Camellia</a:t>
            </a:r>
            <a:endParaRPr lang="ko-KR" altLang="en-US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743571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852A3-3CAD-964C-F3B3-E2238C438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0DCA60-7343-A5E0-6049-A56980BC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3. CTR(Counter)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모드 특징</a:t>
            </a:r>
          </a:p>
        </p:txBody>
      </p:sp>
      <p:pic>
        <p:nvPicPr>
          <p:cNvPr id="46" name="그림 45">
            <a:extLst>
              <a:ext uri="{FF2B5EF4-FFF2-40B4-BE49-F238E27FC236}">
                <a16:creationId xmlns:a16="http://schemas.microsoft.com/office/drawing/2014/main" id="{6FE27F46-69F4-55D2-6419-915D340E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422" y="2785215"/>
            <a:ext cx="5539148" cy="2568150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89FD71C9-FDAF-3F00-CD53-6E8C55C9704A}"/>
              </a:ext>
            </a:extLst>
          </p:cNvPr>
          <p:cNvGrpSpPr/>
          <p:nvPr/>
        </p:nvGrpSpPr>
        <p:grpSpPr>
          <a:xfrm>
            <a:off x="411920" y="1373991"/>
            <a:ext cx="2410302" cy="474134"/>
            <a:chOff x="6400800" y="1399822"/>
            <a:chExt cx="2410302" cy="474134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0B39D1B5-53E7-5F40-EA16-573BACAC1AC1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92AF8B9-97E4-01D1-B2E5-5AE714ADF19D}"/>
                </a:ext>
              </a:extLst>
            </p:cNvPr>
            <p:cNvSpPr/>
            <p:nvPr/>
          </p:nvSpPr>
          <p:spPr>
            <a:xfrm>
              <a:off x="6553200" y="1399822"/>
              <a:ext cx="2257902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CTR</a:t>
              </a:r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 모드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D65F5F2A-5F6F-8C30-BE9C-1A4A041D871A}"/>
              </a:ext>
            </a:extLst>
          </p:cNvPr>
          <p:cNvSpPr/>
          <p:nvPr/>
        </p:nvSpPr>
        <p:spPr>
          <a:xfrm>
            <a:off x="379698" y="2082873"/>
            <a:ext cx="5716302" cy="3972834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블록 암호 운용 모드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SP 800-38A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표준화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ECB, CBC, CFB, OFB, </a:t>
            </a:r>
            <a:r>
              <a:rPr lang="en-US" altLang="ko-KR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CTR </a:t>
            </a:r>
            <a:r>
              <a:rPr lang="ko-KR" altLang="en-US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모드</a:t>
            </a:r>
            <a:endParaRPr lang="en-US" altLang="ko-KR" b="1" dirty="0">
              <a:solidFill>
                <a:srgbClr val="2E75B6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CTR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모드는 블록 암호를 스트림 암호 처럼 사용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가능한 블록 암호 운용 모드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병렬 구현에 적합 </a:t>
            </a:r>
            <a:r>
              <a:rPr lang="en-US" altLang="ko-KR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– </a:t>
            </a:r>
            <a:r>
              <a:rPr lang="ko-KR" altLang="en-US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각 블록이 독립적으로 연산</a:t>
            </a:r>
            <a:endParaRPr lang="en-US" altLang="ko-KR" b="1" dirty="0">
              <a:solidFill>
                <a:srgbClr val="2E75B6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또 다른 특징으로는 암호화와 복호화 구현이 동일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암호화 연산으로 복호화도 가능하기 때문에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구현 단순화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2900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ABF80-C6B9-CF6F-EC61-0D63EA2F6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A6CF70-3ED1-8FE9-D2E4-8091D7084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4. GPU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메모리 구조와 뱅크 충돌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BD1540-A2DC-69BD-A06B-A25C970B510B}"/>
              </a:ext>
            </a:extLst>
          </p:cNvPr>
          <p:cNvSpPr/>
          <p:nvPr/>
        </p:nvSpPr>
        <p:spPr>
          <a:xfrm>
            <a:off x="411163" y="1894346"/>
            <a:ext cx="8148692" cy="47559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B6BCD64-60B1-EC56-A233-3C7DA60AE3DF}"/>
              </a:ext>
            </a:extLst>
          </p:cNvPr>
          <p:cNvSpPr/>
          <p:nvPr/>
        </p:nvSpPr>
        <p:spPr>
          <a:xfrm>
            <a:off x="638167" y="2401733"/>
            <a:ext cx="3391132" cy="286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AE30A05-C517-1052-A300-379E0433B9F9}"/>
              </a:ext>
            </a:extLst>
          </p:cNvPr>
          <p:cNvSpPr/>
          <p:nvPr/>
        </p:nvSpPr>
        <p:spPr>
          <a:xfrm>
            <a:off x="809849" y="2814483"/>
            <a:ext cx="29845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Shared</a:t>
            </a:r>
            <a:r>
              <a:rPr kumimoji="1" lang="ko-KR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7E070AF-C613-B73C-AF76-AB0E107DD102}"/>
              </a:ext>
            </a:extLst>
          </p:cNvPr>
          <p:cNvSpPr/>
          <p:nvPr/>
        </p:nvSpPr>
        <p:spPr>
          <a:xfrm>
            <a:off x="809849" y="3268765"/>
            <a:ext cx="9461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Register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631E8B-3E5D-B51D-A97C-CCD1A6C4603D}"/>
              </a:ext>
            </a:extLst>
          </p:cNvPr>
          <p:cNvSpPr/>
          <p:nvPr/>
        </p:nvSpPr>
        <p:spPr>
          <a:xfrm>
            <a:off x="809849" y="3947958"/>
            <a:ext cx="1333500" cy="34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Thread 0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5F2C4A-0D8D-C8E6-DFC8-7CEDABE8394A}"/>
              </a:ext>
            </a:extLst>
          </p:cNvPr>
          <p:cNvSpPr/>
          <p:nvPr/>
        </p:nvSpPr>
        <p:spPr>
          <a:xfrm>
            <a:off x="1304917" y="4528982"/>
            <a:ext cx="825500" cy="512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Local </a:t>
            </a:r>
          </a:p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0619ADE-79E6-8F5B-9733-8890F435D0E2}"/>
              </a:ext>
            </a:extLst>
          </p:cNvPr>
          <p:cNvSpPr/>
          <p:nvPr/>
        </p:nvSpPr>
        <p:spPr>
          <a:xfrm>
            <a:off x="2460849" y="3264721"/>
            <a:ext cx="9461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Register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BFAED9-98A4-C6B4-A5EE-A144B0CB14DA}"/>
              </a:ext>
            </a:extLst>
          </p:cNvPr>
          <p:cNvSpPr/>
          <p:nvPr/>
        </p:nvSpPr>
        <p:spPr>
          <a:xfrm>
            <a:off x="2460849" y="3947958"/>
            <a:ext cx="1333500" cy="34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Thread 1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197D65D-CA3B-6A1D-EBF9-6B4F8BB7AA1F}"/>
              </a:ext>
            </a:extLst>
          </p:cNvPr>
          <p:cNvSpPr/>
          <p:nvPr/>
        </p:nvSpPr>
        <p:spPr>
          <a:xfrm>
            <a:off x="2968849" y="4528983"/>
            <a:ext cx="825500" cy="512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Local </a:t>
            </a:r>
          </a:p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4EC0AE-1077-4ACB-8218-78D4DB6B74D7}"/>
              </a:ext>
            </a:extLst>
          </p:cNvPr>
          <p:cNvSpPr txBox="1"/>
          <p:nvPr/>
        </p:nvSpPr>
        <p:spPr>
          <a:xfrm>
            <a:off x="1927211" y="244955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Block 0</a:t>
            </a:r>
            <a:endParaRPr kumimoji="1" lang="ko-Kore-KR" altLang="en-US" sz="1400" dirty="0"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B1F195-D7C9-8A30-8053-FE3AE3F627F5}"/>
              </a:ext>
            </a:extLst>
          </p:cNvPr>
          <p:cNvSpPr/>
          <p:nvPr/>
        </p:nvSpPr>
        <p:spPr>
          <a:xfrm>
            <a:off x="638166" y="5420642"/>
            <a:ext cx="7661593" cy="349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Global</a:t>
            </a:r>
            <a:r>
              <a:rPr kumimoji="1"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emory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12575B0-F624-D6D0-B701-1A264105F96F}"/>
              </a:ext>
            </a:extLst>
          </p:cNvPr>
          <p:cNvSpPr/>
          <p:nvPr/>
        </p:nvSpPr>
        <p:spPr>
          <a:xfrm>
            <a:off x="638166" y="5814858"/>
            <a:ext cx="7661593" cy="349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Constant</a:t>
            </a:r>
            <a:r>
              <a:rPr kumimoji="1"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emory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0FAE719-E660-07BD-3712-AFCE86364CCE}"/>
              </a:ext>
            </a:extLst>
          </p:cNvPr>
          <p:cNvSpPr/>
          <p:nvPr/>
        </p:nvSpPr>
        <p:spPr>
          <a:xfrm>
            <a:off x="638166" y="6209074"/>
            <a:ext cx="7661593" cy="3492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Texture</a:t>
            </a:r>
            <a:r>
              <a:rPr kumimoji="1"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6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emory</a:t>
            </a:r>
            <a:endParaRPr kumimoji="1" lang="ko-Kore-KR" altLang="en-US" sz="16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D14553E-761B-ABD8-B992-5C0F13680B72}"/>
              </a:ext>
            </a:extLst>
          </p:cNvPr>
          <p:cNvSpPr/>
          <p:nvPr/>
        </p:nvSpPr>
        <p:spPr>
          <a:xfrm>
            <a:off x="9059538" y="5410072"/>
            <a:ext cx="669295" cy="1148252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en-US" sz="1600" b="1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CPU</a:t>
            </a:r>
            <a:endParaRPr kumimoji="1" lang="ko-Kore-KR" altLang="en-US" sz="1600" b="1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949E4-B8CE-92D6-16C9-6289D2C74606}"/>
              </a:ext>
            </a:extLst>
          </p:cNvPr>
          <p:cNvSpPr txBox="1"/>
          <p:nvPr/>
        </p:nvSpPr>
        <p:spPr>
          <a:xfrm>
            <a:off x="4105721" y="1937136"/>
            <a:ext cx="726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000" b="1" dirty="0"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GPU</a:t>
            </a:r>
            <a:endParaRPr kumimoji="1" lang="ko-Kore-KR" altLang="en-US" sz="2000" b="1" dirty="0"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CFB9B68-FED3-F4B1-D730-08F522688EED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8299759" y="5595267"/>
            <a:ext cx="769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78CF68B-BA72-EF19-C15A-7D41A3D7449E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 flipV="1">
            <a:off x="8299759" y="5984198"/>
            <a:ext cx="759779" cy="528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26232B88-89F8-39DC-9BD5-425233148330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8299759" y="6383699"/>
            <a:ext cx="769328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8D8DD3FC-7E4F-0CC6-C819-F30BB721DFAF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1476599" y="3618015"/>
            <a:ext cx="0" cy="329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42A571F0-E567-8801-ED20-DCB5B5D3BBA6}"/>
              </a:ext>
            </a:extLst>
          </p:cNvPr>
          <p:cNvCxnSpPr>
            <a:cxnSpLocks/>
            <a:stCxn id="11" idx="0"/>
          </p:cNvCxnSpPr>
          <p:nvPr/>
        </p:nvCxnSpPr>
        <p:spPr>
          <a:xfrm flipV="1">
            <a:off x="3127599" y="3613971"/>
            <a:ext cx="0" cy="3339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9C2F1937-2368-754B-A1DC-8B591E3A6E46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717667" y="4297208"/>
            <a:ext cx="0" cy="231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B4E7C196-886F-7030-74F9-3A4641164C62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381599" y="4297208"/>
            <a:ext cx="0" cy="2317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8008F565-8C78-6F84-E5B3-B82BF52ADFEE}"/>
              </a:ext>
            </a:extLst>
          </p:cNvPr>
          <p:cNvCxnSpPr>
            <a:cxnSpLocks/>
          </p:cNvCxnSpPr>
          <p:nvPr/>
        </p:nvCxnSpPr>
        <p:spPr>
          <a:xfrm flipV="1">
            <a:off x="1192267" y="4297208"/>
            <a:ext cx="0" cy="1123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C80A3-2595-9B89-8ECE-BB628F63701A}"/>
              </a:ext>
            </a:extLst>
          </p:cNvPr>
          <p:cNvCxnSpPr>
            <a:cxnSpLocks/>
          </p:cNvCxnSpPr>
          <p:nvPr/>
        </p:nvCxnSpPr>
        <p:spPr>
          <a:xfrm flipV="1">
            <a:off x="1087215" y="4297208"/>
            <a:ext cx="0" cy="15300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9B94EB3-354F-E159-FDFB-7A7020859170}"/>
              </a:ext>
            </a:extLst>
          </p:cNvPr>
          <p:cNvCxnSpPr>
            <a:cxnSpLocks/>
          </p:cNvCxnSpPr>
          <p:nvPr/>
        </p:nvCxnSpPr>
        <p:spPr>
          <a:xfrm flipV="1">
            <a:off x="967367" y="4297208"/>
            <a:ext cx="0" cy="1911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C079E6F-75E0-0972-9810-9407087DCAAA}"/>
              </a:ext>
            </a:extLst>
          </p:cNvPr>
          <p:cNvCxnSpPr>
            <a:cxnSpLocks/>
          </p:cNvCxnSpPr>
          <p:nvPr/>
        </p:nvCxnSpPr>
        <p:spPr>
          <a:xfrm flipV="1">
            <a:off x="2806959" y="4297208"/>
            <a:ext cx="0" cy="1123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8E3CBE8-FACF-4BC3-A5CE-F1F1893C1FBE}"/>
              </a:ext>
            </a:extLst>
          </p:cNvPr>
          <p:cNvCxnSpPr>
            <a:cxnSpLocks/>
          </p:cNvCxnSpPr>
          <p:nvPr/>
        </p:nvCxnSpPr>
        <p:spPr>
          <a:xfrm flipV="1">
            <a:off x="2701907" y="4297208"/>
            <a:ext cx="0" cy="15300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A6280398-32E1-062C-ECE0-645F93021C51}"/>
              </a:ext>
            </a:extLst>
          </p:cNvPr>
          <p:cNvCxnSpPr>
            <a:cxnSpLocks/>
          </p:cNvCxnSpPr>
          <p:nvPr/>
        </p:nvCxnSpPr>
        <p:spPr>
          <a:xfrm flipV="1">
            <a:off x="2582059" y="4297208"/>
            <a:ext cx="0" cy="1911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93D01516-FCF6-15CC-7CF1-AB8C304733EC}"/>
              </a:ext>
            </a:extLst>
          </p:cNvPr>
          <p:cNvCxnSpPr>
            <a:cxnSpLocks/>
          </p:cNvCxnSpPr>
          <p:nvPr/>
        </p:nvCxnSpPr>
        <p:spPr>
          <a:xfrm flipV="1">
            <a:off x="2001614" y="3173774"/>
            <a:ext cx="0" cy="7741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44BB46B6-9755-1156-02E2-AFD15A11D2BF}"/>
              </a:ext>
            </a:extLst>
          </p:cNvPr>
          <p:cNvCxnSpPr>
            <a:cxnSpLocks/>
          </p:cNvCxnSpPr>
          <p:nvPr/>
        </p:nvCxnSpPr>
        <p:spPr>
          <a:xfrm flipV="1">
            <a:off x="3663218" y="3163733"/>
            <a:ext cx="0" cy="7741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86DF13A-05F6-14CC-9965-0A7F2F6D7708}"/>
              </a:ext>
            </a:extLst>
          </p:cNvPr>
          <p:cNvSpPr/>
          <p:nvPr/>
        </p:nvSpPr>
        <p:spPr>
          <a:xfrm>
            <a:off x="4908627" y="2401733"/>
            <a:ext cx="3391132" cy="28638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49C895EF-E516-285B-794B-B8201F20EE01}"/>
              </a:ext>
            </a:extLst>
          </p:cNvPr>
          <p:cNvSpPr/>
          <p:nvPr/>
        </p:nvSpPr>
        <p:spPr>
          <a:xfrm>
            <a:off x="5080309" y="2814483"/>
            <a:ext cx="298450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Shared</a:t>
            </a:r>
            <a:r>
              <a:rPr kumimoji="1" lang="ko-KR" altLang="en-US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 </a:t>
            </a:r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</a:t>
            </a:r>
            <a:r>
              <a:rPr kumimoji="1" lang="en-US" altLang="ko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76B7B52-742A-C792-7214-825CA4869A88}"/>
              </a:ext>
            </a:extLst>
          </p:cNvPr>
          <p:cNvSpPr/>
          <p:nvPr/>
        </p:nvSpPr>
        <p:spPr>
          <a:xfrm>
            <a:off x="5080309" y="3268765"/>
            <a:ext cx="9461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Register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B5C533-0166-84EB-9307-FC45CC01F7FE}"/>
              </a:ext>
            </a:extLst>
          </p:cNvPr>
          <p:cNvSpPr/>
          <p:nvPr/>
        </p:nvSpPr>
        <p:spPr>
          <a:xfrm>
            <a:off x="5080309" y="3947958"/>
            <a:ext cx="1333500" cy="34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Thread 0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DCBC233-740E-C274-EC27-0DFD3B3E6D81}"/>
              </a:ext>
            </a:extLst>
          </p:cNvPr>
          <p:cNvSpPr/>
          <p:nvPr/>
        </p:nvSpPr>
        <p:spPr>
          <a:xfrm>
            <a:off x="5575377" y="4528982"/>
            <a:ext cx="825500" cy="5122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Local </a:t>
            </a:r>
          </a:p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ABE347D-A19C-6656-96FB-E91B81D0BF9F}"/>
              </a:ext>
            </a:extLst>
          </p:cNvPr>
          <p:cNvSpPr/>
          <p:nvPr/>
        </p:nvSpPr>
        <p:spPr>
          <a:xfrm>
            <a:off x="6731309" y="3264721"/>
            <a:ext cx="946150" cy="349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Register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D13B0E86-DC6E-7361-EDB6-9D6DE1F94730}"/>
              </a:ext>
            </a:extLst>
          </p:cNvPr>
          <p:cNvSpPr/>
          <p:nvPr/>
        </p:nvSpPr>
        <p:spPr>
          <a:xfrm>
            <a:off x="6731309" y="3947958"/>
            <a:ext cx="1333500" cy="3492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Thread 1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C197741D-151C-6E22-25C7-57318E555D79}"/>
              </a:ext>
            </a:extLst>
          </p:cNvPr>
          <p:cNvSpPr/>
          <p:nvPr/>
        </p:nvSpPr>
        <p:spPr>
          <a:xfrm>
            <a:off x="7239309" y="4528983"/>
            <a:ext cx="825500" cy="5122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Local </a:t>
            </a:r>
          </a:p>
          <a:p>
            <a:pPr algn="ctr"/>
            <a:r>
              <a:rPr kumimoji="1" lang="en-US" altLang="ko-Kore-KR" sz="1200" dirty="0">
                <a:solidFill>
                  <a:schemeClr val="tx1"/>
                </a:solidFill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Memory</a:t>
            </a:r>
            <a:endParaRPr kumimoji="1" lang="ko-Kore-KR" altLang="en-US" sz="1200" dirty="0">
              <a:solidFill>
                <a:schemeClr val="tx1"/>
              </a:solidFill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C11D08-C97D-7B16-64B4-6295B1669A5A}"/>
              </a:ext>
            </a:extLst>
          </p:cNvPr>
          <p:cNvSpPr txBox="1"/>
          <p:nvPr/>
        </p:nvSpPr>
        <p:spPr>
          <a:xfrm>
            <a:off x="6197671" y="2449557"/>
            <a:ext cx="7489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400" dirty="0">
                <a:latin typeface="Times New Roman" panose="02020603050405020304" pitchFamily="18" charset="0"/>
                <a:ea typeface="AppleMyungjo" pitchFamily="2" charset="-127"/>
                <a:cs typeface="Times New Roman" panose="02020603050405020304" pitchFamily="18" charset="0"/>
              </a:rPr>
              <a:t>Block 1</a:t>
            </a:r>
            <a:endParaRPr kumimoji="1" lang="ko-Kore-KR" altLang="en-US" sz="1400" dirty="0">
              <a:latin typeface="Times New Roman" panose="02020603050405020304" pitchFamily="18" charset="0"/>
              <a:ea typeface="AppleMyungjo" pitchFamily="2" charset="-127"/>
              <a:cs typeface="Times New Roman" panose="02020603050405020304" pitchFamily="18" charset="0"/>
            </a:endParaRPr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52ED728-6FDF-4F72-5EE0-442B1608AD73}"/>
              </a:ext>
            </a:extLst>
          </p:cNvPr>
          <p:cNvCxnSpPr>
            <a:cxnSpLocks/>
            <a:stCxn id="37" idx="0"/>
          </p:cNvCxnSpPr>
          <p:nvPr/>
        </p:nvCxnSpPr>
        <p:spPr>
          <a:xfrm flipV="1">
            <a:off x="5747059" y="3618015"/>
            <a:ext cx="0" cy="329943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401D395-C130-25B3-B7F4-C6C3FA4A30E2}"/>
              </a:ext>
            </a:extLst>
          </p:cNvPr>
          <p:cNvCxnSpPr>
            <a:cxnSpLocks/>
            <a:stCxn id="40" idx="0"/>
          </p:cNvCxnSpPr>
          <p:nvPr/>
        </p:nvCxnSpPr>
        <p:spPr>
          <a:xfrm flipV="1">
            <a:off x="7398059" y="3613971"/>
            <a:ext cx="0" cy="33398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71D6D675-8C52-E22E-51C9-65122AD66363}"/>
              </a:ext>
            </a:extLst>
          </p:cNvPr>
          <p:cNvCxnSpPr>
            <a:cxnSpLocks/>
            <a:endCxn id="38" idx="0"/>
          </p:cNvCxnSpPr>
          <p:nvPr/>
        </p:nvCxnSpPr>
        <p:spPr>
          <a:xfrm>
            <a:off x="5988127" y="4297208"/>
            <a:ext cx="0" cy="23177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4A285FBF-503E-DFAD-AFDC-DE165014900A}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7652059" y="4297208"/>
            <a:ext cx="0" cy="23177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DF9F557-B53A-746F-BA6B-E39BA6B2EF7F}"/>
              </a:ext>
            </a:extLst>
          </p:cNvPr>
          <p:cNvCxnSpPr>
            <a:cxnSpLocks/>
          </p:cNvCxnSpPr>
          <p:nvPr/>
        </p:nvCxnSpPr>
        <p:spPr>
          <a:xfrm flipV="1">
            <a:off x="6272074" y="3173774"/>
            <a:ext cx="0" cy="7741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22A0A33-99F3-FDB8-CEB1-1FE17D29E573}"/>
              </a:ext>
            </a:extLst>
          </p:cNvPr>
          <p:cNvCxnSpPr>
            <a:cxnSpLocks/>
          </p:cNvCxnSpPr>
          <p:nvPr/>
        </p:nvCxnSpPr>
        <p:spPr>
          <a:xfrm flipV="1">
            <a:off x="7933678" y="3163733"/>
            <a:ext cx="0" cy="77418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545A53C6-6D3B-E5FE-C073-6F94AF0B99A2}"/>
              </a:ext>
            </a:extLst>
          </p:cNvPr>
          <p:cNvCxnSpPr>
            <a:cxnSpLocks/>
          </p:cNvCxnSpPr>
          <p:nvPr/>
        </p:nvCxnSpPr>
        <p:spPr>
          <a:xfrm flipV="1">
            <a:off x="5501645" y="4286638"/>
            <a:ext cx="0" cy="1123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19831783-4BBD-3781-079D-9341B2047F3F}"/>
              </a:ext>
            </a:extLst>
          </p:cNvPr>
          <p:cNvCxnSpPr>
            <a:cxnSpLocks/>
          </p:cNvCxnSpPr>
          <p:nvPr/>
        </p:nvCxnSpPr>
        <p:spPr>
          <a:xfrm flipV="1">
            <a:off x="5396593" y="4286638"/>
            <a:ext cx="0" cy="15300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E95BCBDA-4323-5E34-8EBC-829174735EFA}"/>
              </a:ext>
            </a:extLst>
          </p:cNvPr>
          <p:cNvCxnSpPr>
            <a:cxnSpLocks/>
          </p:cNvCxnSpPr>
          <p:nvPr/>
        </p:nvCxnSpPr>
        <p:spPr>
          <a:xfrm flipV="1">
            <a:off x="5276745" y="4286638"/>
            <a:ext cx="0" cy="1911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8DA5D5CF-3624-1E2F-1F8C-70B728A3F4D5}"/>
              </a:ext>
            </a:extLst>
          </p:cNvPr>
          <p:cNvCxnSpPr>
            <a:cxnSpLocks/>
          </p:cNvCxnSpPr>
          <p:nvPr/>
        </p:nvCxnSpPr>
        <p:spPr>
          <a:xfrm flipV="1">
            <a:off x="7116337" y="4286638"/>
            <a:ext cx="0" cy="112343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137C0CB5-6C3D-9768-7D0A-269ECB28D749}"/>
              </a:ext>
            </a:extLst>
          </p:cNvPr>
          <p:cNvCxnSpPr>
            <a:cxnSpLocks/>
          </p:cNvCxnSpPr>
          <p:nvPr/>
        </p:nvCxnSpPr>
        <p:spPr>
          <a:xfrm flipV="1">
            <a:off x="7011285" y="4286638"/>
            <a:ext cx="0" cy="153009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EED4A16E-4945-74E3-8208-9878E5D78274}"/>
              </a:ext>
            </a:extLst>
          </p:cNvPr>
          <p:cNvCxnSpPr>
            <a:cxnSpLocks/>
          </p:cNvCxnSpPr>
          <p:nvPr/>
        </p:nvCxnSpPr>
        <p:spPr>
          <a:xfrm flipV="1">
            <a:off x="6891437" y="4286638"/>
            <a:ext cx="0" cy="19118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9B470E9-8758-5158-D6A8-66EB22082E7F}"/>
              </a:ext>
            </a:extLst>
          </p:cNvPr>
          <p:cNvGrpSpPr/>
          <p:nvPr/>
        </p:nvGrpSpPr>
        <p:grpSpPr>
          <a:xfrm>
            <a:off x="411163" y="1223747"/>
            <a:ext cx="2486117" cy="474134"/>
            <a:chOff x="6400800" y="1399822"/>
            <a:chExt cx="2486117" cy="474134"/>
          </a:xfrm>
        </p:grpSpPr>
        <p:sp>
          <p:nvSpPr>
            <p:cNvPr id="55" name="직사각형 54">
              <a:extLst>
                <a:ext uri="{FF2B5EF4-FFF2-40B4-BE49-F238E27FC236}">
                  <a16:creationId xmlns:a16="http://schemas.microsoft.com/office/drawing/2014/main" id="{BBF1A791-99E0-4B5A-3D39-C385C5752D88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F26353A4-4C62-8F76-8205-903D541BA78B}"/>
                </a:ext>
              </a:extLst>
            </p:cNvPr>
            <p:cNvSpPr/>
            <p:nvPr/>
          </p:nvSpPr>
          <p:spPr>
            <a:xfrm>
              <a:off x="6553200" y="1399822"/>
              <a:ext cx="2333717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GPU </a:t>
              </a:r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메모리 구조</a:t>
              </a:r>
            </a:p>
          </p:txBody>
        </p:sp>
      </p:grp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56E928EE-A543-C746-FC3C-51E15EA737A5}"/>
              </a:ext>
            </a:extLst>
          </p:cNvPr>
          <p:cNvSpPr/>
          <p:nvPr/>
        </p:nvSpPr>
        <p:spPr>
          <a:xfrm>
            <a:off x="8816075" y="1894346"/>
            <a:ext cx="2959086" cy="3249172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Grid &gt; Block &gt; Thread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Global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Shared Memory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Constant Memory</a:t>
            </a:r>
          </a:p>
        </p:txBody>
      </p:sp>
    </p:spTree>
    <p:extLst>
      <p:ext uri="{BB962C8B-B14F-4D97-AF65-F5344CB8AC3E}">
        <p14:creationId xmlns:p14="http://schemas.microsoft.com/office/powerpoint/2010/main" val="35363605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0F60E-E9F3-7499-C791-AB6FB7A5E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5B4052-B440-2321-85AA-ED92DA956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4. GPU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메모리 구조와 뱅크 충돌</a:t>
            </a:r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F4D52640-266B-E127-8A7A-3D8FA15C81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6435" y="2361508"/>
            <a:ext cx="5061245" cy="4010110"/>
          </a:xfrm>
          <a:prstGeom prst="rect">
            <a:avLst/>
          </a:prstGeom>
        </p:spPr>
      </p:pic>
      <p:grpSp>
        <p:nvGrpSpPr>
          <p:cNvPr id="40" name="그룹 39">
            <a:extLst>
              <a:ext uri="{FF2B5EF4-FFF2-40B4-BE49-F238E27FC236}">
                <a16:creationId xmlns:a16="http://schemas.microsoft.com/office/drawing/2014/main" id="{DE54F315-4845-FF71-3D6C-422128B0C755}"/>
              </a:ext>
            </a:extLst>
          </p:cNvPr>
          <p:cNvGrpSpPr/>
          <p:nvPr/>
        </p:nvGrpSpPr>
        <p:grpSpPr>
          <a:xfrm>
            <a:off x="411920" y="1373991"/>
            <a:ext cx="2410302" cy="474134"/>
            <a:chOff x="6400800" y="1399822"/>
            <a:chExt cx="2410302" cy="474134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34284A4-A067-56A1-1583-6C0652D49825}"/>
                </a:ext>
              </a:extLst>
            </p:cNvPr>
            <p:cNvSpPr/>
            <p:nvPr/>
          </p:nvSpPr>
          <p:spPr>
            <a:xfrm>
              <a:off x="6400800" y="1399823"/>
              <a:ext cx="1625600" cy="47413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6B21EF0-1DA3-79D2-7F64-CC0ADF7A7205}"/>
                </a:ext>
              </a:extLst>
            </p:cNvPr>
            <p:cNvSpPr/>
            <p:nvPr/>
          </p:nvSpPr>
          <p:spPr>
            <a:xfrm>
              <a:off x="6553200" y="1399822"/>
              <a:ext cx="2257902" cy="474133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2000" dirty="0">
                  <a:latin typeface="Pretendard JP" panose="02000503000000020004" pitchFamily="50" charset="-128"/>
                  <a:ea typeface="Pretendard JP" panose="02000503000000020004" pitchFamily="50" charset="-128"/>
                  <a:cs typeface="Pretendard JP" panose="02000503000000020004" pitchFamily="50" charset="-128"/>
                </a:rPr>
                <a:t>뱅크 충돌 문제</a:t>
              </a:r>
            </a:p>
          </p:txBody>
        </p:sp>
      </p:grp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E4EE29C-C2F1-3672-672A-F2E98E03CD03}"/>
              </a:ext>
            </a:extLst>
          </p:cNvPr>
          <p:cNvSpPr/>
          <p:nvPr/>
        </p:nvSpPr>
        <p:spPr>
          <a:xfrm>
            <a:off x="379698" y="2082873"/>
            <a:ext cx="5716302" cy="4567380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공유메모리는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단위로 나뉜 </a:t>
            </a:r>
            <a:r>
              <a:rPr lang="ko-KR" altLang="en-US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구조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가짐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충돌은 여러 스레드가 </a:t>
            </a:r>
            <a:r>
              <a:rPr lang="ko-KR" altLang="en-US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동시에 같은 뱅크에 접근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하려고 할 때 발생하는 문제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정상적인 경우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각 스레드가 서로 다른 뱅크에 접근하면 </a:t>
            </a:r>
            <a:r>
              <a:rPr lang="ko-KR" altLang="en-US" b="1" dirty="0">
                <a:solidFill>
                  <a:srgbClr val="2E75B6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병렬로 처리되어 빠름</a:t>
            </a:r>
            <a:endParaRPr lang="en-US" altLang="ko-KR" b="1" dirty="0">
              <a:solidFill>
                <a:srgbClr val="2E75B6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방생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여러 스레드가 같은 뱅크에 접근하면 </a:t>
            </a:r>
            <a:r>
              <a:rPr lang="ko-KR" altLang="en-US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순차적으로 처리되어 성능 저하 발생</a:t>
            </a:r>
            <a:endParaRPr lang="en-US" altLang="ko-KR" b="1" dirty="0">
              <a:solidFill>
                <a:srgbClr val="FF000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5688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67E0C6-E083-7F22-B47E-480389D2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23C102-DF7E-8823-E2DC-D0C439384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5.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제안 기법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1: </a:t>
            </a:r>
            <a:r>
              <a:rPr lang="en-US" altLang="ko-KR" dirty="0" err="1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테이블 통합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63FDF9B-2F62-1DDE-D61A-66C1F0CD9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5023" y="3429000"/>
            <a:ext cx="7798666" cy="3163690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9EC435FD-590C-C3D4-4334-49E29A64DDEB}"/>
              </a:ext>
            </a:extLst>
          </p:cNvPr>
          <p:cNvSpPr/>
          <p:nvPr/>
        </p:nvSpPr>
        <p:spPr>
          <a:xfrm>
            <a:off x="411920" y="1207910"/>
            <a:ext cx="11368160" cy="2143424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Camellia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알고리즘은 </a:t>
            </a:r>
            <a:r>
              <a:rPr lang="en-US" altLang="ko-KR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4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개의 </a:t>
            </a:r>
            <a:r>
              <a:rPr lang="en-US" altLang="ko-KR" b="1" dirty="0" err="1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사용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하고 있음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. S1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에서 추가적인 연산을 통해 파생된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개의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단위로 메모리를 접근하기 때문에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테이블의 값도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비트를 사용하는 것이 뱅크 충돌을 피할 수 있음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OpenSSL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에서의 최적화 구현을 위해 확장된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크기의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개를 사용하고 있음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본 논문에서는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4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개를 하나의 테이블로 통합해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치환을 활용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1A96BBE7-7CE3-6D1C-D8B7-58C874F94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4506829"/>
            <a:ext cx="3238952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75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AB5B2-4BD9-3874-79AA-EB53BE636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DA6952-924F-616D-22B1-9B59FB360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5.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제안 기법 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2: __</a:t>
            </a:r>
            <a:r>
              <a:rPr lang="en-US" altLang="ko-KR" dirty="0" err="1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byte_perm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()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활용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624B98-CE69-68AE-1190-5092C0175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355" y="3767128"/>
            <a:ext cx="6357290" cy="2883125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56FEA0C-B264-99C6-F230-4C4CA7C884D3}"/>
              </a:ext>
            </a:extLst>
          </p:cNvPr>
          <p:cNvSpPr/>
          <p:nvPr/>
        </p:nvSpPr>
        <p:spPr>
          <a:xfrm>
            <a:off x="713960" y="1329492"/>
            <a:ext cx="10764080" cy="2203930"/>
          </a:xfrm>
          <a:prstGeom prst="roundRect">
            <a:avLst>
              <a:gd name="adj" fmla="val 43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통합된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사용하면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치환된 값은 원래 알고리즘이 </a:t>
            </a:r>
            <a:r>
              <a:rPr lang="ko-KR" altLang="en-US" b="1" dirty="0">
                <a:solidFill>
                  <a:srgbClr val="FF000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기대하는 값과 달라짐</a:t>
            </a:r>
            <a:endParaRPr lang="en-US" altLang="ko-KR" b="1" dirty="0">
              <a:solidFill>
                <a:srgbClr val="FF000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CUDA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에서 제공되는 내장함수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__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byte_perm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사용하여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병합 값에서 필요한 바이트를 효율적으로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추출하고 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재배치하는데 활용</a:t>
            </a:r>
            <a:endParaRPr lang="en-US" altLang="ko-KR" b="1" dirty="0">
              <a:solidFill>
                <a:srgbClr val="0070C0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이를 통해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테이블 병합으로 인한 추가 </a:t>
            </a:r>
            <a:r>
              <a:rPr lang="ko-KR" altLang="en-US" b="1" dirty="0">
                <a:solidFill>
                  <a:srgbClr val="0070C0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데이터 처리 과정을 낮은 비용으로 구현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하여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제거의 성능 이득을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그대로 유지</a:t>
            </a:r>
            <a:endParaRPr lang="en-US" altLang="ko-KR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904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28BB1-706A-DC15-6C6D-4B9EE3089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3F7170-0473-FA77-62DF-F0E1CE034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5.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전체적인 구현 방법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372C99E-8B1D-D624-9B37-1497C8EA7DD6}"/>
              </a:ext>
            </a:extLst>
          </p:cNvPr>
          <p:cNvSpPr/>
          <p:nvPr/>
        </p:nvSpPr>
        <p:spPr>
          <a:xfrm>
            <a:off x="411920" y="1557866"/>
            <a:ext cx="2997324" cy="2246489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기존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4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개를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하나의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통합 테이블로 병합하여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GPU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의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구조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에 최적화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2A133B1-B7AE-5BCE-34ED-DA24306025A9}"/>
              </a:ext>
            </a:extLst>
          </p:cNvPr>
          <p:cNvSpPr/>
          <p:nvPr/>
        </p:nvSpPr>
        <p:spPr>
          <a:xfrm>
            <a:off x="4597338" y="1557866"/>
            <a:ext cx="2997324" cy="2246489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글로벌 메모리 대신 공유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메모리 사용으로 메모리 접근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속도 향상 및 </a:t>
            </a:r>
            <a:r>
              <a:rPr lang="ko-KR" altLang="en-US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레이턴시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감소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C1B9835-3105-8BE3-D8D8-7FA2353A5E5B}"/>
              </a:ext>
            </a:extLst>
          </p:cNvPr>
          <p:cNvSpPr/>
          <p:nvPr/>
        </p:nvSpPr>
        <p:spPr>
          <a:xfrm>
            <a:off x="8782756" y="1557866"/>
            <a:ext cx="2997324" cy="2246489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통합된 테이블을 뱅크 수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개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만큼 복사하여 각 스레드가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독립적인 뱅크에 접근하도록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구성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총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32KB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사용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)</a:t>
            </a:r>
            <a:endParaRPr lang="ko-KR" altLang="en-US" dirty="0">
              <a:solidFill>
                <a:schemeClr val="tx1"/>
              </a:solidFill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85EFBA0-D5F5-364A-BE68-0AB9DB22F0C4}"/>
              </a:ext>
            </a:extLst>
          </p:cNvPr>
          <p:cNvSpPr/>
          <p:nvPr/>
        </p:nvSpPr>
        <p:spPr>
          <a:xfrm>
            <a:off x="2504629" y="4392311"/>
            <a:ext cx="2997324" cy="2246489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CUDA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에서 제공되는 내장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함수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__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byte_perm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()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를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활용하여 병합된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값에서 필요한 바이트를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효율적으로 추출 및 재배치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BA23F86A-06D3-DE55-EF34-DE12A9FC3EBF}"/>
              </a:ext>
            </a:extLst>
          </p:cNvPr>
          <p:cNvSpPr/>
          <p:nvPr/>
        </p:nvSpPr>
        <p:spPr>
          <a:xfrm>
            <a:off x="6690047" y="4392311"/>
            <a:ext cx="2997324" cy="2246489"/>
          </a:xfrm>
          <a:prstGeom prst="roundRect">
            <a:avLst>
              <a:gd name="adj" fmla="val 501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8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 </a:t>
            </a:r>
            <a:r>
              <a:rPr lang="en-US" altLang="ko-KR" dirty="0" err="1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값에 후속 연산 결과까지 미리 계산해서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32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비트로 확장 저장하여</a:t>
            </a:r>
            <a: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여러 번의 연산을 한 번의 테이블 </a:t>
            </a:r>
            <a:br>
              <a:rPr lang="en-US" altLang="ko-KR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</a:br>
            <a:r>
              <a:rPr lang="ko-KR" altLang="en-US" dirty="0">
                <a:solidFill>
                  <a:schemeClr val="tx1"/>
                </a:solidFill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조회로 처리하는 최적화를 사용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E512B09D-472D-24A9-CA7D-B0FD0383464C}"/>
              </a:ext>
            </a:extLst>
          </p:cNvPr>
          <p:cNvSpPr/>
          <p:nvPr/>
        </p:nvSpPr>
        <p:spPr>
          <a:xfrm>
            <a:off x="864226" y="1342444"/>
            <a:ext cx="2092711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Sbox</a:t>
            </a:r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테이블 통합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6ED4524-6DCA-3268-638A-E2E3563937BE}"/>
              </a:ext>
            </a:extLst>
          </p:cNvPr>
          <p:cNvSpPr/>
          <p:nvPr/>
        </p:nvSpPr>
        <p:spPr>
          <a:xfrm>
            <a:off x="5175955" y="1342444"/>
            <a:ext cx="1840089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공유 메모리 활용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D870502-C615-BC36-FFA8-41B3EFC15792}"/>
              </a:ext>
            </a:extLst>
          </p:cNvPr>
          <p:cNvSpPr/>
          <p:nvPr/>
        </p:nvSpPr>
        <p:spPr>
          <a:xfrm>
            <a:off x="9361374" y="1342444"/>
            <a:ext cx="1840089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뱅크 충돌 제거</a:t>
            </a: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49E90254-0869-3FC9-ACEC-EF21F73CDAD9}"/>
              </a:ext>
            </a:extLst>
          </p:cNvPr>
          <p:cNvSpPr/>
          <p:nvPr/>
        </p:nvSpPr>
        <p:spPr>
          <a:xfrm>
            <a:off x="6979355" y="4149600"/>
            <a:ext cx="2418707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OpenSSL </a:t>
            </a:r>
            <a:r>
              <a:rPr lang="ko-KR" altLang="en-US" dirty="0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코드 활용</a:t>
            </a: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6F51EF4-758C-4434-0017-0CD4FCF72401}"/>
              </a:ext>
            </a:extLst>
          </p:cNvPr>
          <p:cNvSpPr/>
          <p:nvPr/>
        </p:nvSpPr>
        <p:spPr>
          <a:xfrm>
            <a:off x="2886381" y="4149600"/>
            <a:ext cx="2233819" cy="485422"/>
          </a:xfrm>
          <a:prstGeom prst="roundRect">
            <a:avLst>
              <a:gd name="adj" fmla="val 50000"/>
            </a:avLst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latin typeface="Pretendard JP" panose="02000503000000020004" pitchFamily="50" charset="-128"/>
                <a:ea typeface="Pretendard JP" panose="02000503000000020004" pitchFamily="50" charset="-128"/>
                <a:cs typeface="Pretendard JP" panose="02000503000000020004" pitchFamily="50" charset="-128"/>
              </a:rPr>
              <a:t>데이터 재배치 최적화</a:t>
            </a:r>
            <a:endParaRPr lang="ko-KR" altLang="en-US" dirty="0">
              <a:latin typeface="Pretendard JP" panose="02000503000000020004" pitchFamily="50" charset="-128"/>
              <a:ea typeface="Pretendard JP" panose="02000503000000020004" pitchFamily="50" charset="-128"/>
              <a:cs typeface="Pretendard JP" panose="020005030000000200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2211016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1078</TotalTime>
  <Words>784</Words>
  <Application>Microsoft Macintosh PowerPoint</Application>
  <PresentationFormat>와이드스크린</PresentationFormat>
  <Paragraphs>111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Arial</vt:lpstr>
      <vt:lpstr>Times New Roman</vt:lpstr>
      <vt:lpstr>Pretendard JP</vt:lpstr>
      <vt:lpstr>AppleGothic</vt:lpstr>
      <vt:lpstr>Wingdings</vt:lpstr>
      <vt:lpstr>CryptoCraft 테마</vt:lpstr>
      <vt:lpstr>제목 테마</vt:lpstr>
      <vt:lpstr>뱅크 충돌 최소화를 통한  GPU 기반 Camellia-CTR 최적화 구현</vt:lpstr>
      <vt:lpstr>1. 연구 배경 및 목적</vt:lpstr>
      <vt:lpstr>2. Camellia 암호 개요</vt:lpstr>
      <vt:lpstr>3. CTR(Counter) 모드 특징</vt:lpstr>
      <vt:lpstr>4. GPU 메모리 구조와 뱅크 충돌</vt:lpstr>
      <vt:lpstr>4. GPU 메모리 구조와 뱅크 충돌</vt:lpstr>
      <vt:lpstr>5. 제안 기법 1: Sbox 테이블 통합</vt:lpstr>
      <vt:lpstr>5. 제안 기법 2: __byte_perm() 활용</vt:lpstr>
      <vt:lpstr>5. 전체적인 구현 방법</vt:lpstr>
      <vt:lpstr>6. 성능 평가 – 성능 측정 환경 및 방법</vt:lpstr>
      <vt:lpstr>6. 성능 평가</vt:lpstr>
      <vt:lpstr>7. 결 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77</cp:revision>
  <dcterms:created xsi:type="dcterms:W3CDTF">2019-03-05T04:29:07Z</dcterms:created>
  <dcterms:modified xsi:type="dcterms:W3CDTF">2025-06-24T11:22:55Z</dcterms:modified>
</cp:coreProperties>
</file>