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342" r:id="rId4"/>
    <p:sldId id="280" r:id="rId5"/>
    <p:sldId id="299" r:id="rId6"/>
    <p:sldId id="290" r:id="rId7"/>
    <p:sldId id="339" r:id="rId8"/>
    <p:sldId id="340" r:id="rId9"/>
    <p:sldId id="298" r:id="rId10"/>
    <p:sldId id="294" r:id="rId11"/>
    <p:sldId id="343" r:id="rId12"/>
    <p:sldId id="284" r:id="rId13"/>
    <p:sldId id="287" r:id="rId14"/>
    <p:sldId id="288" r:id="rId15"/>
    <p:sldId id="289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4" autoAdjust="0"/>
    <p:restoredTop sz="94660"/>
  </p:normalViewPr>
  <p:slideViewPr>
    <p:cSldViewPr snapToGrid="0">
      <p:cViewPr>
        <p:scale>
          <a:sx n="120" d="100"/>
          <a:sy n="120" d="100"/>
        </p:scale>
        <p:origin x="51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3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TPM </a:t>
            </a:r>
            <a:r>
              <a:rPr lang="ko-KR" altLang="en-US" sz="3600" dirty="0"/>
              <a:t>기반 </a:t>
            </a:r>
            <a:r>
              <a:rPr lang="en-US" altLang="ko-KR" sz="3600" dirty="0"/>
              <a:t>ECC-DAA </a:t>
            </a:r>
            <a:r>
              <a:rPr lang="ko-KR" altLang="en-US" sz="3600" dirty="0"/>
              <a:t>익명 인증을 적용한 </a:t>
            </a:r>
            <a:br>
              <a:rPr lang="en-US" altLang="ko-KR" sz="3600" dirty="0"/>
            </a:br>
            <a:r>
              <a:rPr lang="en-US" altLang="ko-KR" sz="3600" dirty="0"/>
              <a:t>DAG-PBFT IoT </a:t>
            </a:r>
            <a:r>
              <a:rPr lang="ko-KR" altLang="en-US" sz="3600" dirty="0"/>
              <a:t>분산 원장 설계 및 프로토타입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E75B6"/>
                </a:solidFill>
              </a:rPr>
              <a:t>김현준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78583-2242-A2C0-8789-3FBCC6944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08DD4-93D1-861E-DDF0-662324419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4236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프로토타입 구현</a:t>
            </a:r>
          </a:p>
        </p:txBody>
      </p:sp>
    </p:spTree>
    <p:extLst>
      <p:ext uri="{BB962C8B-B14F-4D97-AF65-F5344CB8AC3E}">
        <p14:creationId xmlns:p14="http://schemas.microsoft.com/office/powerpoint/2010/main" val="319485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23D9A-7E24-64F5-1E69-8E8F20EB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프로토타입 구현</a:t>
            </a:r>
            <a:endParaRPr kumimoji="1"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8558C94-A8DA-536E-2892-46088472C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22514"/>
              </p:ext>
            </p:extLst>
          </p:nvPr>
        </p:nvGraphicFramePr>
        <p:xfrm>
          <a:off x="528320" y="1339242"/>
          <a:ext cx="10859709" cy="229757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129820">
                  <a:extLst>
                    <a:ext uri="{9D8B030D-6E8A-4147-A177-3AD203B41FA5}">
                      <a16:colId xmlns:a16="http://schemas.microsoft.com/office/drawing/2014/main" val="280557891"/>
                    </a:ext>
                  </a:extLst>
                </a:gridCol>
                <a:gridCol w="2785730">
                  <a:extLst>
                    <a:ext uri="{9D8B030D-6E8A-4147-A177-3AD203B41FA5}">
                      <a16:colId xmlns:a16="http://schemas.microsoft.com/office/drawing/2014/main" val="3730583606"/>
                    </a:ext>
                  </a:extLst>
                </a:gridCol>
                <a:gridCol w="5944159">
                  <a:extLst>
                    <a:ext uri="{9D8B030D-6E8A-4147-A177-3AD203B41FA5}">
                      <a16:colId xmlns:a16="http://schemas.microsoft.com/office/drawing/2014/main" val="3245925824"/>
                    </a:ext>
                  </a:extLst>
                </a:gridCol>
              </a:tblGrid>
              <a:tr h="367612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계층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핵심 컴포넌트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711665"/>
                  </a:ext>
                </a:extLst>
              </a:tr>
              <a:tr h="643322"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응용</a:t>
                      </a:r>
                      <a:r>
                        <a:rPr lang="en-US" altLang="ko-KR" sz="1600" b="1" dirty="0"/>
                        <a:t>/</a:t>
                      </a:r>
                      <a:r>
                        <a:rPr lang="ko-KR" altLang="en-US" sz="1600" b="1" dirty="0"/>
                        <a:t>노드 계층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Flask REST Node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+ DAG Store + </a:t>
                      </a:r>
                      <a:r>
                        <a:rPr lang="en-US" sz="1600" dirty="0" err="1"/>
                        <a:t>PBFTState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트랜잭션 수신</a:t>
                      </a:r>
                      <a:r>
                        <a:rPr lang="en-US" altLang="ko-KR" sz="1600" dirty="0"/>
                        <a:t>·</a:t>
                      </a:r>
                      <a:r>
                        <a:rPr lang="ko-KR" altLang="en-US" sz="1600" dirty="0"/>
                        <a:t>저장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합의 메시지 교환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028141"/>
                  </a:ext>
                </a:extLst>
              </a:tr>
              <a:tr h="643322"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서명 계층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ECC-DAA </a:t>
                      </a:r>
                      <a:r>
                        <a:rPr lang="en-US" sz="1600" dirty="0"/>
                        <a:t>(</a:t>
                      </a:r>
                      <a:r>
                        <a:rPr lang="ko-KR" altLang="en-US" sz="1600" dirty="0"/>
                        <a:t>외부 </a:t>
                      </a:r>
                      <a:r>
                        <a:rPr lang="en-US" sz="1600" dirty="0"/>
                        <a:t>CLI)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트랜잭션을 </a:t>
                      </a:r>
                      <a:r>
                        <a:rPr lang="en-US" sz="1600" dirty="0"/>
                        <a:t>TPM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sz="1600" dirty="0"/>
                        <a:t>ECC-DAA</a:t>
                      </a:r>
                      <a:r>
                        <a:rPr lang="ko-KR" altLang="en-US" sz="1600" dirty="0"/>
                        <a:t>로 서명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검증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99843"/>
                  </a:ext>
                </a:extLst>
              </a:tr>
              <a:tr h="643322"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합의 계층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PBFT State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Primary → PREPREPARE → PREPARE/COMMIT → 2f+1 </a:t>
                      </a:r>
                      <a:r>
                        <a:rPr lang="ko-KR" altLang="en-US" sz="1600" dirty="0"/>
                        <a:t>확정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1387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771F2E-3136-3216-09D0-2DAE5C81F21F}"/>
              </a:ext>
            </a:extLst>
          </p:cNvPr>
          <p:cNvSpPr txBox="1"/>
          <p:nvPr/>
        </p:nvSpPr>
        <p:spPr>
          <a:xfrm>
            <a:off x="528320" y="4499878"/>
            <a:ext cx="11460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dirty="0"/>
              <a:t>생성 </a:t>
            </a:r>
            <a:r>
              <a:rPr kumimoji="1" lang="en-US" altLang="ko-KR" sz="1600" dirty="0"/>
              <a:t>: IoT </a:t>
            </a:r>
            <a:r>
              <a:rPr kumimoji="1" lang="ko-KR" altLang="en-US" sz="1600" dirty="0"/>
              <a:t>디바이스의 </a:t>
            </a:r>
            <a:r>
              <a:rPr kumimoji="1" lang="en-US" altLang="ko-KR" sz="1600" dirty="0"/>
              <a:t>TPM</a:t>
            </a:r>
            <a:r>
              <a:rPr kumimoji="1" lang="ko-KR" altLang="en-US" sz="1600" dirty="0"/>
              <a:t>에서 센서 데이터를 해시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ECC-DAA </a:t>
            </a:r>
            <a:r>
              <a:rPr kumimoji="1" lang="ko-KR" altLang="en-US" sz="1600" dirty="0"/>
              <a:t>서명 후 노드에 전송</a:t>
            </a:r>
            <a:r>
              <a:rPr kumimoji="1" lang="en-US" altLang="ko-KR" sz="1600" dirty="0"/>
              <a:t>.</a:t>
            </a:r>
            <a:br>
              <a:rPr kumimoji="1" lang="en-US" altLang="ko-KR" sz="1600" dirty="0"/>
            </a:br>
            <a:endParaRPr kumimoji="1" lang="en-US" altLang="ko-KR" sz="1600" dirty="0"/>
          </a:p>
          <a:p>
            <a:r>
              <a:rPr kumimoji="1" lang="ko-KR" altLang="en-US" sz="1600" dirty="0"/>
              <a:t>검증 </a:t>
            </a:r>
            <a:r>
              <a:rPr kumimoji="1" lang="en-US" altLang="ko-KR" sz="1600" dirty="0"/>
              <a:t>&amp; </a:t>
            </a:r>
            <a:r>
              <a:rPr kumimoji="1" lang="ko-KR" altLang="en-US" sz="1600" dirty="0"/>
              <a:t>임시 저장 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수신 노드는 </a:t>
            </a:r>
            <a:r>
              <a:rPr kumimoji="1" lang="en-US" altLang="ko-KR" sz="1600" dirty="0" err="1"/>
              <a:t>verify_daa_signature</a:t>
            </a:r>
            <a:r>
              <a:rPr kumimoji="1" lang="ko-KR" altLang="en-US" sz="1600" dirty="0"/>
              <a:t>로 즉시 서명 검증 → </a:t>
            </a:r>
            <a:r>
              <a:rPr kumimoji="1" lang="en-US" altLang="ko-KR" sz="1600" dirty="0"/>
              <a:t>DAG Store</a:t>
            </a:r>
            <a:r>
              <a:rPr kumimoji="1" lang="ko-KR" altLang="en-US" sz="1600" dirty="0" err="1"/>
              <a:t>에</a:t>
            </a:r>
            <a:r>
              <a:rPr kumimoji="1" lang="ko-KR" altLang="en-US" sz="1600" dirty="0"/>
              <a:t> 임시 삽입 </a:t>
            </a:r>
            <a:r>
              <a:rPr kumimoji="1" lang="en-US" altLang="ko-KR" sz="1600" dirty="0"/>
              <a:t>.</a:t>
            </a:r>
            <a:br>
              <a:rPr kumimoji="1" lang="en-US" altLang="ko-KR" sz="1600" dirty="0"/>
            </a:br>
            <a:endParaRPr kumimoji="1" lang="en-US" altLang="ko-KR" sz="1600" dirty="0"/>
          </a:p>
          <a:p>
            <a:r>
              <a:rPr kumimoji="1" lang="ko-KR" altLang="en-US" sz="1600" dirty="0"/>
              <a:t>합의 </a:t>
            </a:r>
            <a:r>
              <a:rPr kumimoji="1" lang="en-US" altLang="ko-KR" sz="1600" dirty="0"/>
              <a:t>: Primary </a:t>
            </a:r>
            <a:r>
              <a:rPr kumimoji="1" lang="ko-KR" altLang="en-US" sz="1600" dirty="0"/>
              <a:t>노드가 </a:t>
            </a:r>
            <a:r>
              <a:rPr kumimoji="1" lang="en-US" altLang="ko-KR" sz="1600" dirty="0"/>
              <a:t>PREPREPARE </a:t>
            </a:r>
            <a:r>
              <a:rPr kumimoji="1" lang="ko-KR" altLang="en-US" sz="1600" dirty="0"/>
              <a:t>발행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노드들이 </a:t>
            </a:r>
            <a:r>
              <a:rPr kumimoji="1" lang="en-US" altLang="ko-KR" sz="1600" dirty="0"/>
              <a:t>PREPARE·COMMIT </a:t>
            </a:r>
            <a:r>
              <a:rPr kumimoji="1" lang="ko-KR" altLang="en-US" sz="1600" dirty="0"/>
              <a:t>교환 </a:t>
            </a:r>
            <a:br>
              <a:rPr kumimoji="1" lang="en-US" altLang="ko-KR" sz="1600" dirty="0"/>
            </a:br>
            <a:r>
              <a:rPr kumimoji="1" lang="ko-KR" altLang="en-US" sz="1600" dirty="0"/>
              <a:t>→ </a:t>
            </a:r>
            <a:r>
              <a:rPr kumimoji="1" lang="en-US" altLang="ko-KR" sz="1600" dirty="0"/>
              <a:t>2f + 1 COMMIT </a:t>
            </a:r>
            <a:r>
              <a:rPr kumimoji="1" lang="ko-KR" altLang="en-US" sz="1600" dirty="0"/>
              <a:t>시 해당 트랜잭션이 “</a:t>
            </a:r>
            <a:r>
              <a:rPr kumimoji="1" lang="ko-KR" altLang="en-US" sz="1600" dirty="0" err="1"/>
              <a:t>확정”으로</a:t>
            </a:r>
            <a:r>
              <a:rPr kumimoji="1" lang="ko-KR" altLang="en-US" sz="1600" dirty="0"/>
              <a:t> 전이되며 새로운 </a:t>
            </a:r>
            <a:r>
              <a:rPr kumimoji="1" lang="en-US" altLang="ko-KR" sz="1600" dirty="0"/>
              <a:t>tip</a:t>
            </a:r>
            <a:r>
              <a:rPr kumimoji="1" lang="ko-KR" altLang="en-US" sz="1600" dirty="0"/>
              <a:t>이 됨 </a:t>
            </a:r>
            <a:r>
              <a:rPr kumimoji="1" lang="en-US" altLang="ko-KR" sz="1600" dirty="0"/>
              <a:t>.</a:t>
            </a:r>
          </a:p>
          <a:p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F9C3FB-C584-B7D7-B5C7-80DA51D659BF}"/>
              </a:ext>
            </a:extLst>
          </p:cNvPr>
          <p:cNvSpPr txBox="1"/>
          <p:nvPr/>
        </p:nvSpPr>
        <p:spPr>
          <a:xfrm>
            <a:off x="411920" y="4130546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처리 흐름</a:t>
            </a:r>
          </a:p>
        </p:txBody>
      </p:sp>
    </p:spTree>
    <p:extLst>
      <p:ext uri="{BB962C8B-B14F-4D97-AF65-F5344CB8AC3E}">
        <p14:creationId xmlns:p14="http://schemas.microsoft.com/office/powerpoint/2010/main" val="130850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BFC69-7C52-03CF-01D1-9B6CE9D9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프로토타입 실험 환경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DB7C0B-1C00-D342-32EA-7651B904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1" y="1107266"/>
            <a:ext cx="5863040" cy="3976167"/>
          </a:xfrm>
          <a:prstGeom prst="rect">
            <a:avLst/>
          </a:prstGeom>
        </p:spPr>
      </p:pic>
      <p:pic>
        <p:nvPicPr>
          <p:cNvPr id="5" name="그림 4" descr="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42083A2-EF32-C6AB-D879-19C89EE40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21" y="1107266"/>
            <a:ext cx="5009776" cy="3616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F81864-1F17-E620-1F04-908C74EEE974}"/>
              </a:ext>
            </a:extLst>
          </p:cNvPr>
          <p:cNvSpPr txBox="1"/>
          <p:nvPr/>
        </p:nvSpPr>
        <p:spPr>
          <a:xfrm>
            <a:off x="1147026" y="5606862"/>
            <a:ext cx="9108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 </a:t>
            </a:r>
            <a:r>
              <a:rPr lang="ko-KR" altLang="en-US" dirty="0"/>
              <a:t>개 노드</a:t>
            </a:r>
            <a:r>
              <a:rPr lang="en-US" altLang="ko-KR" dirty="0"/>
              <a:t>, </a:t>
            </a:r>
            <a:r>
              <a:rPr lang="ko-KR" altLang="en-US" dirty="0"/>
              <a:t>동일 컨테이너 내 </a:t>
            </a:r>
            <a:r>
              <a:rPr lang="en-US" altLang="ko-KR" dirty="0"/>
              <a:t>REST </a:t>
            </a:r>
            <a:r>
              <a:rPr lang="ko-KR" altLang="en-US" dirty="0"/>
              <a:t>통신 </a:t>
            </a:r>
            <a:r>
              <a:rPr lang="en-US" altLang="ko-KR" dirty="0"/>
              <a:t>(HTTP POST) </a:t>
            </a:r>
          </a:p>
          <a:p>
            <a:r>
              <a:rPr lang="en-US" altLang="ko-KR" dirty="0" err="1"/>
              <a:t>ibmtpm</a:t>
            </a:r>
            <a:r>
              <a:rPr lang="en-US" altLang="ko-KR" dirty="0"/>
              <a:t> + tpm2-tss + </a:t>
            </a:r>
            <a:r>
              <a:rPr lang="en-US" altLang="ko-KR" dirty="0" err="1"/>
              <a:t>ecc-daa</a:t>
            </a:r>
            <a:r>
              <a:rPr lang="en-US" altLang="ko-KR" dirty="0"/>
              <a:t> </a:t>
            </a:r>
            <a:r>
              <a:rPr lang="ko-KR" altLang="en-US" dirty="0"/>
              <a:t>스택으로 하드웨어 </a:t>
            </a:r>
            <a:r>
              <a:rPr lang="en-US" altLang="ko-KR" dirty="0"/>
              <a:t>TPM</a:t>
            </a:r>
            <a:r>
              <a:rPr lang="ko-KR" altLang="en-US" dirty="0"/>
              <a:t>을 시뮬레이션하고 서명</a:t>
            </a:r>
            <a:r>
              <a:rPr lang="en-US" altLang="ko-KR" dirty="0"/>
              <a:t>·</a:t>
            </a:r>
            <a:r>
              <a:rPr lang="ko-KR" altLang="en-US" dirty="0"/>
              <a:t>검증 수행 </a:t>
            </a:r>
          </a:p>
        </p:txBody>
      </p:sp>
    </p:spTree>
    <p:extLst>
      <p:ext uri="{BB962C8B-B14F-4D97-AF65-F5344CB8AC3E}">
        <p14:creationId xmlns:p14="http://schemas.microsoft.com/office/powerpoint/2010/main" val="178886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08DA2-24D5-95B9-25C9-09CD6083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프로토타입 결과 및 한계점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9D400A-F998-9CBF-4A30-E7B660EF9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결과 </a:t>
            </a:r>
            <a:r>
              <a:rPr lang="en-US" altLang="ko-KR" sz="2000" b="1" dirty="0"/>
              <a:t>:</a:t>
            </a:r>
            <a:br>
              <a:rPr lang="en-US" altLang="ko-KR" sz="2000" b="1" dirty="0"/>
            </a:br>
            <a:r>
              <a:rPr lang="ko-KR" altLang="en-US" sz="2000" b="1" dirty="0"/>
              <a:t>작은 규모 환경에서 </a:t>
            </a:r>
            <a:r>
              <a:rPr lang="en-US" altLang="ko-KR" sz="2000" dirty="0"/>
              <a:t>DAG </a:t>
            </a:r>
            <a:r>
              <a:rPr lang="ko-KR" altLang="en-US" sz="2000" dirty="0"/>
              <a:t>기반 병렬 트랜잭션과 </a:t>
            </a:r>
            <a:r>
              <a:rPr lang="en-US" altLang="ko-KR" sz="2000" dirty="0"/>
              <a:t>DAA </a:t>
            </a:r>
            <a:r>
              <a:rPr lang="ko-KR" altLang="en-US" sz="2000" dirty="0"/>
              <a:t>익명성이 </a:t>
            </a:r>
            <a:r>
              <a:rPr lang="ko-KR" altLang="en-US" sz="2000" b="1" dirty="0"/>
              <a:t>정상 작동함을 확인</a:t>
            </a:r>
            <a:endParaRPr lang="en-US" altLang="ko-KR" sz="2000" b="1" dirty="0"/>
          </a:p>
          <a:p>
            <a:endParaRPr lang="en-US" altLang="ko-KR" sz="2000" dirty="0"/>
          </a:p>
          <a:p>
            <a:r>
              <a:rPr lang="ko-KR" altLang="en-US" sz="2000" b="1" dirty="0"/>
              <a:t>한계점 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br>
              <a:rPr lang="en-US" altLang="ko-KR" sz="2000" dirty="0"/>
            </a:br>
            <a:r>
              <a:rPr lang="ko-KR" altLang="en-US" sz="2000" dirty="0"/>
              <a:t>소프트웨어 </a:t>
            </a:r>
            <a:r>
              <a:rPr lang="en-US" altLang="ko-KR" sz="2000" dirty="0"/>
              <a:t>TPM </a:t>
            </a:r>
            <a:r>
              <a:rPr lang="ko-KR" altLang="en-US" sz="2000" dirty="0"/>
              <a:t>및 </a:t>
            </a:r>
            <a:r>
              <a:rPr lang="en-US" altLang="ko-KR" sz="2000" dirty="0"/>
              <a:t>4-</a:t>
            </a:r>
            <a:r>
              <a:rPr lang="ko-KR" altLang="en-US" sz="2000" dirty="0"/>
              <a:t>노드 환경이라는 제한 때문에 측정된 지연</a:t>
            </a:r>
            <a:r>
              <a:rPr lang="en-US" altLang="ko-KR" sz="2000" dirty="0"/>
              <a:t>·</a:t>
            </a:r>
            <a:r>
              <a:rPr lang="ko-KR" altLang="en-US" sz="2000" dirty="0"/>
              <a:t>처리량으로 개선 필요</a:t>
            </a:r>
            <a:endParaRPr kumimoji="1" lang="ko-KR" altLang="en-US" sz="2000" dirty="0"/>
          </a:p>
          <a:p>
            <a:endParaRPr lang="en-US" altLang="ko-KR" sz="2000" dirty="0"/>
          </a:p>
          <a:p>
            <a:pPr lvl="1"/>
            <a:r>
              <a:rPr lang="en-US" altLang="ko-KR" sz="2000" dirty="0"/>
              <a:t>4 </a:t>
            </a:r>
            <a:r>
              <a:rPr lang="ko-KR" altLang="en-US" sz="2000" dirty="0"/>
              <a:t>개 노드</a:t>
            </a:r>
            <a:r>
              <a:rPr lang="en-US" altLang="ko-KR" sz="2000" dirty="0"/>
              <a:t>(1 Primary + 3 Replica)·</a:t>
            </a:r>
            <a:r>
              <a:rPr lang="ko-KR" altLang="en-US" sz="2000" dirty="0"/>
              <a:t>가상 네트워크로만 실험</a:t>
            </a:r>
            <a:endParaRPr lang="en-US" altLang="ko-KR" sz="2000" dirty="0"/>
          </a:p>
          <a:p>
            <a:pPr lvl="2"/>
            <a:r>
              <a:rPr lang="ko-KR" altLang="en-US" sz="1800" b="1" dirty="0"/>
              <a:t>다수의 노드 네트워크에서 한계 검증하지 못함</a:t>
            </a:r>
            <a:endParaRPr lang="en-US" altLang="ko-KR" sz="1800" b="1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en-US" altLang="ko-KR" sz="2000" dirty="0"/>
              <a:t>IBM TPM2-TSS </a:t>
            </a:r>
            <a:r>
              <a:rPr kumimoji="1" lang="ko-KR" altLang="en-US" sz="2000" dirty="0"/>
              <a:t>소프트웨어 에뮬레이터 사용</a:t>
            </a:r>
            <a:r>
              <a:rPr kumimoji="1" lang="en-US" altLang="ko-KR" sz="2000" dirty="0"/>
              <a:t> </a:t>
            </a:r>
            <a:r>
              <a:rPr kumimoji="1" lang="en-US" altLang="ko-KR" sz="1800" dirty="0"/>
              <a:t>HW TPM</a:t>
            </a:r>
            <a:r>
              <a:rPr kumimoji="1" lang="ko-KR" altLang="en-US" sz="1800" dirty="0"/>
              <a:t>에서는 지연 특성이 다를 수 있음</a:t>
            </a:r>
            <a:br>
              <a:rPr kumimoji="1" lang="en-US" altLang="ko-KR" sz="1600" dirty="0"/>
            </a:br>
            <a:endParaRPr kumimoji="1" lang="en-US" altLang="ko-KR" sz="1600" dirty="0"/>
          </a:p>
          <a:p>
            <a:pPr lvl="1"/>
            <a:r>
              <a:rPr kumimoji="1" lang="ko-KR" altLang="en-US" sz="2000" dirty="0"/>
              <a:t>하나의 프로세스에서 모든 노드가 동작</a:t>
            </a:r>
            <a:r>
              <a:rPr kumimoji="1" lang="en-US" altLang="ko-KR" sz="2000" dirty="0"/>
              <a:t>, ECC-DAA </a:t>
            </a:r>
            <a:r>
              <a:rPr kumimoji="1" lang="ko-KR" altLang="en-US" sz="2000" dirty="0"/>
              <a:t>서명을 외부 </a:t>
            </a:r>
            <a:r>
              <a:rPr kumimoji="1" lang="en-US" altLang="ko-KR" sz="2000" dirty="0"/>
              <a:t>CLI </a:t>
            </a:r>
            <a:r>
              <a:rPr kumimoji="1" lang="ko-KR" altLang="en-US" sz="2000" dirty="0"/>
              <a:t>호출로 수행</a:t>
            </a:r>
            <a:br>
              <a:rPr kumimoji="1" lang="ko-KR" altLang="en-US" sz="2000" dirty="0"/>
            </a:br>
            <a:r>
              <a:rPr kumimoji="1" lang="en-US" altLang="ko-KR" sz="2000" dirty="0"/>
              <a:t>CLI → </a:t>
            </a:r>
            <a:r>
              <a:rPr kumimoji="1" lang="ko-KR" altLang="en-US" sz="2000" b="1" dirty="0"/>
              <a:t>명령어 호출 프로세스 오버헤드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평균 </a:t>
            </a:r>
            <a:r>
              <a:rPr kumimoji="1" lang="en-US" altLang="ko-KR" sz="2000" dirty="0"/>
              <a:t>0.74 s/</a:t>
            </a:r>
            <a:r>
              <a:rPr kumimoji="1" lang="en-US" altLang="ko-KR" sz="2000" dirty="0" err="1"/>
              <a:t>tx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지연의 주원인</a:t>
            </a:r>
            <a:endParaRPr kumimoji="1" lang="en-US" altLang="ko-KR" sz="2000" dirty="0"/>
          </a:p>
          <a:p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511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314B-1449-8370-CA54-DECF900B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결론 및 향후 계획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1A0C3-5CFD-0A37-4295-7B9C067174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IoT</a:t>
            </a:r>
            <a:r>
              <a:rPr lang="ko-KR" altLang="en-US" sz="2000" dirty="0"/>
              <a:t> 환경에서 성능과 무결성</a:t>
            </a:r>
            <a:r>
              <a:rPr lang="en-US" altLang="ko-KR" sz="2000" dirty="0"/>
              <a:t>,</a:t>
            </a:r>
            <a:r>
              <a:rPr lang="ko-KR" altLang="en-US" sz="2000" dirty="0"/>
              <a:t> 신뢰성 강화를 위한 </a:t>
            </a:r>
            <a:br>
              <a:rPr lang="en-US" altLang="ko-KR" sz="2000" dirty="0"/>
            </a:br>
            <a:r>
              <a:rPr lang="en-US" altLang="ko-KR" sz="2000" b="1" dirty="0"/>
              <a:t>DAG </a:t>
            </a:r>
            <a:r>
              <a:rPr lang="ko-KR" altLang="en-US" sz="2000" b="1" dirty="0"/>
              <a:t>기반의 분산원장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TPM, DAA</a:t>
            </a:r>
            <a:r>
              <a:rPr lang="ko-KR" altLang="en-US" sz="2000" b="1" dirty="0"/>
              <a:t> 사용하는</a:t>
            </a:r>
            <a:r>
              <a:rPr lang="ko-KR" altLang="en-US" sz="2000" dirty="0"/>
              <a:t> 분산 원장 시스템 제안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DAG + PBFT + TPM-DAA </a:t>
            </a:r>
            <a:r>
              <a:rPr lang="ko-KR" altLang="en-US" sz="2000" dirty="0"/>
              <a:t>조합이 작동 가능한 설계임을 </a:t>
            </a:r>
            <a:r>
              <a:rPr lang="en-US" altLang="ko-KR" sz="2000" dirty="0"/>
              <a:t>4-</a:t>
            </a:r>
            <a:r>
              <a:rPr lang="ko-KR" altLang="en-US" sz="2000" dirty="0"/>
              <a:t>노드 프로토타입으로 초기 검증</a:t>
            </a:r>
            <a:endParaRPr lang="en-US" altLang="ko-KR" sz="2000" dirty="0"/>
          </a:p>
          <a:p>
            <a:r>
              <a:rPr lang="ko-KR" altLang="en-US" sz="2000" dirty="0"/>
              <a:t>작은 규모의 테스트 문제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CLI </a:t>
            </a:r>
            <a:r>
              <a:rPr lang="ko-KR" altLang="en-US" sz="2000" dirty="0"/>
              <a:t>호출 </a:t>
            </a:r>
            <a:r>
              <a:rPr lang="en-US" altLang="ko-KR" sz="2000" dirty="0"/>
              <a:t>+ SW-TPM</a:t>
            </a:r>
            <a:r>
              <a:rPr lang="ko-KR" altLang="en-US" sz="2000" dirty="0"/>
              <a:t>의 병목 확인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실 </a:t>
            </a:r>
            <a:r>
              <a:rPr lang="en-US" altLang="ko-KR" sz="2000" dirty="0"/>
              <a:t>TPM + </a:t>
            </a:r>
            <a:r>
              <a:rPr lang="ko-KR" altLang="en-US" sz="2000" dirty="0"/>
              <a:t>대규모</a:t>
            </a:r>
            <a:r>
              <a:rPr lang="en-US" altLang="ko-KR" sz="2000" dirty="0"/>
              <a:t> </a:t>
            </a:r>
            <a:r>
              <a:rPr lang="ko-KR" altLang="en-US" sz="2000" dirty="0"/>
              <a:t>실험 확장 및 평가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TPM</a:t>
            </a:r>
            <a:r>
              <a:rPr lang="ko-KR" altLang="en-US" sz="2000" dirty="0"/>
              <a:t> 기능 확장</a:t>
            </a:r>
            <a:r>
              <a:rPr lang="en-US" altLang="ko-KR" sz="2000" dirty="0"/>
              <a:t>(</a:t>
            </a:r>
            <a:r>
              <a:rPr lang="ko-KR" altLang="en-US" sz="2000" dirty="0"/>
              <a:t>원격 상태 증빙</a:t>
            </a:r>
            <a:r>
              <a:rPr lang="en-US" altLang="ko-KR" sz="2000" dirty="0"/>
              <a:t>)</a:t>
            </a:r>
            <a:r>
              <a:rPr lang="ko-KR" altLang="en-US" sz="2000" dirty="0"/>
              <a:t> 등</a:t>
            </a:r>
            <a:br>
              <a:rPr lang="en-US" altLang="ko-KR" sz="2000" dirty="0"/>
            </a:br>
            <a:r>
              <a:rPr lang="ko-KR" altLang="en-US" sz="2000" dirty="0" err="1"/>
              <a:t>정교화함으로써</a:t>
            </a:r>
            <a:r>
              <a:rPr lang="ko-KR" altLang="en-US" sz="2000" dirty="0"/>
              <a:t> 본 프로토타입을 실서비스 수준으로 발전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kumimoji="1" lang="en-US" altLang="ko-KR" sz="2000" dirty="0"/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206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4C017-E888-38F0-9387-2BE102581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A3386-B2A0-1B49-111B-14BAD343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4236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287310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IoT</a:t>
            </a:r>
            <a:r>
              <a:rPr lang="ko-KR" altLang="en-US" dirty="0"/>
              <a:t>환경 처리량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스마트 공장</a:t>
            </a:r>
            <a:r>
              <a:rPr lang="en-US" altLang="ko-KR" sz="2000" dirty="0"/>
              <a:t>, </a:t>
            </a:r>
            <a:r>
              <a:rPr lang="ko-KR" altLang="en-US" sz="2000" dirty="0"/>
              <a:t>자율주행 차량</a:t>
            </a:r>
            <a:r>
              <a:rPr lang="en-US" altLang="ko-KR" sz="2000" dirty="0"/>
              <a:t>, </a:t>
            </a:r>
            <a:r>
              <a:rPr lang="ko-KR" altLang="en-US" sz="2000" dirty="0"/>
              <a:t>스마트 홈 등 </a:t>
            </a:r>
            <a:r>
              <a:rPr lang="en-US" altLang="ko-KR" sz="2000" dirty="0"/>
              <a:t>IoT </a:t>
            </a:r>
            <a:r>
              <a:rPr lang="ko-KR" altLang="en-US" sz="2000" dirty="0"/>
              <a:t>환경은 매 순간 수많은 센서에서 데이터를 생성</a:t>
            </a:r>
            <a:br>
              <a:rPr lang="en-US" altLang="ko-KR" sz="2000" dirty="0"/>
            </a:br>
            <a:endParaRPr lang="en-US" altLang="ko-KR" sz="2000" b="1" dirty="0"/>
          </a:p>
          <a:p>
            <a:r>
              <a:rPr lang="en-US" altLang="ko-KR" sz="2000" b="1" dirty="0"/>
              <a:t>IoT </a:t>
            </a:r>
            <a:r>
              <a:rPr lang="ko-KR" altLang="en-US" sz="2000" b="1" dirty="0"/>
              <a:t>환경에서는 </a:t>
            </a:r>
            <a:r>
              <a:rPr lang="ko-KR" altLang="en-US" sz="2000" dirty="0"/>
              <a:t>요구되는 고속 분산원장 구조</a:t>
            </a:r>
            <a:endParaRPr lang="en-US" altLang="ko-KR" sz="2000" dirty="0"/>
          </a:p>
          <a:p>
            <a:pPr lvl="1"/>
            <a:r>
              <a:rPr lang="ko-KR" altLang="en-US" sz="1600" dirty="0">
                <a:sym typeface="Wingdings" pitchFamily="2" charset="2"/>
              </a:rPr>
              <a:t>수천 </a:t>
            </a:r>
            <a:r>
              <a:rPr lang="en-US" altLang="ko-KR" sz="1600" dirty="0">
                <a:sym typeface="Wingdings" pitchFamily="2" charset="2"/>
              </a:rPr>
              <a:t>~ </a:t>
            </a:r>
            <a:r>
              <a:rPr lang="ko-KR" altLang="en-US" sz="1600" dirty="0">
                <a:sym typeface="Wingdings" pitchFamily="2" charset="2"/>
              </a:rPr>
              <a:t>수만 대 센서</a:t>
            </a:r>
            <a:r>
              <a:rPr lang="en-US" altLang="ko-KR" sz="1600" dirty="0">
                <a:sym typeface="Wingdings" pitchFamily="2" charset="2"/>
              </a:rPr>
              <a:t>·</a:t>
            </a:r>
            <a:r>
              <a:rPr lang="ko-KR" altLang="en-US" sz="1600" dirty="0">
                <a:sym typeface="Wingdings" pitchFamily="2" charset="2"/>
              </a:rPr>
              <a:t>게이트웨이가 동시에 값을 쓰기 때문에 </a:t>
            </a:r>
            <a:r>
              <a:rPr lang="ko-KR" altLang="en-US" sz="1600" b="1" dirty="0">
                <a:sym typeface="Wingdings" pitchFamily="2" charset="2"/>
              </a:rPr>
              <a:t>초당 수백 </a:t>
            </a:r>
            <a:r>
              <a:rPr lang="en-US" altLang="ko-KR" sz="1600" b="1" dirty="0">
                <a:sym typeface="Wingdings" pitchFamily="2" charset="2"/>
              </a:rPr>
              <a:t>~ </a:t>
            </a:r>
            <a:r>
              <a:rPr lang="ko-KR" altLang="en-US" sz="1600" b="1" dirty="0">
                <a:sym typeface="Wingdings" pitchFamily="2" charset="2"/>
              </a:rPr>
              <a:t>수만 </a:t>
            </a:r>
            <a:r>
              <a:rPr lang="en-US" altLang="ko-KR" sz="1600" b="1" dirty="0">
                <a:sym typeface="Wingdings" pitchFamily="2" charset="2"/>
              </a:rPr>
              <a:t>TPS </a:t>
            </a:r>
            <a:r>
              <a:rPr lang="ko-KR" altLang="en-US" sz="1600" b="1" dirty="0">
                <a:sym typeface="Wingdings" pitchFamily="2" charset="2"/>
              </a:rPr>
              <a:t>필요</a:t>
            </a:r>
            <a:r>
              <a:rPr lang="en-US" altLang="ko-KR" sz="1600" b="1" dirty="0">
                <a:sym typeface="Wingdings" pitchFamily="2" charset="2"/>
              </a:rPr>
              <a:t>.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DAG</a:t>
            </a:r>
            <a:r>
              <a:rPr lang="en-US" altLang="ko-KR" sz="2000" dirty="0"/>
              <a:t>(IOTA Tangle): </a:t>
            </a:r>
            <a:br>
              <a:rPr lang="en-US" altLang="ko-KR" sz="2000" dirty="0"/>
            </a:br>
            <a:r>
              <a:rPr lang="ko-KR" altLang="en-US" sz="2000" dirty="0"/>
              <a:t>블록 직렬화 대신 선행 해시를 병렬로 참조 → 쓰기 병목 제거 </a:t>
            </a:r>
            <a:r>
              <a:rPr lang="en-US" altLang="ko-KR" sz="2000" dirty="0"/>
              <a:t>&amp; </a:t>
            </a:r>
            <a:r>
              <a:rPr lang="ko-KR" altLang="en-US" sz="2000" b="1" dirty="0"/>
              <a:t>보장된 높은 처리량</a:t>
            </a:r>
            <a:endParaRPr lang="en-US" altLang="ko-KR" sz="2000" b="1" dirty="0"/>
          </a:p>
          <a:p>
            <a:r>
              <a:rPr lang="ko-KR" altLang="en-US" sz="2000" b="1" dirty="0"/>
              <a:t>대규모 </a:t>
            </a:r>
            <a:r>
              <a:rPr lang="en-US" altLang="ko-KR" sz="2000" b="1" dirty="0"/>
              <a:t>IoT </a:t>
            </a:r>
            <a:r>
              <a:rPr lang="ko-KR" altLang="en-US" sz="2000" b="1" dirty="0"/>
              <a:t>데이터를 </a:t>
            </a:r>
            <a:r>
              <a:rPr lang="ko-KR" altLang="en-US" sz="2000" dirty="0"/>
              <a:t>실시간으로 담아낼 분산원장으로 </a:t>
            </a:r>
            <a:r>
              <a:rPr lang="en-US" altLang="ko-KR" sz="2000" b="1" dirty="0"/>
              <a:t>DAG</a:t>
            </a:r>
            <a:r>
              <a:rPr lang="ko-KR" altLang="en-US" sz="2000" b="1" dirty="0"/>
              <a:t> 분산원장 현실적인 방식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A0BD1-8822-139E-DA5A-503A6EC2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DAG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BE346-C16D-8D51-AA75-1F0F5F3C1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전통적인 블록체인은 새로운 트랜잭션들을 모아 </a:t>
            </a:r>
            <a:r>
              <a:rPr lang="ko-KR" altLang="en-US" sz="1800" b="1" dirty="0"/>
              <a:t>일렬로 연결된 블록</a:t>
            </a:r>
            <a:r>
              <a:rPr lang="ko-KR" altLang="en-US" sz="1800" dirty="0"/>
              <a:t>에 담아 순차적으로 원장에 추가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ko-KR" altLang="en-US" sz="1800" dirty="0"/>
              <a:t>한 시점에 하나의 노드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채굴자</a:t>
            </a:r>
            <a:r>
              <a:rPr lang="ko-KR" altLang="en-US" sz="1800" dirty="0"/>
              <a:t> 또는 </a:t>
            </a:r>
            <a:r>
              <a:rPr lang="ko-KR" altLang="en-US" sz="1800" dirty="0" err="1"/>
              <a:t>검증자</a:t>
            </a:r>
            <a:r>
              <a:rPr lang="en-US" altLang="ko-KR" sz="1800" dirty="0"/>
              <a:t>)</a:t>
            </a:r>
            <a:r>
              <a:rPr lang="ko-KR" altLang="en-US" sz="1800" dirty="0"/>
              <a:t>만이 블록을 생성하고 추가할 수 있어 처리 속도가 </a:t>
            </a:r>
            <a:r>
              <a:rPr lang="ko-KR" altLang="en-US" sz="1800" b="1" dirty="0"/>
              <a:t>블록 생성 주기에 제한</a:t>
            </a:r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/>
              <a:t>반면 </a:t>
            </a:r>
            <a:r>
              <a:rPr lang="en-US" altLang="ko-KR" sz="1800" b="1" dirty="0"/>
              <a:t>DAG </a:t>
            </a:r>
            <a:r>
              <a:rPr lang="ko-KR" altLang="en-US" sz="1800" b="1" dirty="0"/>
              <a:t>원장에서는 </a:t>
            </a:r>
            <a:r>
              <a:rPr lang="ko-KR" altLang="en-US" sz="1800" dirty="0"/>
              <a:t>각 트랜잭션이 기존의 다른 트랜잭션들을 가리키며 연결</a:t>
            </a:r>
            <a:br>
              <a:rPr lang="en-US" altLang="ko-KR" sz="1800" dirty="0"/>
            </a:br>
            <a:r>
              <a:rPr lang="ko-KR" altLang="en-US" sz="1800" dirty="0"/>
              <a:t>중앙 블록 생성자 없이 모든 참여 노드가 </a:t>
            </a:r>
            <a:r>
              <a:rPr lang="ko-KR" altLang="en-US" sz="1800" b="1" dirty="0"/>
              <a:t>동시에 트랜잭션을 원장에 기록</a:t>
            </a:r>
            <a:r>
              <a:rPr lang="ko-KR" altLang="en-US" sz="1800" dirty="0"/>
              <a:t>할 수 있으며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때문에 병목 없이 </a:t>
            </a:r>
            <a:r>
              <a:rPr lang="ko-KR" altLang="en-US" sz="1800" b="1" dirty="0"/>
              <a:t>병렬 처리가 가능</a:t>
            </a:r>
            <a:endParaRPr kumimoji="1" lang="ko-KR" altLang="en-US" sz="1800" b="1" dirty="0"/>
          </a:p>
          <a:p>
            <a:endParaRPr kumimoji="1" lang="ko-KR" altLang="en-US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E458791-2278-DC08-EBCD-E13E0AC1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07" y="3810000"/>
            <a:ext cx="8128333" cy="267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00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7F4FE-510C-8BEF-460B-B99B29EE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R" dirty="0"/>
              <a:t>IoT</a:t>
            </a:r>
            <a:r>
              <a:rPr lang="ko-KR" altLang="en-US" dirty="0"/>
              <a:t>환경 보안 강화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D1D64-B12E-F787-394B-B49950192C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소프트웨어 키는 펌웨어 변조</a:t>
            </a:r>
            <a:r>
              <a:rPr lang="en-US" altLang="ko-KR" sz="2000" dirty="0"/>
              <a:t>·</a:t>
            </a:r>
            <a:r>
              <a:rPr lang="ko-KR" altLang="en-US" sz="2000" dirty="0"/>
              <a:t>메모리 덤프에 취약 </a:t>
            </a:r>
            <a:br>
              <a:rPr lang="en-US" altLang="ko-KR" sz="2000" dirty="0"/>
            </a:br>
            <a:r>
              <a:rPr lang="ko-KR" altLang="en-US" sz="2000" dirty="0"/>
              <a:t>→ 대규모 </a:t>
            </a:r>
            <a:r>
              <a:rPr lang="en-US" altLang="ko-KR" sz="2000" dirty="0"/>
              <a:t>IoT</a:t>
            </a:r>
            <a:r>
              <a:rPr lang="ko-KR" altLang="en-US" sz="2000" dirty="0" err="1"/>
              <a:t>에선</a:t>
            </a:r>
            <a:r>
              <a:rPr lang="ko-KR" altLang="en-US" sz="2000" dirty="0"/>
              <a:t> 복제 키</a:t>
            </a:r>
            <a:r>
              <a:rPr lang="en-US" altLang="ko-KR" sz="2000" dirty="0"/>
              <a:t>(Sybil) </a:t>
            </a:r>
            <a:r>
              <a:rPr lang="ko-KR" altLang="en-US" sz="2000" dirty="0"/>
              <a:t>공격 우려</a:t>
            </a:r>
            <a:endParaRPr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TPM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lang="ko-KR" altLang="en-US" sz="2000" dirty="0"/>
              <a:t>보안을 높은 수준으로 보장하기 위해 설계된 특수 보안 칩 또는 하드웨어 </a:t>
            </a:r>
            <a:endParaRPr kumimoji="1" lang="en-US" altLang="ko-KR" sz="2000" dirty="0"/>
          </a:p>
          <a:p>
            <a:pPr lvl="1"/>
            <a:r>
              <a:rPr lang="ko-KR" altLang="en-US" sz="1600" dirty="0"/>
              <a:t>보안 키 생성</a:t>
            </a:r>
            <a:r>
              <a:rPr lang="en-US" altLang="ko-KR" sz="1600" dirty="0"/>
              <a:t>·</a:t>
            </a:r>
            <a:r>
              <a:rPr lang="ko-KR" altLang="en-US" sz="1600" dirty="0"/>
              <a:t>저장</a:t>
            </a:r>
            <a:r>
              <a:rPr lang="en-US" altLang="ko-KR" sz="1600" dirty="0"/>
              <a:t>(RSA·ECC </a:t>
            </a:r>
            <a:r>
              <a:rPr lang="ko-KR" altLang="en-US" sz="1600" dirty="0"/>
              <a:t>등 비대칭 키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플랫폼 무결성 측정</a:t>
            </a:r>
            <a:r>
              <a:rPr lang="en-US" altLang="ko-KR" sz="1600" dirty="0"/>
              <a:t>(PCR</a:t>
            </a:r>
            <a:r>
              <a:rPr lang="ko-KR" altLang="en-US" sz="1600" dirty="0"/>
              <a:t> 사용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pPr lvl="1"/>
            <a:r>
              <a:rPr lang="en-US" altLang="ko-KR" sz="1600" dirty="0"/>
              <a:t>HW </a:t>
            </a:r>
            <a:r>
              <a:rPr lang="ko-KR" altLang="en-US" sz="1600" dirty="0"/>
              <a:t>난수 </a:t>
            </a:r>
            <a:r>
              <a:rPr lang="ko-KR" altLang="en-US" sz="1600" dirty="0" err="1"/>
              <a:t>생성기</a:t>
            </a:r>
            <a:r>
              <a:rPr lang="en-US" altLang="ko-KR" sz="1600" dirty="0"/>
              <a:t>(TRNG)</a:t>
            </a:r>
            <a:endParaRPr kumimoji="1" lang="en-US" altLang="ko-KR" sz="1600" dirty="0"/>
          </a:p>
          <a:p>
            <a:pPr lvl="1"/>
            <a:r>
              <a:rPr lang="ko-KR" altLang="en-US" sz="1600" dirty="0"/>
              <a:t>원격 인증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0E0E0E"/>
                </a:solidFill>
                <a:latin typeface="+mn-ea"/>
              </a:rPr>
              <a:t>무결성 검증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DAA</a:t>
            </a:r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Ex) </a:t>
            </a:r>
            <a:r>
              <a:rPr kumimoji="1" lang="ko-KR" altLang="en-US" sz="2000" dirty="0"/>
              <a:t>디바이스에 </a:t>
            </a:r>
            <a:r>
              <a:rPr kumimoji="1" lang="en-US" altLang="ko-KR" sz="2000" dirty="0"/>
              <a:t>TPM</a:t>
            </a:r>
            <a:r>
              <a:rPr kumimoji="1" lang="ko-KR" altLang="en-US" sz="2000" dirty="0"/>
              <a:t>을 탑재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칩 내부에서 키</a:t>
            </a:r>
            <a:r>
              <a:rPr kumimoji="1" lang="en-US" altLang="ko-KR" sz="2000" dirty="0"/>
              <a:t>·</a:t>
            </a:r>
            <a:r>
              <a:rPr kumimoji="1" lang="ko-KR" altLang="en-US" sz="2000" dirty="0"/>
              <a:t>부팅 측정값을 봉인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센서가 트랜잭션을 올릴 때 최근 </a:t>
            </a:r>
            <a:r>
              <a:rPr lang="en-US" altLang="ko-KR" sz="2000" dirty="0"/>
              <a:t>PCR </a:t>
            </a:r>
            <a:r>
              <a:rPr lang="ko-KR" altLang="en-US" sz="2000" dirty="0"/>
              <a:t>해시 요약 포함 </a:t>
            </a:r>
            <a:br>
              <a:rPr lang="en-US" altLang="ko-KR" sz="2000" dirty="0"/>
            </a:br>
            <a:r>
              <a:rPr lang="ko-KR" altLang="en-US" sz="2000" dirty="0"/>
              <a:t>→ 원장 자체의 무결성 보장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7F6192-3F55-4D04-07A2-A1CBCC1E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607" y="2751897"/>
            <a:ext cx="4268767" cy="2870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BDAD86-D152-0958-EDB5-706342C33A09}"/>
              </a:ext>
            </a:extLst>
          </p:cNvPr>
          <p:cNvSpPr txBox="1"/>
          <p:nvPr/>
        </p:nvSpPr>
        <p:spPr>
          <a:xfrm>
            <a:off x="1382401" y="3071959"/>
            <a:ext cx="6129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E0E0E"/>
                </a:solidFill>
                <a:effectLst/>
                <a:latin typeface=".SF NS"/>
              </a:rPr>
              <a:t>PCR</a:t>
            </a:r>
            <a:r>
              <a:rPr lang="ko-KR" altLang="en-US" sz="1200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US" altLang="ko-KR" sz="1200" dirty="0">
                <a:solidFill>
                  <a:srgbClr val="0E0E0E"/>
                </a:solidFill>
                <a:latin typeface=".SF NS"/>
              </a:rPr>
              <a:t>:</a:t>
            </a:r>
            <a:r>
              <a:rPr lang="ko-KR" altLang="en-US" sz="1200" dirty="0">
                <a:solidFill>
                  <a:srgbClr val="0E0E0E"/>
                </a:solidFill>
                <a:latin typeface=".SF NS"/>
              </a:rPr>
              <a:t> </a:t>
            </a:r>
            <a:r>
              <a:rPr lang="ko-KR" altLang="en-US" sz="1200" dirty="0">
                <a:solidFill>
                  <a:srgbClr val="0E0E0E"/>
                </a:solidFill>
                <a:effectLst/>
                <a:latin typeface=".SF NS"/>
              </a:rPr>
              <a:t>시스템 구성 요소와 설정의 해시 측정값을 저장하는 특수 레지스터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296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BBB19-EFBD-7BA8-773F-8554B9CBA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BEC45-1FB0-FC3F-8EB7-5770BACD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DAA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F79F9-66D0-7589-8630-5C8116499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50664"/>
            <a:ext cx="11369675" cy="560387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Privacy CA </a:t>
            </a:r>
            <a:r>
              <a:rPr lang="ko-KR" altLang="en-US" sz="2000" b="1" dirty="0"/>
              <a:t>방식을 거친 초기 </a:t>
            </a:r>
            <a:r>
              <a:rPr lang="en-US" altLang="ko-KR" sz="2000" b="1" dirty="0"/>
              <a:t>TPM </a:t>
            </a:r>
            <a:r>
              <a:rPr lang="ko-KR" altLang="en-US" sz="2000" b="1" dirty="0"/>
              <a:t>원격 증명</a:t>
            </a:r>
            <a:endParaRPr lang="ko-KR" altLang="en-US" sz="2000" dirty="0"/>
          </a:p>
          <a:p>
            <a:pPr lvl="1"/>
            <a:r>
              <a:rPr lang="en-US" altLang="ko-KR" sz="1600" dirty="0"/>
              <a:t>TPM 1.2 </a:t>
            </a:r>
            <a:r>
              <a:rPr lang="ko-KR" altLang="en-US" sz="1600" dirty="0"/>
              <a:t>시대에는 원격 증명을 위해 장치 내장 ‘</a:t>
            </a:r>
            <a:r>
              <a:rPr lang="en-US" altLang="ko-KR" sz="1600" dirty="0"/>
              <a:t>Endorsement Key(EK)’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신뢰 기관</a:t>
            </a:r>
            <a:r>
              <a:rPr lang="en-US" altLang="ko-KR" sz="1600" dirty="0"/>
              <a:t>(Privacy CA)</a:t>
            </a:r>
            <a:r>
              <a:rPr lang="ko-KR" altLang="en-US" sz="1600" dirty="0"/>
              <a:t>이 확인하는 방식 사용함</a:t>
            </a:r>
          </a:p>
          <a:p>
            <a:pPr lvl="1"/>
            <a:r>
              <a:rPr lang="ko-KR" altLang="en-US" sz="1600" dirty="0"/>
              <a:t>이 방식은 장치의 고유 식별 정보</a:t>
            </a:r>
            <a:r>
              <a:rPr lang="en-US" altLang="ko-KR" sz="1600" dirty="0"/>
              <a:t>(EK)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/>
              <a:t>CA</a:t>
            </a:r>
            <a:r>
              <a:rPr lang="ko-KR" altLang="en-US" sz="1600" dirty="0"/>
              <a:t>가 인지하게 되어</a:t>
            </a:r>
            <a:r>
              <a:rPr lang="en-US" altLang="ko-KR" sz="1600" dirty="0"/>
              <a:t>, </a:t>
            </a:r>
            <a:r>
              <a:rPr lang="ko-KR" altLang="en-US" sz="1600" b="1" dirty="0"/>
              <a:t>익명성 보장 부족함</a:t>
            </a:r>
            <a:endParaRPr lang="en-US" altLang="ko-KR" sz="1600" b="1" dirty="0"/>
          </a:p>
          <a:p>
            <a:pPr lvl="1"/>
            <a:endParaRPr lang="ko-KR" altLang="en-US" sz="1600" dirty="0"/>
          </a:p>
          <a:p>
            <a:r>
              <a:rPr lang="en-US" altLang="ko-KR" sz="2000" b="1" dirty="0"/>
              <a:t>DAA</a:t>
            </a:r>
            <a:r>
              <a:rPr lang="ko-KR" altLang="en-US" sz="2000" b="1" dirty="0"/>
              <a:t>의 필요성</a:t>
            </a:r>
            <a:endParaRPr lang="ko-KR" altLang="en-US" sz="2000" dirty="0"/>
          </a:p>
          <a:p>
            <a:pPr lvl="1"/>
            <a:r>
              <a:rPr lang="ko-KR" altLang="en-US" sz="1600" dirty="0"/>
              <a:t>장치 식별 정보를 직접 노출하지 않고도 </a:t>
            </a:r>
            <a:r>
              <a:rPr lang="ko-KR" altLang="en-US" sz="1600" b="1" dirty="0"/>
              <a:t>무결성과 신뢰성을 원격에서 증명</a:t>
            </a:r>
            <a:r>
              <a:rPr lang="ko-KR" altLang="en-US" sz="1600" dirty="0"/>
              <a:t>해야 할 필요성 대두됨</a:t>
            </a:r>
          </a:p>
          <a:p>
            <a:pPr lvl="1"/>
            <a:r>
              <a:rPr lang="ko-KR" altLang="en-US" sz="1600" dirty="0"/>
              <a:t>그룹 서명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블라인딩</a:t>
            </a:r>
            <a:r>
              <a:rPr lang="en-US" altLang="ko-KR" sz="1600" dirty="0"/>
              <a:t>, </a:t>
            </a:r>
            <a:r>
              <a:rPr lang="ko-KR" altLang="en-US" sz="1600" dirty="0"/>
              <a:t>제로 지식 증명 등의 </a:t>
            </a:r>
            <a:r>
              <a:rPr lang="ko-KR" altLang="en-US" sz="1600" b="1" dirty="0"/>
              <a:t>첨단 암호 기술</a:t>
            </a:r>
            <a:r>
              <a:rPr lang="ko-KR" altLang="en-US" sz="1600" dirty="0"/>
              <a:t> 접목하여</a:t>
            </a:r>
            <a:r>
              <a:rPr lang="en-US" altLang="ko-KR" sz="1600" dirty="0"/>
              <a:t>, TPM </a:t>
            </a:r>
            <a:r>
              <a:rPr lang="ko-KR" altLang="en-US" sz="1600" dirty="0"/>
              <a:t>원격 증명에 </a:t>
            </a:r>
            <a:r>
              <a:rPr lang="ko-KR" altLang="en-US" sz="1600" b="1" dirty="0"/>
              <a:t>익명성 부여</a:t>
            </a:r>
            <a:r>
              <a:rPr lang="ko-KR" altLang="en-US" sz="1600" dirty="0"/>
              <a:t>하는 </a:t>
            </a:r>
            <a:r>
              <a:rPr lang="en-US" altLang="ko-KR" sz="1600" dirty="0"/>
              <a:t>DAA </a:t>
            </a:r>
            <a:r>
              <a:rPr lang="ko-KR" altLang="en-US" sz="1600" dirty="0"/>
              <a:t>기술 발전함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2000" dirty="0"/>
              <a:t> </a:t>
            </a:r>
            <a:r>
              <a:rPr lang="ko-KR" altLang="en-US" sz="2000" b="1" dirty="0"/>
              <a:t>“누가”</a:t>
            </a:r>
            <a:r>
              <a:rPr lang="ko-KR" altLang="en-US" sz="2000" dirty="0"/>
              <a:t> 보다는 </a:t>
            </a:r>
            <a:r>
              <a:rPr lang="ko-KR" altLang="en-US" sz="2000" b="1" dirty="0"/>
              <a:t>“신뢰 할 수 있는 </a:t>
            </a:r>
            <a:r>
              <a:rPr lang="ko-KR" altLang="en-US" sz="2000" b="1" dirty="0" err="1"/>
              <a:t>기기냐</a:t>
            </a:r>
            <a:r>
              <a:rPr lang="ko-KR" altLang="en-US" sz="2000" b="1" dirty="0"/>
              <a:t>”</a:t>
            </a:r>
            <a:r>
              <a:rPr lang="ko-KR" altLang="en-US" sz="2000" dirty="0"/>
              <a:t> 만 증명 </a:t>
            </a:r>
            <a:endParaRPr kumimoji="1" lang="en-US" altLang="ko-KR" sz="2000" dirty="0"/>
          </a:p>
          <a:p>
            <a:pPr lvl="1"/>
            <a:r>
              <a:rPr lang="en-US" altLang="ko-KR" sz="1800" dirty="0"/>
              <a:t>DAA</a:t>
            </a:r>
            <a:r>
              <a:rPr lang="ko-KR" altLang="en-US" sz="1800" dirty="0"/>
              <a:t>는 </a:t>
            </a:r>
            <a:r>
              <a:rPr lang="en-US" altLang="ko-KR" sz="1800" dirty="0"/>
              <a:t>TPM</a:t>
            </a:r>
            <a:r>
              <a:rPr lang="ko-KR" altLang="en-US" sz="1800" dirty="0"/>
              <a:t>이 “</a:t>
            </a:r>
            <a:r>
              <a:rPr lang="ko-KR" altLang="en-US" sz="1800" dirty="0" err="1"/>
              <a:t>신뢰된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멤버”만</a:t>
            </a:r>
            <a:r>
              <a:rPr lang="ko-KR" altLang="en-US" sz="1800" dirty="0"/>
              <a:t> 증명하고 </a:t>
            </a:r>
            <a:r>
              <a:rPr lang="ko-KR" altLang="en-US" sz="1800" b="1" dirty="0"/>
              <a:t>기기 </a:t>
            </a:r>
            <a:r>
              <a:rPr lang="en-US" altLang="ko-KR" sz="1800" b="1" dirty="0"/>
              <a:t>ID</a:t>
            </a:r>
            <a:r>
              <a:rPr lang="ko-KR" altLang="en-US" sz="1800" b="1" dirty="0"/>
              <a:t>는 </a:t>
            </a:r>
            <a:r>
              <a:rPr lang="ko-KR" altLang="en-US" sz="1800" b="1" dirty="0" err="1"/>
              <a:t>비식별</a:t>
            </a:r>
            <a:endParaRPr kumimoji="1"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트랜잭션 서명을 </a:t>
            </a:r>
            <a:r>
              <a:rPr lang="en-US" altLang="ko-KR" sz="1800" dirty="0"/>
              <a:t>DAA</a:t>
            </a:r>
            <a:r>
              <a:rPr lang="ko-KR" altLang="en-US" sz="1800" dirty="0"/>
              <a:t>로 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/>
              <a:t>→ 검증 노드는 그룹 공개키만 들고 다수 기기를 검증 가능 </a:t>
            </a:r>
            <a:endParaRPr lang="en-US" altLang="ko-KR" sz="1800" dirty="0"/>
          </a:p>
          <a:p>
            <a:pPr lvl="1"/>
            <a:r>
              <a:rPr lang="ko-KR" altLang="en-US" sz="1800" dirty="0"/>
              <a:t>위치</a:t>
            </a:r>
            <a:r>
              <a:rPr lang="en-US" altLang="ko-KR" sz="1800" dirty="0"/>
              <a:t>,</a:t>
            </a:r>
            <a:r>
              <a:rPr lang="ko-KR" altLang="en-US" sz="1800" dirty="0"/>
              <a:t> 개인정보와 같이 데이터 보호가 필요한 </a:t>
            </a:r>
            <a:r>
              <a:rPr lang="en-US" altLang="ko-KR" sz="1800" dirty="0"/>
              <a:t>IoT </a:t>
            </a:r>
            <a:r>
              <a:rPr lang="ko-KR" altLang="en-US" sz="1800" dirty="0"/>
              <a:t>환경에 적합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endParaRPr lang="ko-KR" altLang="en-US" sz="2000" dirty="0"/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3981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A903-D847-3A12-3877-560327C51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9BD36-F57C-A257-407A-1EC56FF2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DAA</a:t>
            </a:r>
            <a:r>
              <a:rPr lang="ko-KR" altLang="en-US" dirty="0"/>
              <a:t> 기법 및 동작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40940-BE8A-94E4-7B75-8EA078149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254125"/>
            <a:ext cx="11369675" cy="5603875"/>
          </a:xfrm>
        </p:spPr>
        <p:txBody>
          <a:bodyPr>
            <a:noAutofit/>
          </a:bodyPr>
          <a:lstStyle/>
          <a:p>
            <a:r>
              <a:rPr lang="en-US" altLang="ko-KR" sz="1600" b="1" dirty="0"/>
              <a:t>TPM </a:t>
            </a:r>
            <a:r>
              <a:rPr lang="ko-KR" altLang="en-US" sz="1600" b="1" dirty="0"/>
              <a:t>시크릿 및 초기 발급 단계</a:t>
            </a:r>
            <a:endParaRPr lang="ko-KR" altLang="en-US" sz="1600" dirty="0"/>
          </a:p>
          <a:p>
            <a:pPr lvl="1"/>
            <a:r>
              <a:rPr lang="ko-KR" altLang="en-US" sz="1400" dirty="0"/>
              <a:t>제조 또는 초기 설정 시</a:t>
            </a:r>
            <a:r>
              <a:rPr lang="en-US" altLang="ko-KR" sz="1400" dirty="0"/>
              <a:t>, TPM</a:t>
            </a:r>
            <a:r>
              <a:rPr lang="ko-KR" altLang="en-US" sz="1400" dirty="0"/>
              <a:t>은 발급기관</a:t>
            </a:r>
            <a:r>
              <a:rPr lang="en-US" altLang="ko-KR" sz="1400" dirty="0"/>
              <a:t>(Issuer)</a:t>
            </a:r>
            <a:r>
              <a:rPr lang="ko-KR" altLang="en-US" sz="1400" dirty="0" err="1"/>
              <a:t>으로부터</a:t>
            </a:r>
            <a:r>
              <a:rPr lang="ko-KR" altLang="en-US" sz="1400" dirty="0"/>
              <a:t> 개인화된 시크릿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장치별</a:t>
            </a:r>
            <a:r>
              <a:rPr lang="ko-KR" altLang="en-US" sz="1400" dirty="0"/>
              <a:t> 마스터 키</a:t>
            </a:r>
            <a:r>
              <a:rPr lang="en-US" altLang="ko-KR" sz="1400" dirty="0"/>
              <a:t>) </a:t>
            </a:r>
            <a:r>
              <a:rPr lang="ko-KR" altLang="en-US" sz="1400" dirty="0"/>
              <a:t>또는 그룹 마스터 키에서 유도된 난수 전달받음</a:t>
            </a:r>
          </a:p>
          <a:p>
            <a:pPr lvl="1"/>
            <a:r>
              <a:rPr lang="ko-KR" altLang="en-US" sz="1400" dirty="0"/>
              <a:t>발급기관이 장치 식별 정보</a:t>
            </a:r>
            <a:r>
              <a:rPr lang="en-US" altLang="ko-KR" sz="1400" dirty="0"/>
              <a:t>(EK)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알고 있더라도</a:t>
            </a:r>
            <a:r>
              <a:rPr lang="en-US" altLang="ko-KR" sz="1400" dirty="0"/>
              <a:t>, </a:t>
            </a:r>
            <a:r>
              <a:rPr lang="ko-KR" altLang="en-US" sz="1400" dirty="0"/>
              <a:t>최종 증명 과정에서 직접 노출되지 않도록 설계됨</a:t>
            </a:r>
          </a:p>
          <a:p>
            <a:endParaRPr lang="en-US" altLang="ko-KR" sz="1600" b="1" dirty="0"/>
          </a:p>
          <a:p>
            <a:r>
              <a:rPr lang="ko-KR" altLang="en-US" sz="1600" b="1" dirty="0"/>
              <a:t>증명 생성 시의 </a:t>
            </a:r>
            <a:r>
              <a:rPr lang="ko-KR" altLang="en-US" sz="1600" b="1" dirty="0" err="1"/>
              <a:t>블라인딩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제로 지식 증명</a:t>
            </a:r>
            <a:endParaRPr lang="ko-KR" altLang="en-US" sz="1600" dirty="0"/>
          </a:p>
          <a:p>
            <a:pPr lvl="1"/>
            <a:r>
              <a:rPr lang="en-US" altLang="ko-KR" sz="1400" dirty="0"/>
              <a:t>TPM</a:t>
            </a:r>
            <a:r>
              <a:rPr lang="ko-KR" altLang="en-US" sz="1400" dirty="0"/>
              <a:t>은 증명 서명</a:t>
            </a:r>
            <a:r>
              <a:rPr lang="en-US" altLang="ko-KR" sz="1400" dirty="0"/>
              <a:t>(DAA </a:t>
            </a:r>
            <a:r>
              <a:rPr lang="ko-KR" altLang="en-US" sz="1400" dirty="0"/>
              <a:t>서명</a:t>
            </a:r>
            <a:r>
              <a:rPr lang="en-US" altLang="ko-KR" sz="1400" dirty="0"/>
              <a:t>) </a:t>
            </a:r>
            <a:r>
              <a:rPr lang="ko-KR" altLang="en-US" sz="1400" dirty="0"/>
              <a:t>생성 시 내부 시크릿에 </a:t>
            </a:r>
            <a:r>
              <a:rPr lang="ko-KR" altLang="en-US" sz="1400" dirty="0" err="1"/>
              <a:t>블라인딩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팩터</a:t>
            </a:r>
            <a:r>
              <a:rPr lang="ko-KR" altLang="en-US" sz="1400" dirty="0"/>
              <a:t> 곱하거나 추가하여 민감 정보 외부 노출 방지함</a:t>
            </a:r>
          </a:p>
          <a:p>
            <a:pPr lvl="1"/>
            <a:r>
              <a:rPr lang="ko-KR" altLang="en-US" sz="1400" dirty="0"/>
              <a:t>이후 제로 지식 증명을 통해 “해당 서명은 유효한 시크릿 보유 </a:t>
            </a:r>
            <a:r>
              <a:rPr lang="en-US" altLang="ko-KR" sz="1400" dirty="0"/>
              <a:t>TPM</a:t>
            </a:r>
            <a:r>
              <a:rPr lang="ko-KR" altLang="en-US" sz="1400" dirty="0"/>
              <a:t>에서 생성됨이나</a:t>
            </a:r>
            <a:r>
              <a:rPr lang="en-US" altLang="ko-KR" sz="1400" dirty="0"/>
              <a:t>, </a:t>
            </a:r>
            <a:r>
              <a:rPr lang="ko-KR" altLang="en-US" sz="1400" dirty="0"/>
              <a:t>시크릿의 </a:t>
            </a:r>
            <a:r>
              <a:rPr lang="ko-KR" altLang="en-US" sz="1400" dirty="0" err="1"/>
              <a:t>구체값은</a:t>
            </a:r>
            <a:r>
              <a:rPr lang="ko-KR" altLang="en-US" sz="1400" dirty="0"/>
              <a:t> 비공개임” 증명함</a:t>
            </a:r>
          </a:p>
          <a:p>
            <a:endParaRPr lang="en-US" altLang="ko-KR" sz="1600" b="1" dirty="0"/>
          </a:p>
          <a:p>
            <a:r>
              <a:rPr lang="ko-KR" altLang="en-US" sz="1600" b="1" dirty="0" err="1"/>
              <a:t>검증자</a:t>
            </a:r>
            <a:r>
              <a:rPr lang="ko-KR" altLang="en-US" sz="1600" b="1" dirty="0"/>
              <a:t> 측 확인</a:t>
            </a:r>
            <a:endParaRPr lang="ko-KR" altLang="en-US" sz="1600" dirty="0"/>
          </a:p>
          <a:p>
            <a:pPr lvl="1"/>
            <a:r>
              <a:rPr lang="ko-KR" altLang="en-US" sz="1400" dirty="0"/>
              <a:t>검증자는 </a:t>
            </a:r>
            <a:r>
              <a:rPr lang="en-US" altLang="ko-KR" sz="1400" dirty="0"/>
              <a:t>TPM</a:t>
            </a:r>
            <a:r>
              <a:rPr lang="ko-KR" altLang="en-US" sz="1400" dirty="0"/>
              <a:t>이 생성한 </a:t>
            </a:r>
            <a:r>
              <a:rPr lang="en-US" altLang="ko-KR" sz="1400" dirty="0"/>
              <a:t>DAA </a:t>
            </a:r>
            <a:r>
              <a:rPr lang="ko-KR" altLang="en-US" sz="1400" dirty="0"/>
              <a:t>서명 확인하여</a:t>
            </a:r>
            <a:r>
              <a:rPr lang="en-US" altLang="ko-KR" sz="1400" dirty="0"/>
              <a:t>, </a:t>
            </a:r>
            <a:r>
              <a:rPr lang="ko-KR" altLang="en-US" sz="1400" dirty="0"/>
              <a:t>발급기관으로부터 키 할당 받았고 장치 무결성 보장됨을 익명성 훼손 없이 확인함</a:t>
            </a:r>
          </a:p>
          <a:p>
            <a:pPr lvl="1"/>
            <a:r>
              <a:rPr lang="ko-KR" altLang="en-US" sz="1400" dirty="0"/>
              <a:t>각 </a:t>
            </a:r>
            <a:r>
              <a:rPr lang="en-US" altLang="ko-KR" sz="1400" dirty="0"/>
              <a:t>DAA </a:t>
            </a:r>
            <a:r>
              <a:rPr lang="ko-KR" altLang="en-US" sz="1400" dirty="0" err="1"/>
              <a:t>스킴마다</a:t>
            </a:r>
            <a:r>
              <a:rPr lang="ko-KR" altLang="en-US" sz="1400" dirty="0"/>
              <a:t> 고유한 무결성 검증 및 그룹 서명 검증 로직 통해 서명 정당성 평가함</a:t>
            </a:r>
          </a:p>
          <a:p>
            <a:endParaRPr lang="en-US" altLang="ko-KR" sz="1600" b="1" dirty="0"/>
          </a:p>
          <a:p>
            <a:r>
              <a:rPr lang="ko-KR" altLang="en-US" sz="1600" b="1" dirty="0"/>
              <a:t>동적 증명 값 사용</a:t>
            </a:r>
            <a:endParaRPr lang="ko-KR" altLang="en-US" sz="1600" dirty="0"/>
          </a:p>
          <a:p>
            <a:pPr lvl="1"/>
            <a:r>
              <a:rPr lang="ko-KR" altLang="en-US" sz="1400" dirty="0"/>
              <a:t>매 증명 시 새로운 랜덤 요소 추가되어</a:t>
            </a:r>
            <a:r>
              <a:rPr lang="en-US" altLang="ko-KR" sz="1400" dirty="0"/>
              <a:t>, </a:t>
            </a:r>
            <a:r>
              <a:rPr lang="ko-KR" altLang="en-US" sz="1400" dirty="0"/>
              <a:t>동일 장치가 여러 번 증명하더라도 상호 연결 불가능함</a:t>
            </a:r>
          </a:p>
          <a:p>
            <a:pPr lvl="1"/>
            <a:r>
              <a:rPr lang="ko-KR" altLang="en-US" sz="1400" dirty="0"/>
              <a:t>이는 </a:t>
            </a:r>
            <a:r>
              <a:rPr lang="ko-KR" altLang="en-US" sz="1400" b="1" dirty="0"/>
              <a:t>비추적성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unlinkability</a:t>
            </a:r>
            <a:r>
              <a:rPr lang="en-US" altLang="ko-KR" sz="1400" b="1" dirty="0"/>
              <a:t>)</a:t>
            </a:r>
            <a:r>
              <a:rPr lang="en-US" altLang="ko-KR" sz="1400" dirty="0"/>
              <a:t> </a:t>
            </a:r>
            <a:r>
              <a:rPr lang="ko-KR" altLang="en-US" sz="1400" dirty="0"/>
              <a:t>확보 위한 핵심 설계임 </a:t>
            </a:r>
            <a:r>
              <a:rPr lang="en-US" altLang="ko-KR" sz="1400" dirty="0"/>
              <a:t>(</a:t>
            </a:r>
            <a:r>
              <a:rPr lang="ko-KR" altLang="en-US" sz="1400" dirty="0"/>
              <a:t>연결 시 익명성 훼손 우려 있음</a:t>
            </a:r>
            <a:r>
              <a:rPr lang="en-US" altLang="ko-KR" sz="1400" dirty="0"/>
              <a:t>)</a:t>
            </a:r>
          </a:p>
          <a:p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408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5DE15-6C76-C14D-636B-E3DB0972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R" dirty="0"/>
              <a:t>IoT </a:t>
            </a:r>
            <a:r>
              <a:rPr lang="ko-KR" altLang="en-US" dirty="0"/>
              <a:t>환경에서 </a:t>
            </a:r>
            <a:r>
              <a:rPr lang="en-US" altLang="ko-KR" dirty="0"/>
              <a:t>DAA</a:t>
            </a:r>
            <a:r>
              <a:rPr lang="ko-KR" altLang="en-US" dirty="0"/>
              <a:t>와 </a:t>
            </a:r>
            <a:r>
              <a:rPr lang="en-US" altLang="ko-KR" dirty="0"/>
              <a:t>DAG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F8B8E-2189-B98B-20DE-020DB87AC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두 가지 기술의 상호 보완적인 특성을 활용</a:t>
            </a:r>
            <a:endParaRPr lang="en-US" altLang="ko-KR" sz="1800" dirty="0"/>
          </a:p>
          <a:p>
            <a:pPr lvl="1"/>
            <a:r>
              <a:rPr lang="en-US" altLang="ko-KR" sz="1600" b="1" dirty="0"/>
              <a:t>DAG </a:t>
            </a:r>
            <a:r>
              <a:rPr lang="ko-KR" altLang="en-US" sz="1600" b="1" dirty="0"/>
              <a:t>기반의 분산원장 채택</a:t>
            </a:r>
            <a:endParaRPr lang="en-US" altLang="ko-KR" sz="1600" b="1" dirty="0"/>
          </a:p>
          <a:p>
            <a:pPr lvl="2"/>
            <a:r>
              <a:rPr lang="en-US" altLang="ko-KR" sz="1400" dirty="0"/>
              <a:t>DAG </a:t>
            </a:r>
            <a:r>
              <a:rPr lang="ko-KR" altLang="en-US" sz="1400" dirty="0"/>
              <a:t>구조는 거래들이 선형 체인이 아니라 그래프 형태로 연결되어 있어</a:t>
            </a:r>
            <a:r>
              <a:rPr lang="en-US" altLang="ko-KR" sz="1400" dirty="0"/>
              <a:t>, </a:t>
            </a:r>
            <a:r>
              <a:rPr lang="ko-KR" altLang="en-US" sz="1400" dirty="0"/>
              <a:t>높은 </a:t>
            </a:r>
            <a:r>
              <a:rPr lang="en-US" altLang="ko-KR" sz="1400" dirty="0"/>
              <a:t>TPS(</a:t>
            </a:r>
            <a:r>
              <a:rPr lang="ko-KR" altLang="en-US" sz="1400" dirty="0"/>
              <a:t>초당 거래 처리량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보장</a:t>
            </a:r>
            <a:endParaRPr lang="en-US" altLang="ko-KR" sz="1400" dirty="0"/>
          </a:p>
          <a:p>
            <a:pPr lvl="2"/>
            <a:r>
              <a:rPr lang="en-US" altLang="ko-KR" sz="1400" dirty="0"/>
              <a:t>IoT </a:t>
            </a:r>
            <a:r>
              <a:rPr lang="ko-KR" altLang="en-US" sz="1400" dirty="0"/>
              <a:t>환경처럼 수많은 트랜잭션이 동시에 발생하는 상황에서</a:t>
            </a:r>
            <a:r>
              <a:rPr lang="en-US" altLang="ko-KR" sz="1400" dirty="0"/>
              <a:t>, </a:t>
            </a:r>
            <a:r>
              <a:rPr lang="ko-KR" altLang="en-US" sz="1400" dirty="0"/>
              <a:t>병목 현상 없이 원활한 데이터 처리를 가능 </a:t>
            </a:r>
            <a:endParaRPr lang="en-US" altLang="ko-KR" sz="1400" dirty="0"/>
          </a:p>
          <a:p>
            <a:pPr lvl="2"/>
            <a:r>
              <a:rPr lang="ko-KR" altLang="en-US" sz="1400" dirty="0"/>
              <a:t>낮은 거래 수수료 또는 무수수료로 소액 결제 및 마이크로 트랜잭션을 실시간으로 처리할 수 있어</a:t>
            </a:r>
            <a:r>
              <a:rPr lang="en-US" altLang="ko-KR" sz="1400" dirty="0"/>
              <a:t>, </a:t>
            </a:r>
            <a:r>
              <a:rPr lang="ko-KR" altLang="en-US" sz="1400" dirty="0"/>
              <a:t>스마트 공장 로봇 간의 협업이나 자율주행 차량 간 통신과 같은 응용 시나리오에 매우 적합</a:t>
            </a:r>
            <a:r>
              <a:rPr lang="en-US" altLang="ko-KR" sz="1400" dirty="0"/>
              <a:t>.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/>
              <a:t>TPM, DAA</a:t>
            </a:r>
            <a:r>
              <a:rPr lang="ko-KR" altLang="en-US" sz="1600" b="1" dirty="0"/>
              <a:t> 사용</a:t>
            </a:r>
            <a:endParaRPr lang="en-US" altLang="ko-KR" sz="1600" b="1" dirty="0"/>
          </a:p>
          <a:p>
            <a:pPr lvl="2"/>
            <a:r>
              <a:rPr lang="en-US" altLang="ko-KR" sz="1400" dirty="0"/>
              <a:t>IoT </a:t>
            </a:r>
            <a:r>
              <a:rPr lang="ko-KR" altLang="en-US" sz="1400" dirty="0"/>
              <a:t>기기는 </a:t>
            </a:r>
            <a:r>
              <a:rPr lang="en-US" altLang="ko-KR" sz="1400" dirty="0"/>
              <a:t>TPM(</a:t>
            </a:r>
            <a:r>
              <a:rPr lang="ko-KR" altLang="en-US" sz="1400" dirty="0"/>
              <a:t>신뢰할 수 있는 플랫폼 모듈</a:t>
            </a:r>
            <a:r>
              <a:rPr lang="en-US" altLang="ko-KR" sz="1400" dirty="0"/>
              <a:t>)</a:t>
            </a:r>
            <a:r>
              <a:rPr lang="ko-KR" altLang="en-US" sz="1400" dirty="0"/>
              <a:t> 보안 하드웨어를 통해 </a:t>
            </a:r>
            <a:r>
              <a:rPr lang="en-US" altLang="ko-KR" sz="1400" dirty="0"/>
              <a:t>DAA </a:t>
            </a:r>
            <a:r>
              <a:rPr lang="ko-KR" altLang="en-US" sz="1400" dirty="0"/>
              <a:t>서명을 생성함으로써</a:t>
            </a:r>
            <a:r>
              <a:rPr lang="en-US" altLang="ko-KR" sz="1400" dirty="0"/>
              <a:t>, “</a:t>
            </a:r>
            <a:r>
              <a:rPr lang="ko-KR" altLang="en-US" sz="1400" dirty="0"/>
              <a:t>이 트랜잭션은 안전한 기기에서 </a:t>
            </a:r>
            <a:r>
              <a:rPr lang="ko-KR" altLang="en-US" sz="1400" dirty="0" err="1"/>
              <a:t>왔다”는</a:t>
            </a:r>
            <a:r>
              <a:rPr lang="ko-KR" altLang="en-US" sz="1400" dirty="0"/>
              <a:t> 것을 </a:t>
            </a:r>
            <a:r>
              <a:rPr lang="ko-KR" altLang="en-US" sz="1400" b="1" dirty="0"/>
              <a:t>익명으로 인증 가능</a:t>
            </a:r>
            <a:r>
              <a:rPr lang="en-US" altLang="ko-KR" sz="1400" b="1" dirty="0"/>
              <a:t>. </a:t>
            </a:r>
          </a:p>
          <a:p>
            <a:pPr lvl="2"/>
            <a:r>
              <a:rPr lang="ko-KR" altLang="en-US" sz="1400" dirty="0"/>
              <a:t>개별 기기의 식별 정보는 공개되지 않으면서도</a:t>
            </a:r>
            <a:r>
              <a:rPr lang="en-US" altLang="ko-KR" sz="1400" dirty="0"/>
              <a:t>, </a:t>
            </a:r>
            <a:r>
              <a:rPr lang="ko-KR" altLang="en-US" sz="1400" b="1" dirty="0"/>
              <a:t>기기 무결성과 신뢰성을 보장</a:t>
            </a:r>
            <a:endParaRPr lang="en-US" altLang="ko-KR" sz="1400" b="1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DAA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통해 기기가 인증된 안전한 상태임을 증명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DAG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통해 그 거래들을 빠르고 효율적으로 기록</a:t>
            </a:r>
            <a:endParaRPr lang="en-US" altLang="ko-KR" sz="1800" dirty="0"/>
          </a:p>
          <a:p>
            <a:pPr lvl="1"/>
            <a:r>
              <a:rPr lang="ko-KR" altLang="en-US" sz="1600" dirty="0"/>
              <a:t>전체 시스템의 신뢰성과 효율성을 극대화</a:t>
            </a:r>
            <a:endParaRPr lang="en-US" altLang="ko-KR" sz="1600" dirty="0"/>
          </a:p>
          <a:p>
            <a:pPr lvl="1"/>
            <a:r>
              <a:rPr lang="ko-KR" altLang="en-US" sz="1600" dirty="0"/>
              <a:t>기기의 구체적인 </a:t>
            </a:r>
            <a:r>
              <a:rPr lang="en-US" altLang="ko-KR" sz="1600" dirty="0"/>
              <a:t>ID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노출하지 않고 데이터 신뢰도를 확보할 수 있으므로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빅데이터 분석 시에도 개인 프라이버시를 보호하면서 신뢰성 높은 데이터를 수집</a:t>
            </a:r>
            <a:r>
              <a:rPr lang="en-US" altLang="ko-KR" sz="1600" dirty="0"/>
              <a:t> </a:t>
            </a:r>
            <a:r>
              <a:rPr lang="ko-KR" altLang="en-US" sz="1600" dirty="0"/>
              <a:t>가능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1969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6CABB-EFF3-9470-4DAA-AD2F3072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합의 알고리즘 선택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114E8-1218-BBAF-1DAF-EAC269F830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IOTA 2.0 Votes &amp; Weights</a:t>
            </a:r>
            <a:endParaRPr lang="en-US" altLang="ko-KR" sz="2400" dirty="0"/>
          </a:p>
          <a:p>
            <a:pPr lvl="1"/>
            <a:r>
              <a:rPr lang="ko-KR" altLang="en-US" sz="2000" dirty="0"/>
              <a:t>트랜잭션 자체를 투표로 보고</a:t>
            </a:r>
            <a:r>
              <a:rPr lang="en-US" altLang="ko-KR" sz="2000" dirty="0"/>
              <a:t>, </a:t>
            </a:r>
            <a:r>
              <a:rPr lang="ko-KR" altLang="en-US" sz="2000" dirty="0"/>
              <a:t>노드별 가중치</a:t>
            </a:r>
            <a:r>
              <a:rPr lang="en-US" altLang="ko-KR" sz="2000" dirty="0"/>
              <a:t>(</a:t>
            </a:r>
            <a:r>
              <a:rPr lang="ko-KR" altLang="en-US" sz="2000" dirty="0"/>
              <a:t>신뢰</a:t>
            </a:r>
            <a:r>
              <a:rPr lang="en-US" altLang="ko-KR" sz="2000" dirty="0"/>
              <a:t>·</a:t>
            </a:r>
            <a:r>
              <a:rPr lang="ko-KR" altLang="en-US" sz="2000" dirty="0"/>
              <a:t>스테이크 등</a:t>
            </a:r>
            <a:r>
              <a:rPr lang="en-US" altLang="ko-KR" sz="2000" dirty="0"/>
              <a:t>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합산해 팁 선택</a:t>
            </a:r>
            <a:r>
              <a:rPr lang="en-US" altLang="ko-KR" sz="2000" dirty="0"/>
              <a:t>‧</a:t>
            </a:r>
            <a:r>
              <a:rPr lang="ko-KR" altLang="en-US" sz="2000" dirty="0"/>
              <a:t>최종성 보장</a:t>
            </a:r>
          </a:p>
          <a:p>
            <a:pPr lvl="1"/>
            <a:r>
              <a:rPr lang="en-US" altLang="ko-KR" sz="2000" dirty="0"/>
              <a:t>DAG </a:t>
            </a:r>
            <a:r>
              <a:rPr lang="ko-KR" altLang="en-US" sz="2000" dirty="0"/>
              <a:t>구조와 자연스럽게 결합해 </a:t>
            </a:r>
            <a:r>
              <a:rPr lang="ko-KR" altLang="en-US" sz="2000" b="1" dirty="0"/>
              <a:t>높은 </a:t>
            </a:r>
            <a:r>
              <a:rPr lang="ko-KR" altLang="en-US" sz="2000" b="1" dirty="0" err="1"/>
              <a:t>병렬성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+ </a:t>
            </a:r>
            <a:r>
              <a:rPr lang="ko-KR" altLang="en-US" sz="2000" b="1" dirty="0"/>
              <a:t>빠른 확정</a:t>
            </a:r>
            <a:r>
              <a:rPr lang="ko-KR" altLang="en-US" sz="2000" dirty="0"/>
              <a:t> 달성</a:t>
            </a:r>
          </a:p>
          <a:p>
            <a:endParaRPr kumimoji="1" lang="en-US" altLang="ko-KR" sz="2000" dirty="0"/>
          </a:p>
          <a:p>
            <a:r>
              <a:rPr lang="ko-KR" altLang="en-US" sz="2000" b="1" dirty="0"/>
              <a:t>프로토타입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차 목표</a:t>
            </a:r>
            <a:r>
              <a:rPr lang="ko-KR" altLang="en-US" sz="2000" dirty="0"/>
              <a:t> 안정적</a:t>
            </a:r>
            <a:r>
              <a:rPr lang="en-US" altLang="ko-KR" sz="2000" dirty="0"/>
              <a:t>·</a:t>
            </a:r>
            <a:r>
              <a:rPr lang="ko-KR" altLang="en-US" sz="2000" dirty="0"/>
              <a:t>실시간 고려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lvl="1"/>
            <a:r>
              <a:rPr lang="ko-KR" altLang="en-US" sz="1600" b="1" dirty="0"/>
              <a:t>단순 </a:t>
            </a:r>
            <a:r>
              <a:rPr lang="en-US" altLang="ko-KR" sz="1600" b="1" dirty="0"/>
              <a:t>PBFT(Practical Byzantine Fault Tolerance) </a:t>
            </a:r>
            <a:r>
              <a:rPr lang="ko-KR" altLang="en-US" sz="1600" b="1" dirty="0"/>
              <a:t>로 우선 구현</a:t>
            </a:r>
            <a:endParaRPr lang="en-US" altLang="ko-KR" sz="1200" dirty="0"/>
          </a:p>
          <a:p>
            <a:pPr lvl="1"/>
            <a:r>
              <a:rPr lang="ko-KR" altLang="en-US" sz="1600" dirty="0"/>
              <a:t>합의 라운드</a:t>
            </a:r>
            <a:r>
              <a:rPr lang="en-US" altLang="ko-KR" sz="1600" dirty="0"/>
              <a:t>·</a:t>
            </a:r>
            <a:r>
              <a:rPr lang="ko-KR" altLang="en-US" sz="1600" dirty="0"/>
              <a:t>노드 수 분석이 명확</a:t>
            </a:r>
            <a:endParaRPr lang="en-US" altLang="ko-KR" sz="1600" dirty="0"/>
          </a:p>
          <a:p>
            <a:pPr lvl="1"/>
            <a:r>
              <a:rPr kumimoji="1" lang="ko-KR" altLang="en-US" sz="1600" dirty="0" err="1"/>
              <a:t>퍼미션드</a:t>
            </a:r>
            <a:r>
              <a:rPr kumimoji="1" lang="ko-KR" altLang="en-US" sz="1600" dirty="0"/>
              <a:t> 네트워크 특성 </a:t>
            </a:r>
            <a:endParaRPr kumimoji="1" lang="en-US" altLang="ko-KR" sz="1600" dirty="0"/>
          </a:p>
          <a:p>
            <a:pPr lvl="2"/>
            <a:r>
              <a:rPr kumimoji="1" lang="ko-KR" altLang="en-US" sz="1600" dirty="0"/>
              <a:t>참가자 집합</a:t>
            </a:r>
            <a:r>
              <a:rPr kumimoji="1" lang="en-US" altLang="ko-KR" sz="1600" dirty="0"/>
              <a:t>‧PKI </a:t>
            </a:r>
            <a:r>
              <a:rPr kumimoji="1" lang="ko-KR" altLang="en-US" sz="1600" dirty="0"/>
              <a:t>사전 정의 → 노드 식별</a:t>
            </a:r>
            <a:r>
              <a:rPr kumimoji="1" lang="en-US" altLang="ko-KR" sz="1600" dirty="0"/>
              <a:t>·</a:t>
            </a:r>
            <a:r>
              <a:rPr kumimoji="1" lang="ko-KR" altLang="en-US" sz="1600" dirty="0"/>
              <a:t>추방 용이</a:t>
            </a:r>
            <a:br>
              <a:rPr kumimoji="1" lang="en-US" altLang="ko-KR" sz="1600" dirty="0"/>
            </a:br>
            <a:r>
              <a:rPr kumimoji="1" lang="ko-KR" altLang="en-US" sz="1600" dirty="0"/>
              <a:t>경제적 토큰 설계 부담 없으므로 보상</a:t>
            </a:r>
            <a:r>
              <a:rPr kumimoji="1" lang="en-US" altLang="ko-KR" sz="1600" dirty="0"/>
              <a:t>‧</a:t>
            </a:r>
            <a:r>
              <a:rPr kumimoji="1" lang="ko-KR" altLang="en-US" sz="1600" dirty="0"/>
              <a:t>수수료 이슈 제거</a:t>
            </a:r>
          </a:p>
        </p:txBody>
      </p:sp>
    </p:spTree>
    <p:extLst>
      <p:ext uri="{BB962C8B-B14F-4D97-AF65-F5344CB8AC3E}">
        <p14:creationId xmlns:p14="http://schemas.microsoft.com/office/powerpoint/2010/main" val="310749647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1208</Words>
  <Application>Microsoft Macintosh PowerPoint</Application>
  <PresentationFormat>와이드스크린</PresentationFormat>
  <Paragraphs>126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.SF NS</vt:lpstr>
      <vt:lpstr>맑은 고딕</vt:lpstr>
      <vt:lpstr>Arial</vt:lpstr>
      <vt:lpstr>Wingdings</vt:lpstr>
      <vt:lpstr>CryptoCraft 테마</vt:lpstr>
      <vt:lpstr>제목 테마</vt:lpstr>
      <vt:lpstr>TPM 기반 ECC-DAA 익명 인증을 적용한  DAG-PBFT IoT 분산 원장 설계 및 프로토타입 구현</vt:lpstr>
      <vt:lpstr>배경</vt:lpstr>
      <vt:lpstr> IoT환경 처리량</vt:lpstr>
      <vt:lpstr> DAG</vt:lpstr>
      <vt:lpstr> IoT환경 보안 강화</vt:lpstr>
      <vt:lpstr> DAA</vt:lpstr>
      <vt:lpstr> DAA 기법 및 동작</vt:lpstr>
      <vt:lpstr> IoT 환경에서 DAA와 DAG</vt:lpstr>
      <vt:lpstr> 합의 알고리즘 선택</vt:lpstr>
      <vt:lpstr>프로토타입 구현</vt:lpstr>
      <vt:lpstr> 프로토타입 구현</vt:lpstr>
      <vt:lpstr> 프로토타입 실험 환경</vt:lpstr>
      <vt:lpstr> 프로토타입 결과 및 한계점</vt:lpstr>
      <vt:lpstr> 결론 및 향후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68</cp:revision>
  <dcterms:created xsi:type="dcterms:W3CDTF">2019-03-05T04:29:07Z</dcterms:created>
  <dcterms:modified xsi:type="dcterms:W3CDTF">2025-06-24T22:36:35Z</dcterms:modified>
</cp:coreProperties>
</file>