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3"/>
  </p:notesMasterIdLst>
  <p:handoutMasterIdLst>
    <p:handoutMasterId r:id="rId24"/>
  </p:handoutMasterIdLst>
  <p:sldIdLst>
    <p:sldId id="269" r:id="rId3"/>
    <p:sldId id="275" r:id="rId4"/>
    <p:sldId id="281" r:id="rId5"/>
    <p:sldId id="282" r:id="rId6"/>
    <p:sldId id="283" r:id="rId7"/>
    <p:sldId id="285" r:id="rId8"/>
    <p:sldId id="286" r:id="rId9"/>
    <p:sldId id="291" r:id="rId10"/>
    <p:sldId id="292" r:id="rId11"/>
    <p:sldId id="293" r:id="rId12"/>
    <p:sldId id="287" r:id="rId13"/>
    <p:sldId id="288" r:id="rId14"/>
    <p:sldId id="290" r:id="rId15"/>
    <p:sldId id="294" r:id="rId16"/>
    <p:sldId id="295" r:id="rId17"/>
    <p:sldId id="296" r:id="rId18"/>
    <p:sldId id="297" r:id="rId19"/>
    <p:sldId id="298" r:id="rId20"/>
    <p:sldId id="299" r:id="rId21"/>
    <p:sldId id="274" r:id="rId2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5320" autoAdjust="0"/>
  </p:normalViewPr>
  <p:slideViewPr>
    <p:cSldViewPr snapToGrid="0">
      <p:cViewPr varScale="1">
        <p:scale>
          <a:sx n="87" d="100"/>
          <a:sy n="87" d="100"/>
        </p:scale>
        <p:origin x="754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대학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50F-45C2-B7DD-ED66B8C74C8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50F-45C2-B7DD-ED66B8C74C8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찬성</c:v>
                </c:pt>
                <c:pt idx="1">
                  <c:v>반대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71.599999999999994</c:v>
                </c:pt>
                <c:pt idx="1">
                  <c:v>28.4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A-49B2-83BB-58C2D55D5DBA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대학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DAA9-45BB-B2A3-E31C92D6910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bevelT w="50800" h="101600" prst="angle"/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DAA9-45BB-B2A3-E31C92D6910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찬성</c:v>
                </c:pt>
                <c:pt idx="1">
                  <c:v>반대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56</c:v>
                </c:pt>
                <c:pt idx="1">
                  <c:v>44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AA9-45BB-B2A3-E31C92D69105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99F2D1-4860-4CCC-B786-EF07040B0F1B}" type="doc">
      <dgm:prSet loTypeId="urn:microsoft.com/office/officeart/2005/8/layout/hList6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88553700-FE33-4A64-9A8E-ABD121DEBDC2}">
      <dgm:prSet phldrT="[텍스트]"/>
      <dgm:spPr/>
      <dgm:t>
        <a:bodyPr/>
        <a:lstStyle/>
        <a:p>
          <a:pPr latinLnBrk="1"/>
          <a:r>
            <a:rPr lang="ko-KR" altLang="en-US" dirty="0" smtClean="0"/>
            <a:t>투명성</a:t>
          </a:r>
          <a:endParaRPr lang="ko-KR" altLang="en-US" dirty="0"/>
        </a:p>
      </dgm:t>
    </dgm:pt>
    <dgm:pt modelId="{C3189A89-41D8-48BA-8A3F-4637568C738D}" type="parTrans" cxnId="{3CE9D6C8-3215-46CC-A5E6-A54947AC5A10}">
      <dgm:prSet/>
      <dgm:spPr/>
      <dgm:t>
        <a:bodyPr/>
        <a:lstStyle/>
        <a:p>
          <a:pPr latinLnBrk="1"/>
          <a:endParaRPr lang="ko-KR" altLang="en-US"/>
        </a:p>
      </dgm:t>
    </dgm:pt>
    <dgm:pt modelId="{580AC27E-47BD-4026-8745-7C1EE33907A6}" type="sibTrans" cxnId="{3CE9D6C8-3215-46CC-A5E6-A54947AC5A10}">
      <dgm:prSet/>
      <dgm:spPr/>
      <dgm:t>
        <a:bodyPr/>
        <a:lstStyle/>
        <a:p>
          <a:pPr latinLnBrk="1"/>
          <a:endParaRPr lang="ko-KR" altLang="en-US"/>
        </a:p>
      </dgm:t>
    </dgm:pt>
    <dgm:pt modelId="{89A68263-8CD4-47C0-B7D8-62DED91D5BB3}">
      <dgm:prSet phldrT="[텍스트]"/>
      <dgm:spPr/>
      <dgm:t>
        <a:bodyPr/>
        <a:lstStyle/>
        <a:p>
          <a:pPr latinLnBrk="1"/>
          <a:r>
            <a:rPr lang="ko-KR" altLang="en-US" dirty="0" smtClean="0"/>
            <a:t>연구 윤리 문제</a:t>
          </a:r>
          <a:endParaRPr lang="ko-KR" altLang="en-US" dirty="0"/>
        </a:p>
      </dgm:t>
    </dgm:pt>
    <dgm:pt modelId="{FF11BDF5-3686-416D-8010-811FFCBFB489}" type="parTrans" cxnId="{4D3AAF96-47D6-4F9B-A4DB-247E1662A6E7}">
      <dgm:prSet/>
      <dgm:spPr/>
      <dgm:t>
        <a:bodyPr/>
        <a:lstStyle/>
        <a:p>
          <a:pPr latinLnBrk="1"/>
          <a:endParaRPr lang="ko-KR" altLang="en-US"/>
        </a:p>
      </dgm:t>
    </dgm:pt>
    <dgm:pt modelId="{607D08EA-0B68-4BAA-877A-C4B2C8AB5FC0}" type="sibTrans" cxnId="{4D3AAF96-47D6-4F9B-A4DB-247E1662A6E7}">
      <dgm:prSet/>
      <dgm:spPr/>
      <dgm:t>
        <a:bodyPr/>
        <a:lstStyle/>
        <a:p>
          <a:pPr latinLnBrk="1"/>
          <a:endParaRPr lang="ko-KR" altLang="en-US"/>
        </a:p>
      </dgm:t>
    </dgm:pt>
    <dgm:pt modelId="{2495B9E0-58FD-4C56-BAA2-7CCF1E725500}">
      <dgm:prSet phldrT="[텍스트]"/>
      <dgm:spPr/>
      <dgm:t>
        <a:bodyPr/>
        <a:lstStyle/>
        <a:p>
          <a:pPr latinLnBrk="1"/>
          <a:r>
            <a:rPr lang="ko-KR" altLang="en-US" dirty="0" smtClean="0"/>
            <a:t>분권형 구조</a:t>
          </a:r>
          <a:endParaRPr lang="ko-KR" altLang="en-US" dirty="0"/>
        </a:p>
      </dgm:t>
    </dgm:pt>
    <dgm:pt modelId="{517018E9-F791-4B27-A58C-57B02A730B01}" type="parTrans" cxnId="{03D89E47-06BC-430F-833B-5009BE05A466}">
      <dgm:prSet/>
      <dgm:spPr/>
      <dgm:t>
        <a:bodyPr/>
        <a:lstStyle/>
        <a:p>
          <a:pPr latinLnBrk="1"/>
          <a:endParaRPr lang="ko-KR" altLang="en-US"/>
        </a:p>
      </dgm:t>
    </dgm:pt>
    <dgm:pt modelId="{BA8E40FE-0027-4156-B743-1557BC0D3E47}" type="sibTrans" cxnId="{03D89E47-06BC-430F-833B-5009BE05A466}">
      <dgm:prSet/>
      <dgm:spPr/>
      <dgm:t>
        <a:bodyPr/>
        <a:lstStyle/>
        <a:p>
          <a:pPr latinLnBrk="1"/>
          <a:endParaRPr lang="ko-KR" altLang="en-US"/>
        </a:p>
      </dgm:t>
    </dgm:pt>
    <dgm:pt modelId="{D3707430-610F-4A60-94A2-DC33B017EB14}">
      <dgm:prSet phldrT="[텍스트]"/>
      <dgm:spPr/>
      <dgm:t>
        <a:bodyPr/>
        <a:lstStyle/>
        <a:p>
          <a:pPr latinLnBrk="1"/>
          <a:r>
            <a:rPr lang="ko-KR" altLang="en-US" dirty="0" smtClean="0"/>
            <a:t>심사 구조 문제</a:t>
          </a:r>
          <a:endParaRPr lang="ko-KR" altLang="en-US" dirty="0"/>
        </a:p>
      </dgm:t>
    </dgm:pt>
    <dgm:pt modelId="{77E948F4-9380-46BF-B74B-839A8FC7D825}" type="parTrans" cxnId="{54642337-0F72-4EE0-8D16-231B0392526E}">
      <dgm:prSet/>
      <dgm:spPr/>
      <dgm:t>
        <a:bodyPr/>
        <a:lstStyle/>
        <a:p>
          <a:pPr latinLnBrk="1"/>
          <a:endParaRPr lang="ko-KR" altLang="en-US"/>
        </a:p>
      </dgm:t>
    </dgm:pt>
    <dgm:pt modelId="{4F5436AA-7DDB-48E2-9E17-26BC6F3079FE}" type="sibTrans" cxnId="{54642337-0F72-4EE0-8D16-231B0392526E}">
      <dgm:prSet/>
      <dgm:spPr/>
      <dgm:t>
        <a:bodyPr/>
        <a:lstStyle/>
        <a:p>
          <a:pPr latinLnBrk="1"/>
          <a:endParaRPr lang="ko-KR" altLang="en-US"/>
        </a:p>
      </dgm:t>
    </dgm:pt>
    <dgm:pt modelId="{7CDEFC3F-EA3E-4621-ADA7-414DE08774C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B09801C1-157C-4532-A427-7CA5BAC974B6}" type="parTrans" cxnId="{DF782479-248E-41E9-A870-01D973D47686}">
      <dgm:prSet/>
      <dgm:spPr/>
      <dgm:t>
        <a:bodyPr/>
        <a:lstStyle/>
        <a:p>
          <a:pPr latinLnBrk="1"/>
          <a:endParaRPr lang="ko-KR" altLang="en-US"/>
        </a:p>
      </dgm:t>
    </dgm:pt>
    <dgm:pt modelId="{FD1DA82A-E8B5-4549-A8F3-AC7FF45F1678}" type="sibTrans" cxnId="{DF782479-248E-41E9-A870-01D973D47686}">
      <dgm:prSet/>
      <dgm:spPr/>
      <dgm:t>
        <a:bodyPr/>
        <a:lstStyle/>
        <a:p>
          <a:pPr latinLnBrk="1"/>
          <a:endParaRPr lang="ko-KR" altLang="en-US"/>
        </a:p>
      </dgm:t>
    </dgm:pt>
    <dgm:pt modelId="{3EDA0F25-95B6-4CC2-97D6-CFD4098C1763}">
      <dgm:prSet phldrT="[텍스트]"/>
      <dgm:spPr/>
      <dgm:t>
        <a:bodyPr/>
        <a:lstStyle/>
        <a:p>
          <a:pPr latinLnBrk="1"/>
          <a:endParaRPr lang="ko-KR" altLang="en-US" dirty="0"/>
        </a:p>
      </dgm:t>
    </dgm:pt>
    <dgm:pt modelId="{3B5A51E6-B4AE-4DE1-BEF0-F908FD8CA6B2}" type="parTrans" cxnId="{B2ED6BF5-9F4D-4935-BF66-146B240CD7EA}">
      <dgm:prSet/>
      <dgm:spPr/>
      <dgm:t>
        <a:bodyPr/>
        <a:lstStyle/>
        <a:p>
          <a:pPr latinLnBrk="1"/>
          <a:endParaRPr lang="ko-KR" altLang="en-US"/>
        </a:p>
      </dgm:t>
    </dgm:pt>
    <dgm:pt modelId="{088DA635-7CC4-4672-B891-3586B1B17877}" type="sibTrans" cxnId="{B2ED6BF5-9F4D-4935-BF66-146B240CD7EA}">
      <dgm:prSet/>
      <dgm:spPr/>
      <dgm:t>
        <a:bodyPr/>
        <a:lstStyle/>
        <a:p>
          <a:pPr latinLnBrk="1"/>
          <a:endParaRPr lang="ko-KR" altLang="en-US"/>
        </a:p>
      </dgm:t>
    </dgm:pt>
    <dgm:pt modelId="{34202E18-51F2-4A1A-8DF4-B4A801DBCF9A}" type="pres">
      <dgm:prSet presAssocID="{A199F2D1-4860-4CCC-B786-EF07040B0F1B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3BE32E8-11FB-46CA-AEFA-76B10E662A09}" type="pres">
      <dgm:prSet presAssocID="{88553700-FE33-4A64-9A8E-ABD121DEBDC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24F97FB-60D6-4929-A31E-DC7B0C390004}" type="pres">
      <dgm:prSet presAssocID="{580AC27E-47BD-4026-8745-7C1EE33907A6}" presName="sibTrans" presStyleCnt="0"/>
      <dgm:spPr/>
    </dgm:pt>
    <dgm:pt modelId="{4E3F5F17-C5BC-4C8B-B480-993397EFD2D7}" type="pres">
      <dgm:prSet presAssocID="{2495B9E0-58FD-4C56-BAA2-7CCF1E725500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22170F9A-740C-49A9-B409-7CB286AEB0B5}" type="presOf" srcId="{D3707430-610F-4A60-94A2-DC33B017EB14}" destId="{4E3F5F17-C5BC-4C8B-B480-993397EFD2D7}" srcOrd="0" destOrd="2" presId="urn:microsoft.com/office/officeart/2005/8/layout/hList6"/>
    <dgm:cxn modelId="{54642337-0F72-4EE0-8D16-231B0392526E}" srcId="{2495B9E0-58FD-4C56-BAA2-7CCF1E725500}" destId="{D3707430-610F-4A60-94A2-DC33B017EB14}" srcOrd="1" destOrd="0" parTransId="{77E948F4-9380-46BF-B74B-839A8FC7D825}" sibTransId="{4F5436AA-7DDB-48E2-9E17-26BC6F3079FE}"/>
    <dgm:cxn modelId="{B2ED6BF5-9F4D-4935-BF66-146B240CD7EA}" srcId="{88553700-FE33-4A64-9A8E-ABD121DEBDC2}" destId="{3EDA0F25-95B6-4CC2-97D6-CFD4098C1763}" srcOrd="0" destOrd="0" parTransId="{3B5A51E6-B4AE-4DE1-BEF0-F908FD8CA6B2}" sibTransId="{088DA635-7CC4-4672-B891-3586B1B17877}"/>
    <dgm:cxn modelId="{4D3AAF96-47D6-4F9B-A4DB-247E1662A6E7}" srcId="{88553700-FE33-4A64-9A8E-ABD121DEBDC2}" destId="{89A68263-8CD4-47C0-B7D8-62DED91D5BB3}" srcOrd="1" destOrd="0" parTransId="{FF11BDF5-3686-416D-8010-811FFCBFB489}" sibTransId="{607D08EA-0B68-4BAA-877A-C4B2C8AB5FC0}"/>
    <dgm:cxn modelId="{405C13CB-8DF2-4912-B1DF-C17B7EAD70A1}" type="presOf" srcId="{A199F2D1-4860-4CCC-B786-EF07040B0F1B}" destId="{34202E18-51F2-4A1A-8DF4-B4A801DBCF9A}" srcOrd="0" destOrd="0" presId="urn:microsoft.com/office/officeart/2005/8/layout/hList6"/>
    <dgm:cxn modelId="{DF782479-248E-41E9-A870-01D973D47686}" srcId="{2495B9E0-58FD-4C56-BAA2-7CCF1E725500}" destId="{7CDEFC3F-EA3E-4621-ADA7-414DE08774C3}" srcOrd="0" destOrd="0" parTransId="{B09801C1-157C-4532-A427-7CA5BAC974B6}" sibTransId="{FD1DA82A-E8B5-4549-A8F3-AC7FF45F1678}"/>
    <dgm:cxn modelId="{10988624-72E5-4424-ADBE-74BA63CCF67F}" type="presOf" srcId="{89A68263-8CD4-47C0-B7D8-62DED91D5BB3}" destId="{53BE32E8-11FB-46CA-AEFA-76B10E662A09}" srcOrd="0" destOrd="2" presId="urn:microsoft.com/office/officeart/2005/8/layout/hList6"/>
    <dgm:cxn modelId="{3CE9D6C8-3215-46CC-A5E6-A54947AC5A10}" srcId="{A199F2D1-4860-4CCC-B786-EF07040B0F1B}" destId="{88553700-FE33-4A64-9A8E-ABD121DEBDC2}" srcOrd="0" destOrd="0" parTransId="{C3189A89-41D8-48BA-8A3F-4637568C738D}" sibTransId="{580AC27E-47BD-4026-8745-7C1EE33907A6}"/>
    <dgm:cxn modelId="{03D89E47-06BC-430F-833B-5009BE05A466}" srcId="{A199F2D1-4860-4CCC-B786-EF07040B0F1B}" destId="{2495B9E0-58FD-4C56-BAA2-7CCF1E725500}" srcOrd="1" destOrd="0" parTransId="{517018E9-F791-4B27-A58C-57B02A730B01}" sibTransId="{BA8E40FE-0027-4156-B743-1557BC0D3E47}"/>
    <dgm:cxn modelId="{C06EA037-D01C-4D2B-B9ED-CA2BBBA7FAF5}" type="presOf" srcId="{7CDEFC3F-EA3E-4621-ADA7-414DE08774C3}" destId="{4E3F5F17-C5BC-4C8B-B480-993397EFD2D7}" srcOrd="0" destOrd="1" presId="urn:microsoft.com/office/officeart/2005/8/layout/hList6"/>
    <dgm:cxn modelId="{B82C993E-C94C-4E9A-BECA-F07B60C8BA95}" type="presOf" srcId="{2495B9E0-58FD-4C56-BAA2-7CCF1E725500}" destId="{4E3F5F17-C5BC-4C8B-B480-993397EFD2D7}" srcOrd="0" destOrd="0" presId="urn:microsoft.com/office/officeart/2005/8/layout/hList6"/>
    <dgm:cxn modelId="{F27F764C-CD30-40C2-BFEC-A1EE560343B5}" type="presOf" srcId="{3EDA0F25-95B6-4CC2-97D6-CFD4098C1763}" destId="{53BE32E8-11FB-46CA-AEFA-76B10E662A09}" srcOrd="0" destOrd="1" presId="urn:microsoft.com/office/officeart/2005/8/layout/hList6"/>
    <dgm:cxn modelId="{F48B37E9-6526-4E64-A1CF-71D615F195A1}" type="presOf" srcId="{88553700-FE33-4A64-9A8E-ABD121DEBDC2}" destId="{53BE32E8-11FB-46CA-AEFA-76B10E662A09}" srcOrd="0" destOrd="0" presId="urn:microsoft.com/office/officeart/2005/8/layout/hList6"/>
    <dgm:cxn modelId="{66A25615-225C-4389-B3BA-6CA2B7EA4C99}" type="presParOf" srcId="{34202E18-51F2-4A1A-8DF4-B4A801DBCF9A}" destId="{53BE32E8-11FB-46CA-AEFA-76B10E662A09}" srcOrd="0" destOrd="0" presId="urn:microsoft.com/office/officeart/2005/8/layout/hList6"/>
    <dgm:cxn modelId="{46C54C6B-F56A-4C5E-8668-DDD262DB3868}" type="presParOf" srcId="{34202E18-51F2-4A1A-8DF4-B4A801DBCF9A}" destId="{F24F97FB-60D6-4929-A31E-DC7B0C390004}" srcOrd="1" destOrd="0" presId="urn:microsoft.com/office/officeart/2005/8/layout/hList6"/>
    <dgm:cxn modelId="{B5D08E3D-5FA4-4C74-A4AF-BC3991F53618}" type="presParOf" srcId="{34202E18-51F2-4A1A-8DF4-B4A801DBCF9A}" destId="{4E3F5F17-C5BC-4C8B-B480-993397EFD2D7}" srcOrd="2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BE32E8-11FB-46CA-AEFA-76B10E662A09}">
      <dsp:nvSpPr>
        <dsp:cNvPr id="0" name=""/>
        <dsp:cNvSpPr/>
      </dsp:nvSpPr>
      <dsp:spPr>
        <a:xfrm rot="16200000">
          <a:off x="-205189" y="208044"/>
          <a:ext cx="3163317" cy="274722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투명성</a:t>
          </a:r>
          <a:endParaRPr lang="ko-KR" altLang="en-US" sz="32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 smtClean="0"/>
            <a:t>연구 윤리 문제</a:t>
          </a:r>
          <a:endParaRPr lang="ko-KR" altLang="en-US" sz="2500" kern="1200" dirty="0"/>
        </a:p>
      </dsp:txBody>
      <dsp:txXfrm rot="5400000">
        <a:off x="2856" y="632662"/>
        <a:ext cx="2747227" cy="1897991"/>
      </dsp:txXfrm>
    </dsp:sp>
    <dsp:sp modelId="{4E3F5F17-C5BC-4C8B-B480-993397EFD2D7}">
      <dsp:nvSpPr>
        <dsp:cNvPr id="0" name=""/>
        <dsp:cNvSpPr/>
      </dsp:nvSpPr>
      <dsp:spPr>
        <a:xfrm rot="16200000">
          <a:off x="2748080" y="208044"/>
          <a:ext cx="3163317" cy="2747227"/>
        </a:xfrm>
        <a:prstGeom prst="flowChartManualOperati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0" tIns="0" rIns="204763" bIns="0" numCol="1" spcCol="1270" anchor="t" anchorCtr="0">
          <a:noAutofit/>
        </a:bodyPr>
        <a:lstStyle/>
        <a:p>
          <a:pPr lvl="0" algn="l" defTabSz="14224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ko-KR" altLang="en-US" sz="3200" kern="1200" dirty="0" smtClean="0"/>
            <a:t>분권형 구조</a:t>
          </a:r>
          <a:endParaRPr lang="ko-KR" altLang="en-US" sz="32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ko-KR" altLang="en-US" sz="2500" kern="1200" dirty="0"/>
        </a:p>
        <a:p>
          <a:pPr marL="228600" lvl="1" indent="-228600" algn="l" defTabSz="111125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ko-KR" altLang="en-US" sz="2500" kern="1200" dirty="0" smtClean="0"/>
            <a:t>심사 구조 문제</a:t>
          </a:r>
          <a:endParaRPr lang="ko-KR" altLang="en-US" sz="2500" kern="1200" dirty="0"/>
        </a:p>
      </dsp:txBody>
      <dsp:txXfrm rot="5400000">
        <a:off x="2956125" y="632662"/>
        <a:ext cx="2747227" cy="18979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안녕하세요 오랜만에 </a:t>
            </a:r>
            <a:r>
              <a:rPr lang="ko-KR" altLang="en-US" dirty="0" err="1" smtClean="0"/>
              <a:t>찾아뵙게</a:t>
            </a:r>
            <a:r>
              <a:rPr lang="ko-KR" altLang="en-US" dirty="0" smtClean="0"/>
              <a:t> 되는데요 오늘은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블록체인을</a:t>
            </a:r>
            <a:r>
              <a:rPr lang="ko-KR" altLang="en-US" baseline="0" dirty="0" smtClean="0"/>
              <a:t> 활용한 논문 심사시스템을 </a:t>
            </a:r>
            <a:r>
              <a:rPr lang="ko-KR" altLang="en-US" baseline="0" dirty="0" err="1" smtClean="0"/>
              <a:t>설명드리겠습니다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96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독일에서도 이러한 문제점들을 해결하기 위해 심사 과정을 투명하게 공개하는 것을 </a:t>
            </a:r>
            <a:r>
              <a:rPr lang="ko-KR" altLang="en-US" dirty="0" err="1" smtClean="0"/>
              <a:t>시도했었는데요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적합한 심사 위원을 찾기 어려워서 폐지된 사례가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따라서 투명성을 도입하려면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적합한 심사위원을 찾는 것이 문제가 된다는 것을 알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860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 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투명성을 제공하면서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분권형 구조를 가지는 것이 무엇이 있을까요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바로 </a:t>
            </a:r>
            <a:r>
              <a:rPr lang="ko-KR" altLang="en-US" dirty="0" err="1" smtClean="0"/>
              <a:t>블록체인입니다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787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블록체인의</a:t>
            </a:r>
            <a:r>
              <a:rPr lang="ko-KR" altLang="en-US" dirty="0" smtClean="0"/>
              <a:t> 개념은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분산원장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하나의 데이터베이스를</a:t>
            </a:r>
            <a:r>
              <a:rPr lang="ko-KR" altLang="en-US" baseline="0" dirty="0" smtClean="0"/>
              <a:t> 모든 사람이 복사하여 나누어 가짐으로써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그 데이터베이스가 </a:t>
            </a:r>
            <a:r>
              <a:rPr lang="ko-KR" altLang="en-US" baseline="0" dirty="0" err="1" smtClean="0"/>
              <a:t>위조되는것을</a:t>
            </a:r>
            <a:r>
              <a:rPr lang="ko-KR" altLang="en-US" baseline="0" dirty="0" smtClean="0"/>
              <a:t> 막아주는 역할을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뭐 합의 알고리즘과 같은 네트워크 유지와 관련된 기술들은 이번 영상에서는 논외로 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블록체인위에서 일어나는 모든 사건 사고들은 네트워크에 기록되고 그 내용은 네트워크 참여자 모두가 복사하여 가지게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투명성을 보장하게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스마트 </a:t>
            </a:r>
            <a:r>
              <a:rPr lang="ko-KR" altLang="en-US" baseline="0" dirty="0" err="1" smtClean="0"/>
              <a:t>컨트랙트는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블록체인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2</a:t>
            </a:r>
            <a:r>
              <a:rPr lang="ko-KR" altLang="en-US" baseline="0" dirty="0" smtClean="0"/>
              <a:t>세대라고 불리는 기술입니다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블록체인</a:t>
            </a:r>
            <a:r>
              <a:rPr lang="ko-KR" altLang="en-US" baseline="0" dirty="0" smtClean="0"/>
              <a:t> 네트워크에서 특정한 조건이 </a:t>
            </a:r>
            <a:r>
              <a:rPr lang="ko-KR" altLang="en-US" baseline="0" dirty="0" err="1" smtClean="0"/>
              <a:t>만족되었을때</a:t>
            </a:r>
            <a:r>
              <a:rPr lang="ko-KR" altLang="en-US" baseline="0" dirty="0" smtClean="0"/>
              <a:t> 특정한 코드를 네트워크 자체로 실행하게 하는 기술입니다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이를 통해 분권화된 심사 구조의 생성이 가능합니다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3658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제가 제안하는 시스템은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시스템으로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심사 과정 전반의 모든 내용들이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네트워크에 암호화되어 저장됩니다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그리고 논문이 최종 게재가 판정이 </a:t>
            </a:r>
            <a:r>
              <a:rPr lang="ko-KR" altLang="en-US" dirty="0" err="1" smtClean="0"/>
              <a:t>났을때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스마트컨트랙트를</a:t>
            </a:r>
            <a:r>
              <a:rPr lang="ko-KR" altLang="en-US" dirty="0" smtClean="0"/>
              <a:t> 이용하여 자동으로 키를 공개하게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이런 구조는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게재가 판단이 났을 때 키를 이용하여 </a:t>
            </a:r>
            <a:r>
              <a:rPr lang="ko-KR" altLang="en-US" dirty="0" err="1" smtClean="0"/>
              <a:t>복호화하면</a:t>
            </a:r>
            <a:r>
              <a:rPr lang="ko-KR" altLang="en-US" dirty="0" smtClean="0"/>
              <a:t> 심사과정을 모두 볼 수 있기 때문에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심사과정에 대한 투명성을 제공하게 </a:t>
            </a:r>
            <a:r>
              <a:rPr lang="ko-KR" altLang="en-US" dirty="0" err="1" smtClean="0"/>
              <a:t>되구요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게재 불가 판단이 </a:t>
            </a:r>
            <a:r>
              <a:rPr lang="ko-KR" altLang="en-US" dirty="0" err="1" smtClean="0"/>
              <a:t>났을때는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암호화되어 볼 수 없는 상태로 저장됨으로서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연구 내용을 세상에 공개하지 않는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 연구 내용을 보호하는 역할을 합니다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010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논문은 초록을 가지는데요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초록에는 논문의 전반을 </a:t>
            </a:r>
            <a:r>
              <a:rPr lang="ko-KR" altLang="en-US" baseline="0" dirty="0" err="1" smtClean="0"/>
              <a:t>요약해논</a:t>
            </a:r>
            <a:r>
              <a:rPr lang="ko-KR" altLang="en-US" baseline="0" dirty="0" smtClean="0"/>
              <a:t> 내용으로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현재 </a:t>
            </a:r>
            <a:r>
              <a:rPr lang="ko-KR" altLang="en-US" baseline="0" dirty="0" err="1" smtClean="0"/>
              <a:t>유료논문의</a:t>
            </a:r>
            <a:r>
              <a:rPr lang="ko-KR" altLang="en-US" baseline="0" dirty="0" smtClean="0"/>
              <a:t> 경우에도 초록은 공개하여 어떤 논문인지 소개하는 역할을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블록체인</a:t>
            </a:r>
            <a:r>
              <a:rPr lang="ko-KR" altLang="en-US" baseline="0" dirty="0" smtClean="0"/>
              <a:t> 네트워크에서도 이 초록은 공개된 상태로 저장하여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논문의 검색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처리에 이용하도록 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3807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초록을 통해 논문이 검색 가능하고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이를 통해 중복게재등의 문제가 발생했을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연구자 또는 학회와 신속한 협력을 통해 문제들을 해결할 수 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공개된 구조에서 얻을 수 있는 장점이 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37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현재 논문을 얼마나 게재했는지</a:t>
            </a:r>
            <a:r>
              <a:rPr lang="en-US" altLang="ko-KR" dirty="0" smtClean="0"/>
              <a:t>,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자신의 논문이 얼마나 다른 논문에 인용되었는지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가 평가의 지표인데요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err="1" smtClean="0"/>
              <a:t>블록체인에</a:t>
            </a:r>
            <a:r>
              <a:rPr lang="ko-KR" altLang="en-US" dirty="0" smtClean="0"/>
              <a:t> 모든 논문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심사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피인용지수를 </a:t>
            </a:r>
            <a:r>
              <a:rPr lang="ko-KR" altLang="en-US" dirty="0" err="1" smtClean="0"/>
              <a:t>의마하는</a:t>
            </a:r>
            <a:r>
              <a:rPr lang="ko-KR" altLang="en-US" dirty="0" smtClean="0"/>
              <a:t> </a:t>
            </a:r>
            <a:r>
              <a:rPr lang="en-US" altLang="ko-KR" dirty="0" smtClean="0"/>
              <a:t>IF, </a:t>
            </a:r>
            <a:r>
              <a:rPr lang="ko-KR" altLang="en-US" dirty="0" smtClean="0"/>
              <a:t>코멘트 등을 기반으로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연구자 평가 지표를 만들 </a:t>
            </a:r>
            <a:r>
              <a:rPr lang="ko-KR" altLang="en-US" dirty="0" err="1" smtClean="0"/>
              <a:t>수있습니다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지표는 더 적합한 </a:t>
            </a:r>
            <a:r>
              <a:rPr lang="ko-KR" altLang="en-US" dirty="0" err="1" smtClean="0"/>
              <a:t>심사자를</a:t>
            </a:r>
            <a:r>
              <a:rPr lang="ko-KR" altLang="en-US" dirty="0" smtClean="0"/>
              <a:t> 확보하는데 쓰이고</a:t>
            </a:r>
            <a:endParaRPr lang="en-US" altLang="ko-KR" dirty="0" smtClean="0"/>
          </a:p>
          <a:p>
            <a:r>
              <a:rPr lang="ko-KR" altLang="en-US" dirty="0" smtClean="0"/>
              <a:t>높은 지수를 달성하기 위한 연구자들의 경쟁을 통해 신속한 </a:t>
            </a:r>
            <a:r>
              <a:rPr lang="ko-KR" altLang="en-US" dirty="0" err="1" smtClean="0"/>
              <a:t>심사자를</a:t>
            </a:r>
            <a:r>
              <a:rPr lang="ko-KR" altLang="en-US" dirty="0" smtClean="0"/>
              <a:t> 확보할 수 있을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</a:t>
            </a:r>
            <a:r>
              <a:rPr lang="ko-KR" altLang="en-US" dirty="0" err="1" smtClean="0"/>
              <a:t>소수가아닌</a:t>
            </a:r>
            <a:r>
              <a:rPr lang="ko-KR" altLang="en-US" dirty="0" smtClean="0"/>
              <a:t> 다수에 의한 분권형 구조를 확보할 수 있게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063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제안하는 시스템으로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현존하는 문제였던 폐쇄성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집중형</a:t>
            </a:r>
            <a:r>
              <a:rPr lang="ko-KR" altLang="en-US" baseline="0" dirty="0" smtClean="0"/>
              <a:t> 구조를 해결함으로써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발생하고 있던 많은 문제를 기술적으로 방지할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블록체인</a:t>
            </a:r>
            <a:r>
              <a:rPr lang="ko-KR" altLang="en-US" baseline="0" dirty="0" smtClean="0"/>
              <a:t> 특징상 지켜지기 어려웠던 연구내용보호가 </a:t>
            </a:r>
            <a:r>
              <a:rPr lang="ko-KR" altLang="en-US" baseline="0" dirty="0" err="1" smtClean="0"/>
              <a:t>스마트컨트랙트</a:t>
            </a:r>
            <a:r>
              <a:rPr lang="ko-KR" altLang="en-US" baseline="0" dirty="0" smtClean="0"/>
              <a:t> 키 분배를 통해 해소될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전문가 지수라는 지표는 기존의 지표보다도 투명한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납득할 수 있는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데이터 기반의 합리적인 평가 지수가 될 것이고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적합한 </a:t>
            </a:r>
            <a:r>
              <a:rPr lang="ko-KR" altLang="en-US" baseline="0" dirty="0" err="1" smtClean="0"/>
              <a:t>심사자를</a:t>
            </a:r>
            <a:r>
              <a:rPr lang="ko-KR" altLang="en-US" baseline="0" dirty="0" smtClean="0"/>
              <a:t> 찾거나 네트워크를 유지하는 힘이 될 것 입니다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987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기대효과를 정리해보면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심사에 대해 피상적인 </a:t>
            </a:r>
            <a:r>
              <a:rPr lang="ko-KR" altLang="en-US" dirty="0" err="1" smtClean="0"/>
              <a:t>수정만을</a:t>
            </a:r>
            <a:r>
              <a:rPr lang="ko-KR" altLang="en-US" dirty="0" smtClean="0"/>
              <a:t> 거칠 시 그 기록이 남아 후대에 전해질 것이므로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연구자들은 자신의 평판을 위해 더 심사숙고하여 심사하고 수정할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또한 이해관계에 따른 과도한</a:t>
            </a:r>
            <a:r>
              <a:rPr lang="ko-KR" altLang="en-US" baseline="0" dirty="0" smtClean="0"/>
              <a:t> 심사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피상적인 심사들도 사라질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다수의 </a:t>
            </a:r>
            <a:r>
              <a:rPr lang="ko-KR" altLang="en-US" baseline="0" dirty="0" err="1" smtClean="0"/>
              <a:t>심사자가</a:t>
            </a:r>
            <a:r>
              <a:rPr lang="ko-KR" altLang="en-US" baseline="0" dirty="0" smtClean="0"/>
              <a:t> 참여할 수 있으므로 객관적인 논문 평가가 일어날 수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논문의 </a:t>
            </a:r>
            <a:r>
              <a:rPr lang="ko-KR" altLang="en-US" baseline="0" dirty="0" err="1" smtClean="0"/>
              <a:t>심사자를</a:t>
            </a:r>
            <a:r>
              <a:rPr lang="ko-KR" altLang="en-US" baseline="0" dirty="0" smtClean="0"/>
              <a:t> 찾는 것도 더 수월하고 </a:t>
            </a:r>
            <a:r>
              <a:rPr lang="ko-KR" altLang="en-US" baseline="0" dirty="0" err="1" smtClean="0"/>
              <a:t>심사자들의</a:t>
            </a:r>
            <a:r>
              <a:rPr lang="ko-KR" altLang="en-US" baseline="0" dirty="0" smtClean="0"/>
              <a:t> 분야에 대한 전문성도 높을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공개된 네트워크 이므로 신속한 의사결정이 일어날 것이며</a:t>
            </a:r>
            <a:endParaRPr lang="en-US" altLang="ko-KR" baseline="0" dirty="0" smtClean="0"/>
          </a:p>
          <a:p>
            <a:r>
              <a:rPr lang="ko-KR" altLang="en-US" baseline="0" dirty="0" smtClean="0"/>
              <a:t>심사 과정이 간소화되어 빠르고 효율적인 심사 과정이 될 것입니다</a:t>
            </a:r>
            <a:endParaRPr lang="en-US" altLang="ko-KR" baseline="0" dirty="0" smtClean="0"/>
          </a:p>
          <a:p>
            <a:r>
              <a:rPr lang="ko-KR" altLang="en-US" baseline="0" dirty="0" smtClean="0"/>
              <a:t>이를 통해 연구 공유 속도가 향상되어 학문 발전속도를 더욱 향상시킬 것으로 생각됩니다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7981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문제점으로는</a:t>
            </a:r>
            <a:endParaRPr lang="en-US" altLang="ko-KR" dirty="0" smtClean="0"/>
          </a:p>
          <a:p>
            <a:r>
              <a:rPr lang="ko-KR" altLang="en-US" dirty="0" smtClean="0"/>
              <a:t>한 번 작성되어 게재된 논문은 수정이 불가능하다는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다시 작성할 수 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여전히 투명한 과정이 작성되기 위해서는 불필요한 반복 작업이 발생하게 될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엄청나게 많은 논문 데이터들을 네트워크에서 모두 다룰 방법을 고려해야 할 것입니다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심사 구조가 변경될 경우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네트워크 자체가 </a:t>
            </a:r>
            <a:r>
              <a:rPr lang="ko-KR" altLang="en-US" dirty="0" err="1" smtClean="0"/>
              <a:t>변경되어야하는</a:t>
            </a:r>
            <a:r>
              <a:rPr lang="ko-KR" altLang="en-US" dirty="0" smtClean="0"/>
              <a:t> 문제점을 가집니다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연구자들의 이해관계를 이전보다는 해소할 수 있겠지만 여전히 완벽히 제거하는 것은 불가능</a:t>
            </a:r>
            <a:r>
              <a:rPr lang="ko-KR" altLang="en-US" baseline="0" dirty="0" smtClean="0"/>
              <a:t> 할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여전히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비주류의 어려운 분야에서는 적합한 </a:t>
            </a:r>
            <a:r>
              <a:rPr lang="ko-KR" altLang="en-US" baseline="0" dirty="0" err="1" smtClean="0"/>
              <a:t>심사자를</a:t>
            </a:r>
            <a:r>
              <a:rPr lang="ko-KR" altLang="en-US" baseline="0" dirty="0" smtClean="0"/>
              <a:t> 찾는 것이 어려울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가령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스티븐 </a:t>
            </a:r>
            <a:r>
              <a:rPr lang="ko-KR" altLang="en-US" baseline="0" dirty="0" err="1" smtClean="0"/>
              <a:t>호킹은</a:t>
            </a:r>
            <a:r>
              <a:rPr lang="ko-KR" altLang="en-US" baseline="0" dirty="0" smtClean="0"/>
              <a:t> 해당 분야의 논문들을 혼자서 심사했다고 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경우에는 제안하는 시스템이 적용되더라도 해당 문제를 해결할 수 없을 것입니다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359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내용은 다음과 같습니다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제일 먼저 현재의 논문 심사 시스템을 알아봅니다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구체적으로 논문이란 무엇인지 논문이 어떤 과정을 통해 심사되어 등록되고 공유되는지 살펴봅니다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다음으로 현재의 논문 심사 시스템의 문제점과 그 문제점이 생기는 이유를 생각해보고요 다음으로는 그 문제에 대한</a:t>
            </a:r>
            <a:r>
              <a:rPr lang="ko-KR" altLang="en-US" baseline="0" dirty="0" smtClean="0"/>
              <a:t> 관련 연구들을 살펴봄으로써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어떤 이슈가 있고 어떻게 해결하려고 하고 있는지 </a:t>
            </a:r>
            <a:r>
              <a:rPr lang="ko-KR" altLang="en-US" baseline="0" dirty="0" err="1" smtClean="0"/>
              <a:t>를</a:t>
            </a:r>
            <a:r>
              <a:rPr lang="ko-KR" altLang="en-US" baseline="0" dirty="0" smtClean="0"/>
              <a:t> 살펴보겠습니다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다음으로는 제가 제안할 </a:t>
            </a:r>
            <a:r>
              <a:rPr lang="ko-KR" altLang="en-US" baseline="0" dirty="0" err="1" smtClean="0"/>
              <a:t>블록체인을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기반으로하는</a:t>
            </a:r>
            <a:r>
              <a:rPr lang="ko-KR" altLang="en-US" baseline="0" dirty="0" smtClean="0"/>
              <a:t> 논문 심사 시스템을 </a:t>
            </a:r>
            <a:r>
              <a:rPr lang="ko-KR" altLang="en-US" baseline="0" dirty="0" err="1" smtClean="0"/>
              <a:t>설명드리기</a:t>
            </a:r>
            <a:r>
              <a:rPr lang="ko-KR" altLang="en-US" baseline="0" dirty="0" smtClean="0"/>
              <a:t> 위해 </a:t>
            </a:r>
            <a:r>
              <a:rPr lang="ko-KR" altLang="en-US" baseline="0" dirty="0" err="1" smtClean="0"/>
              <a:t>블록체인의</a:t>
            </a:r>
            <a:r>
              <a:rPr lang="ko-KR" altLang="en-US" baseline="0" dirty="0" smtClean="0"/>
              <a:t> 개념을 </a:t>
            </a:r>
            <a:r>
              <a:rPr lang="ko-KR" altLang="en-US" baseline="0" dirty="0" err="1" smtClean="0"/>
              <a:t>설명드리고요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그런 다음 </a:t>
            </a:r>
            <a:r>
              <a:rPr lang="ko-KR" altLang="en-US" baseline="0" dirty="0" err="1" smtClean="0"/>
              <a:t>블록체인을</a:t>
            </a:r>
            <a:r>
              <a:rPr lang="ko-KR" altLang="en-US" baseline="0" dirty="0" smtClean="0"/>
              <a:t> 어떻게 심사 시스템에 적용할 수 있을지 살펴봅니다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이런 시스템을 </a:t>
            </a:r>
            <a:r>
              <a:rPr lang="ko-KR" altLang="en-US" baseline="0" dirty="0" err="1" smtClean="0"/>
              <a:t>적용하였을때</a:t>
            </a:r>
            <a:r>
              <a:rPr lang="ko-KR" altLang="en-US" baseline="0" dirty="0" smtClean="0"/>
              <a:t> 기대할 수 있는 점 그리고 숙제로 남겨질 부분들을 살펴보겠습니다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2393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감사합니다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질문은 메일이나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댓글로 남겨주시면 감사하겠습니다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862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가장 첫 순서는 논문 심사 시스템에 대한 이해입니다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먼저 논문이란 학문적 연구 결과를 논리 정연하게 쓴 글 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논문은 대학원생들이나 연구자들 분이라면 모를 수 없는 주제이죠 아마 저보다 더 잘 알고 계신 분들이 훨씬 많겠지만 사전적인 의미는 이러합니다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 논문은 연구자의 연구 실적을 나타내는 지표가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그래서 얼마나 많은 논문을 </a:t>
            </a:r>
            <a:r>
              <a:rPr lang="ko-KR" altLang="en-US" dirty="0" err="1" smtClean="0"/>
              <a:t>작성했는지를</a:t>
            </a:r>
            <a:r>
              <a:rPr lang="ko-KR" altLang="en-US" dirty="0" smtClean="0"/>
              <a:t> 통해 평가하기도 했는데요 최근에는 </a:t>
            </a:r>
            <a:r>
              <a:rPr lang="en-US" altLang="ko-KR" dirty="0" smtClean="0"/>
              <a:t>IF(Impact</a:t>
            </a:r>
            <a:r>
              <a:rPr lang="en-US" altLang="ko-KR" baseline="0" dirty="0" smtClean="0"/>
              <a:t> Factor)</a:t>
            </a:r>
            <a:r>
              <a:rPr lang="ko-KR" altLang="en-US" baseline="0" dirty="0" smtClean="0"/>
              <a:t>라고 </a:t>
            </a:r>
            <a:r>
              <a:rPr lang="ko-KR" altLang="en-US" baseline="0" dirty="0" err="1" smtClean="0"/>
              <a:t>피인용지수</a:t>
            </a:r>
            <a:r>
              <a:rPr lang="ko-KR" altLang="en-US" baseline="0" dirty="0" smtClean="0"/>
              <a:t> 즉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자신이 쓴 논문이 얼마나 많은 인용을 당했는지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에 따라 논문을 평가하게 되고 또 그 논문을 쓴 연구자를 평가하는 방법이 사용되고 있는 추세입니다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err="1" smtClean="0"/>
              <a:t>학회는요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연구자들의 연구 성과를 공개하고 발표하는 기관입니다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예를 들어 한국정보통신학회 에서는 정보통신과 관련된 이론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연구 및 기술 발전을 위해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많은 학문적 교류를 장려하고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학회에서의 학문적 교류는 주로 논문의 형태로 이루어지게 됩니다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따라서 연구자들은 학회가 다루는 분야에 대하여 연구하고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연구한 내용을 논문으로 작성하여 학회에 투고함으로써 자신의 연구 결과를 알리고 공유하게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과정을 통해 학문적인 발전을 성취할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오른쪽 그래프는 피인용 지수의 예제입니다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우리학교 서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모 교수님의 논문 인용 지수인데요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상당이 높은 지수를 가지고 있는 것을 확인할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간단한 예를 봤던 것이고 넘어가도록 하겠습니다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5416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그렇다면 작성된 논문은 어떤 식으로 세상에 알려지게 될까요</a:t>
            </a:r>
            <a:r>
              <a:rPr lang="en-US" altLang="ko-KR" dirty="0" smtClean="0"/>
              <a:t>?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논문이 게재되는 과정에 대하여 살펴봅시다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연구자들이 오랜 시간 공을 들여 만들어진 논문은 논문의 주제와 방향성</a:t>
            </a:r>
            <a:r>
              <a:rPr lang="ko-KR" altLang="en-US" baseline="0" dirty="0" smtClean="0"/>
              <a:t> 그리고 결과 수준에</a:t>
            </a:r>
            <a:r>
              <a:rPr lang="ko-KR" altLang="en-US" dirty="0" smtClean="0"/>
              <a:t> 따라 학회를 선정하여 논문을 투고하게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즉 자신의 연구결과평가를 학회에 맡기는 것이지요</a:t>
            </a:r>
            <a:r>
              <a:rPr lang="en-US" altLang="ko-KR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투고된 논문은 먼저 학회에서 가장 높은 권한을 가진 학회장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즉 편집장에게 가게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편집장은 </a:t>
            </a:r>
            <a:r>
              <a:rPr lang="ko-KR" altLang="en-US" baseline="0" dirty="0" err="1" smtClean="0"/>
              <a:t>앞서말한</a:t>
            </a:r>
            <a:r>
              <a:rPr lang="ko-KR" altLang="en-US" baseline="0" dirty="0" smtClean="0"/>
              <a:t> 논문의 주제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방향성이 학회의 것들과 일치하는지 등을 판단하여 논문을 </a:t>
            </a:r>
            <a:r>
              <a:rPr lang="ko-KR" altLang="en-US" baseline="0" dirty="0" err="1" smtClean="0"/>
              <a:t>드랍하거나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심사위원에게 넘기게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심사위원은 편집장이 고용하며 보통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명으로 이루어져 있습니다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심사위원들은 논문을 심사하여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세 가지 심사 결과를 내릴 수 있는데요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첫 번째는  게재 가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경우는 투고된 논문의 완성도가 높고 학회의 취지에 잘 맞는다고 판단되어졌을 때 내려지는 결과입니다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게재 가 판정을 받을 경우 투고자의 논문은 별다른 수정 없이 학회에 등록되어 세상에 알려지게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두번째 판정은 </a:t>
            </a:r>
            <a:r>
              <a:rPr lang="ko-KR" altLang="en-US" baseline="0" dirty="0" err="1" smtClean="0"/>
              <a:t>심사후</a:t>
            </a:r>
            <a:r>
              <a:rPr lang="ko-KR" altLang="en-US" baseline="0" dirty="0" smtClean="0"/>
              <a:t> 게재 가 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이 경우는 논문이 몇 가지 수정을 거친 뒤 학회에 등록될 수 있다고 판단된 경우입니다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투고자는 논문을 심사에 맡게 수정한 뒤 다시 심사를 받게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게재 불가 판정을 받은 논문의 경우 </a:t>
            </a:r>
            <a:r>
              <a:rPr lang="ko-KR" altLang="en-US" baseline="0" dirty="0" err="1" smtClean="0"/>
              <a:t>드랍됩니다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경우 투고자는 논문을 보완하여 다시 투고하거나 혹은 더 적합한 학회를 찾아 논문을 투고하게 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이러한 모든 과정은 평균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개월에서 </a:t>
            </a:r>
            <a:r>
              <a:rPr lang="en-US" altLang="ko-KR" dirty="0" smtClean="0"/>
              <a:t>1</a:t>
            </a:r>
            <a:r>
              <a:rPr lang="ko-KR" altLang="en-US" dirty="0" err="1" smtClean="0"/>
              <a:t>년정도</a:t>
            </a:r>
            <a:r>
              <a:rPr lang="ko-KR" altLang="en-US" dirty="0" smtClean="0"/>
              <a:t> 걸리며 현재 학문의 발전속도에 빗대어 봤을 때 다소 느리지 않은 가 하는 생각이 듭니다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035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지금까지 논문 심사 과정을 살펴보았고</a:t>
            </a:r>
            <a:endParaRPr lang="en-US" altLang="ko-KR" dirty="0" smtClean="0"/>
          </a:p>
          <a:p>
            <a:r>
              <a:rPr lang="ko-KR" altLang="en-US" dirty="0" smtClean="0"/>
              <a:t>이제 발생할 수 있는 문제점을 살펴보려고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이전 슬라이드를 보면서 어 저건 어떠한 문제가 있겠네 생각하신 분들도 있을 것 같습니다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한 번 실제로 어떤 문제들이 발생하고 있는지 알아봅시다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발생하는 문제로는 연구 윤리와 관련된 문제들이 있습니다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</a:p>
          <a:p>
            <a:r>
              <a:rPr lang="ko-KR" altLang="en-US" baseline="0" dirty="0" smtClean="0"/>
              <a:t>연구를 할 때 도덕적으로 혹은 규범적으로 </a:t>
            </a:r>
            <a:r>
              <a:rPr lang="ko-KR" altLang="en-US" baseline="0" dirty="0" err="1" smtClean="0"/>
              <a:t>지켜져야할</a:t>
            </a:r>
            <a:r>
              <a:rPr lang="ko-KR" altLang="en-US" baseline="0" dirty="0" smtClean="0"/>
              <a:t> 내용들이 지켜지지 않는 문제라고 풀어 해석할 수 있겠습니다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먼저 연구 결과 조작 문제가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어떤 과학자가 배아줄기세포의 복제를 성공했다는 주장에 세간이 들썩했던 적이 있죠</a:t>
            </a:r>
            <a:r>
              <a:rPr lang="en-US" altLang="ko-KR" baseline="0" dirty="0" smtClean="0"/>
              <a:t>?</a:t>
            </a:r>
          </a:p>
          <a:p>
            <a:r>
              <a:rPr lang="ko-KR" altLang="en-US" baseline="0" dirty="0" smtClean="0"/>
              <a:t>하지만 이 논문은 조작된 논문으로 판결되었고 그에 따라 많은 사람들의 공분을 샀던 기억이 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다음은 데이터 위조입니다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연구자들은 </a:t>
            </a:r>
            <a:r>
              <a:rPr lang="ko-KR" altLang="en-US" baseline="0" dirty="0" err="1" smtClean="0"/>
              <a:t>실험전에</a:t>
            </a:r>
            <a:r>
              <a:rPr lang="ko-KR" altLang="en-US" baseline="0" dirty="0" smtClean="0"/>
              <a:t> 어떠한 가정을 가지고 실험을 설계하고 시작하게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다시 말해 예측하는 결과가 있고 그러길 바라면서 실험을 진행하는 경우가 많은 것이죠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실험 데이터를 위조하여 마치 가정이 맞은 것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논문을 작성하는 경우가 있습니다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이 경우는 마치 지식인에 잘못된 정보가 올라와 믿어지는 것 </a:t>
            </a:r>
            <a:r>
              <a:rPr lang="ko-KR" altLang="en-US" baseline="0" dirty="0" err="1" smtClean="0"/>
              <a:t>처럼</a:t>
            </a:r>
            <a:r>
              <a:rPr lang="ko-KR" altLang="en-US" baseline="0" dirty="0" smtClean="0"/>
              <a:t> 정보의 공유에 큰 혼란을 가져오겠죠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다음은 표절입니다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자신의 실험 결과가 아닌데도 마치 자신의 실험결과인 마냥 </a:t>
            </a:r>
            <a:r>
              <a:rPr lang="ko-KR" altLang="en-US" baseline="0" dirty="0" err="1" smtClean="0"/>
              <a:t>다른사람의</a:t>
            </a:r>
            <a:r>
              <a:rPr lang="ko-KR" altLang="en-US" baseline="0" dirty="0" smtClean="0"/>
              <a:t> 기여를 훔치는 행위를 말합니다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다음은 논문이 작성되는데 아무런 연관이 없던 사람이 저자로 올라오는 경우를 말합니다</a:t>
            </a:r>
            <a:r>
              <a:rPr lang="en-US" altLang="ko-KR" baseline="0" dirty="0" smtClean="0"/>
              <a:t>. </a:t>
            </a:r>
          </a:p>
          <a:p>
            <a:r>
              <a:rPr lang="ko-KR" altLang="en-US" baseline="0" dirty="0" smtClean="0"/>
              <a:t>최근에 모 대학 교수가 자신의 딸을 논문에 표기한 경우가 있었지요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물론 금방 잊혀지겠지만 </a:t>
            </a:r>
            <a:endParaRPr lang="en-US" altLang="ko-KR" baseline="0" dirty="0" smtClean="0"/>
          </a:p>
          <a:p>
            <a:r>
              <a:rPr lang="ko-KR" altLang="en-US" baseline="0" dirty="0" smtClean="0"/>
              <a:t>연구자들을 평가하는 지표가 논문이기 때문에 윤리적으로 어긋난 행위라고 단언할 수 있겠습니다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다음은 이해관계가 있는 연구자의 활동을 방해하는 행위인데요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여기서 말하는 </a:t>
            </a:r>
            <a:r>
              <a:rPr lang="ko-KR" altLang="en-US" baseline="0" dirty="0" err="1" smtClean="0"/>
              <a:t>이해관계란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동일한 분야를 연구하는 경쟁관계를 예로 들 수 있을 것 같습니다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781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이외에도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동일한 연구 내용을 여러 학회에 게재하는 일종의 자기 표절에 해당하는 중복 </a:t>
            </a:r>
            <a:r>
              <a:rPr lang="ko-KR" altLang="en-US" dirty="0" err="1" smtClean="0"/>
              <a:t>게재라는</a:t>
            </a:r>
            <a:r>
              <a:rPr lang="ko-KR" altLang="en-US" dirty="0" smtClean="0"/>
              <a:t> 것이 </a:t>
            </a:r>
            <a:r>
              <a:rPr lang="ko-KR" altLang="en-US" dirty="0" err="1" smtClean="0"/>
              <a:t>있구요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하나의 논문에 작성될 수 있는 내용을 분절하여 여러 논문으로 작성하는 경우도 있겠습니다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이를 연구 분절이라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문제들로부터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연구자의 실적 평가는 더욱 어려워지며 학문의 발전 자체가 저해됩니다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원인으로는 연구 실적의 지표인 논문에 대한 연구자들의 과도한 집착이라고 말할 수 있겠습니다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이러한 문제에 대한 </a:t>
            </a:r>
            <a:r>
              <a:rPr lang="ko-KR" altLang="en-US" dirty="0" err="1" smtClean="0"/>
              <a:t>해결방안중</a:t>
            </a:r>
            <a:r>
              <a:rPr lang="ko-KR" altLang="en-US" dirty="0" smtClean="0"/>
              <a:t> 하나는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윤리적 결여를 방지하기 위한 감시입니다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문제가 되는 행위들이 투명하게 공개된다면 연구자들은 연구윤리를 더 인식할 것으로 생각됩니다</a:t>
            </a:r>
            <a:r>
              <a:rPr lang="en-US" altLang="ko-KR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98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심사 구조와 관련된 문제인데요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현재 논문 심사</a:t>
            </a:r>
            <a:r>
              <a:rPr lang="ko-KR" altLang="en-US" baseline="0" dirty="0" smtClean="0"/>
              <a:t> 과정은 세명으로 이루어진 심사위원단에 의해 이루어집니다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논문에 대한 정당성과 표절 여부 등을 판단하기 위해 상당한 시간이 소요됩니다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앞선 슬라이드에서 </a:t>
            </a:r>
            <a:r>
              <a:rPr lang="en-US" altLang="ko-KR" baseline="0" dirty="0" smtClean="0"/>
              <a:t>3</a:t>
            </a:r>
            <a:r>
              <a:rPr lang="ko-KR" altLang="en-US" baseline="0" dirty="0" smtClean="0"/>
              <a:t>개월에서 </a:t>
            </a:r>
            <a:r>
              <a:rPr lang="en-US" altLang="ko-KR" baseline="0" dirty="0" smtClean="0"/>
              <a:t>1</a:t>
            </a:r>
            <a:r>
              <a:rPr lang="ko-KR" altLang="en-US" baseline="0" dirty="0" smtClean="0"/>
              <a:t>년이라고 말씀드렸는데 학문이 발전되는 속도를 늦추는 요인이라고 볼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또한 세명의 심사위원에게 집중된 게재 권한에 대한 문제도 있겠는데요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같은 분야라도 연구 갈래가 다양하기 </a:t>
            </a:r>
            <a:r>
              <a:rPr lang="ko-KR" altLang="en-US" baseline="0" dirty="0" err="1" smtClean="0"/>
              <a:t>떄문에</a:t>
            </a:r>
            <a:r>
              <a:rPr lang="ko-KR" altLang="en-US" baseline="0" dirty="0" smtClean="0"/>
              <a:t> 모든 분야에 있어 깊은 지식을 갖는 것은 아니거든요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</a:t>
            </a:r>
            <a:r>
              <a:rPr lang="en-US" altLang="ko-KR" baseline="0" dirty="0" smtClean="0"/>
              <a:t>, 3</a:t>
            </a:r>
            <a:r>
              <a:rPr lang="ko-KR" altLang="en-US" baseline="0" dirty="0" smtClean="0"/>
              <a:t>명의 심사위원이 모든 갈래의 연구 논문을 판단하는 것은 사실상 어렵다는 의견입니다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다음으로는 주관적인 심사의 개입입니다</a:t>
            </a:r>
            <a:r>
              <a:rPr lang="en-US" altLang="ko-KR" baseline="0" dirty="0" smtClean="0"/>
              <a:t>. 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 사람의 연구를 지연시키기위해 고의로 심사를 지연할 가능성이 있고</a:t>
            </a:r>
            <a:endParaRPr lang="en-US" altLang="ko-KR" baseline="0" dirty="0" smtClean="0"/>
          </a:p>
          <a:p>
            <a:r>
              <a:rPr lang="ko-KR" altLang="en-US" baseline="0" dirty="0" smtClean="0"/>
              <a:t>개인적으로 아는 사람이라 좋은 평을 줄 수 있는 등의 문제가 발생할 수 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현재 구조에서는 높은 심사 비용이 발생하는데요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심사위원에 대한 보상이 적기 때문에</a:t>
            </a:r>
            <a:endParaRPr lang="en-US" altLang="ko-KR" baseline="0" dirty="0" smtClean="0"/>
          </a:p>
          <a:p>
            <a:r>
              <a:rPr lang="ko-KR" altLang="en-US" baseline="0" dirty="0" smtClean="0"/>
              <a:t>적합한 </a:t>
            </a:r>
            <a:r>
              <a:rPr lang="ko-KR" altLang="en-US" baseline="0" dirty="0" err="1" smtClean="0"/>
              <a:t>심사자를</a:t>
            </a:r>
            <a:r>
              <a:rPr lang="ko-KR" altLang="en-US" baseline="0" dirty="0" smtClean="0"/>
              <a:t> 찾기 어렵기 때문입니다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또한 장기화된 심사 기간도 심사 비용을 높이는 원인이 됩니다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더 간편한 심사 구조가 필요하겠습니다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마지막으로 폐쇄된 이러한 구조는 </a:t>
            </a:r>
            <a:r>
              <a:rPr lang="ko-KR" altLang="en-US" baseline="0" dirty="0" err="1" smtClean="0"/>
              <a:t>앞서말한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연구윤리에</a:t>
            </a:r>
            <a:r>
              <a:rPr lang="ko-KR" altLang="en-US" baseline="0" dirty="0" smtClean="0"/>
              <a:t> 관련된 문제가 발생했을 때 처리하기 어려운 문제점을 가집니다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이러한 문제점들은 소수에 집중된 </a:t>
            </a:r>
            <a:r>
              <a:rPr lang="ko-KR" altLang="en-US" baseline="0" dirty="0" err="1" smtClean="0"/>
              <a:t>중앙집중된</a:t>
            </a:r>
            <a:r>
              <a:rPr lang="ko-KR" altLang="en-US" baseline="0" dirty="0" smtClean="0"/>
              <a:t> 심사 구조가 원인이라고 할 수 있겠습니다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따라서 분권형 구조에 대한 필요성을 제안합니다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0253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실제 관련</a:t>
            </a:r>
            <a:r>
              <a:rPr lang="ko-KR" altLang="en-US" baseline="0" dirty="0" smtClean="0"/>
              <a:t> 연구를 살펴봅니다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dirty="0" smtClean="0"/>
              <a:t>연구자 </a:t>
            </a:r>
            <a:r>
              <a:rPr lang="en-US" altLang="ko-KR" dirty="0" smtClean="0"/>
              <a:t>800</a:t>
            </a:r>
            <a:r>
              <a:rPr lang="ko-KR" altLang="en-US" dirty="0" smtClean="0"/>
              <a:t>명</a:t>
            </a:r>
            <a:r>
              <a:rPr lang="ko-KR" altLang="en-US" baseline="0" dirty="0" smtClean="0"/>
              <a:t> 중 각 분야에서 균등하게 </a:t>
            </a:r>
            <a:r>
              <a:rPr lang="en-US" altLang="ko-KR" baseline="0" dirty="0" smtClean="0"/>
              <a:t>80</a:t>
            </a:r>
            <a:r>
              <a:rPr lang="ko-KR" altLang="en-US" baseline="0" dirty="0" smtClean="0"/>
              <a:t>여명을 대상으로 설문조사를 진행한 연구 논문이 있는데요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보시면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자격이 부족한 </a:t>
            </a:r>
            <a:r>
              <a:rPr lang="ko-KR" altLang="en-US" baseline="0" dirty="0" err="1" smtClean="0"/>
              <a:t>심사자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심사후</a:t>
            </a:r>
            <a:r>
              <a:rPr lang="ko-KR" altLang="en-US" baseline="0" dirty="0" smtClean="0"/>
              <a:t> 게재가 판정 시 피상적인 </a:t>
            </a:r>
            <a:r>
              <a:rPr lang="ko-KR" altLang="en-US" baseline="0" dirty="0" err="1" smtClean="0"/>
              <a:t>수정만을</a:t>
            </a:r>
            <a:r>
              <a:rPr lang="ko-KR" altLang="en-US" baseline="0" dirty="0" smtClean="0"/>
              <a:t> 거치는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부족한 논문에도 </a:t>
            </a:r>
            <a:r>
              <a:rPr lang="ko-KR" altLang="en-US" baseline="0" dirty="0" err="1" smtClean="0"/>
              <a:t>게재취소가</a:t>
            </a:r>
            <a:r>
              <a:rPr lang="ko-KR" altLang="en-US" baseline="0" dirty="0" smtClean="0"/>
              <a:t> 안되는 경우들이 실제 빈번히 발생됨을 보이고 </a:t>
            </a:r>
            <a:r>
              <a:rPr lang="ko-KR" altLang="en-US" baseline="0" dirty="0" err="1" smtClean="0"/>
              <a:t>있구요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그 중에서도 심각하다고 생각되는 것들은 문제가 있는데도 불구하고 게재되는 경우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심사 수정 사항을 무시하는 경우들의 경우 큰 문제다 라고 인지하고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해당 논문에서는 이러한 문제들의 해결 방안으로 학회 간의 협조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심사의견을</a:t>
            </a:r>
            <a:r>
              <a:rPr lang="ko-KR" altLang="en-US" baseline="0" dirty="0" smtClean="0"/>
              <a:t> 좀 더 구체화하라</a:t>
            </a:r>
            <a:r>
              <a:rPr lang="en-US" altLang="ko-KR" baseline="0" dirty="0" smtClean="0"/>
              <a:t>, </a:t>
            </a:r>
            <a:r>
              <a:rPr lang="ko-KR" altLang="en-US" baseline="0" dirty="0" err="1" smtClean="0"/>
              <a:t>심사자를</a:t>
            </a:r>
            <a:r>
              <a:rPr lang="ko-KR" altLang="en-US" baseline="0" dirty="0" smtClean="0"/>
              <a:t> 잘 선정하자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공론화를 하자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구성원들이 알아서 잘 하자라는 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dirty="0" smtClean="0"/>
              <a:t>윤리적인 해결책을 제안하고 있었습니다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그러면서 위원회</a:t>
            </a:r>
            <a:r>
              <a:rPr lang="ko-KR" altLang="en-US" baseline="0" dirty="0" smtClean="0"/>
              <a:t> 혹은 법제적인 제정을 통하여 함께 </a:t>
            </a:r>
            <a:r>
              <a:rPr lang="ko-KR" altLang="en-US" baseline="0" dirty="0" err="1" smtClean="0"/>
              <a:t>방지해야한다고</a:t>
            </a:r>
            <a:r>
              <a:rPr lang="ko-KR" altLang="en-US" baseline="0" dirty="0" smtClean="0"/>
              <a:t> 제안하였습니다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5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다음은 연구 윤리와 관련된 문제를 해결하기</a:t>
            </a:r>
            <a:r>
              <a:rPr lang="ko-KR" altLang="en-US" baseline="0" dirty="0" smtClean="0"/>
              <a:t> 위한 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위원회 설치에 찬성하는 국내 대학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학회들의 의견인데요</a:t>
            </a:r>
            <a:endParaRPr lang="en-US" altLang="ko-KR" baseline="0" dirty="0" smtClean="0"/>
          </a:p>
          <a:p>
            <a:r>
              <a:rPr lang="ko-KR" altLang="en-US" baseline="0" dirty="0" smtClean="0"/>
              <a:t>각각 </a:t>
            </a:r>
            <a:r>
              <a:rPr lang="en-US" altLang="ko-KR" baseline="0" dirty="0" smtClean="0"/>
              <a:t>72, 56%</a:t>
            </a:r>
            <a:r>
              <a:rPr lang="ko-KR" altLang="en-US" baseline="0" dirty="0" smtClean="0"/>
              <a:t>로 과반수이상이 필요성에 대한 생각을 갖고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하지만 실제로 국내 대학 중 </a:t>
            </a:r>
            <a:r>
              <a:rPr lang="en-US" altLang="ko-KR" baseline="0" dirty="0" smtClean="0"/>
              <a:t>10%</a:t>
            </a:r>
            <a:r>
              <a:rPr lang="ko-KR" altLang="en-US" baseline="0" dirty="0" smtClean="0"/>
              <a:t>아래만이 위원회를 결성하고 있었습니다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따라서 실제적인 문제 해결은 되지 않고 있는 상황이라고 판단됩니다</a:t>
            </a:r>
            <a:r>
              <a:rPr lang="en-US" altLang="ko-KR" baseline="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184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MwfyGAxWOi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논문 심사 시스템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한성대학교 </a:t>
            </a:r>
            <a:r>
              <a:rPr lang="ko-KR" altLang="en-US" dirty="0" err="1" smtClean="0"/>
              <a:t>권용빈</a:t>
            </a:r>
            <a:endParaRPr lang="en-US" altLang="ko-KR" dirty="0" smtClean="0"/>
          </a:p>
          <a:p>
            <a:r>
              <a:rPr lang="en-US" altLang="ko-KR" u="sng">
                <a:hlinkClick r:id="rId3"/>
              </a:rPr>
              <a:t>https://youtu.be/MwfyGAxWOi0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&amp; </a:t>
            </a:r>
            <a:r>
              <a:rPr lang="ko-KR" altLang="en-US" b="1" dirty="0"/>
              <a:t>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340825" y="1154830"/>
            <a:ext cx="11369675" cy="5057775"/>
          </a:xfrm>
        </p:spPr>
        <p:txBody>
          <a:bodyPr/>
          <a:lstStyle/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3320561" y="6215421"/>
            <a:ext cx="9252438" cy="23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G. M. Choi, S. M. Jung, M. J. Nam "How to Referee Scientific Papers" in J Korean Bioethics </a:t>
            </a:r>
            <a:r>
              <a:rPr lang="en-US" altLang="ko-KR" sz="700" kern="0" dirty="0" err="1">
                <a:solidFill>
                  <a:srgbClr val="000000"/>
                </a:solidFill>
                <a:latin typeface="한양신명조"/>
                <a:ea typeface="한양신명조"/>
              </a:rPr>
              <a:t>Assoc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vol. 7, no. 2, pp. 73-80, Dec. 2006</a:t>
            </a:r>
            <a:endParaRPr lang="en-US" altLang="ko-KR" sz="700" kern="0" dirty="0">
              <a:solidFill>
                <a:srgbClr val="000000"/>
              </a:solidFill>
              <a:latin typeface="한양신명조"/>
            </a:endParaRPr>
          </a:p>
        </p:txBody>
      </p:sp>
      <p:sp>
        <p:nvSpPr>
          <p:cNvPr id="15" name="텍스트 개체 틀 2"/>
          <p:cNvSpPr txBox="1">
            <a:spLocks/>
          </p:cNvSpPr>
          <p:nvPr/>
        </p:nvSpPr>
        <p:spPr>
          <a:xfrm>
            <a:off x="411163" y="11525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사례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독일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 smtClean="0"/>
              <a:t>폐쇄적인 심사 과정에서 발생하는 문제점을 해결하기 위해 투명한 심사 시도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적합한 심사 위원을 찾기 어려워 폐지</a:t>
            </a:r>
            <a:endParaRPr lang="en-US" altLang="ko-KR" dirty="0" smtClean="0"/>
          </a:p>
        </p:txBody>
      </p:sp>
      <p:sp>
        <p:nvSpPr>
          <p:cNvPr id="16" name="오른쪽 화살표 15"/>
          <p:cNvSpPr/>
          <p:nvPr/>
        </p:nvSpPr>
        <p:spPr>
          <a:xfrm>
            <a:off x="618880" y="4413738"/>
            <a:ext cx="650631" cy="984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617786" y="4752193"/>
            <a:ext cx="69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심사에 투명성을 도입하기 위한 시도</a:t>
            </a:r>
            <a:r>
              <a:rPr lang="en-US" altLang="ko-KR" dirty="0" smtClean="0"/>
              <a:t>, </a:t>
            </a:r>
            <a:r>
              <a:rPr lang="ko-KR" altLang="en-US" dirty="0" smtClean="0"/>
              <a:t>현실적인 어려움 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411187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6" name="다이어그램 5"/>
          <p:cNvGraphicFramePr/>
          <p:nvPr>
            <p:extLst>
              <p:ext uri="{D42A27DB-BD31-4B8C-83A1-F6EECF244321}">
                <p14:modId xmlns:p14="http://schemas.microsoft.com/office/powerpoint/2010/main" val="2370550442"/>
              </p:ext>
            </p:extLst>
          </p:nvPr>
        </p:nvGraphicFramePr>
        <p:xfrm>
          <a:off x="1318846" y="2099753"/>
          <a:ext cx="5706208" cy="31633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82" y="2335400"/>
            <a:ext cx="2685008" cy="26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55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563563" y="1304925"/>
            <a:ext cx="1136967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데이터베이스를 모든 사용자가 공유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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ko-KR" altLang="en-US" b="1" dirty="0">
                <a:sym typeface="Wingdings" panose="05000000000000000000" pitchFamily="2" charset="2"/>
              </a:rPr>
              <a:t>투명성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확보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 err="1" smtClean="0"/>
              <a:t>스마트컨트랙트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조건에 따른 코드 실행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 </a:t>
            </a:r>
            <a:r>
              <a:rPr lang="ko-KR" altLang="en-US" b="1" dirty="0" smtClean="0">
                <a:sym typeface="Wingdings" panose="05000000000000000000" pitchFamily="2" charset="2"/>
              </a:rPr>
              <a:t>분권형 구조</a:t>
            </a:r>
            <a:r>
              <a:rPr lang="ko-KR" altLang="en-US" dirty="0" smtClean="0">
                <a:sym typeface="Wingdings" panose="05000000000000000000" pitchFamily="2" charset="2"/>
              </a:rPr>
              <a:t> 생성</a:t>
            </a:r>
            <a:endParaRPr lang="en-US" altLang="ko-KR" dirty="0" smtClean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582" y="2335400"/>
            <a:ext cx="2685008" cy="2685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74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심사 과정 전반의 모든 내용이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네트워크에 </a:t>
            </a:r>
            <a:r>
              <a:rPr lang="ko-KR" altLang="en-US" b="1" dirty="0" smtClean="0"/>
              <a:t>암호화되어</a:t>
            </a:r>
            <a:r>
              <a:rPr lang="ko-KR" altLang="en-US" dirty="0" smtClean="0"/>
              <a:t> 저장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게재가 판정이 났을 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키 배포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b="1" dirty="0" smtClean="0">
                <a:sym typeface="Wingdings" panose="05000000000000000000" pitchFamily="2" charset="2"/>
              </a:rPr>
              <a:t>투명성 제공</a:t>
            </a:r>
            <a:r>
              <a:rPr lang="en-US" altLang="ko-KR" b="1" dirty="0" smtClean="0">
                <a:sym typeface="Wingdings" panose="05000000000000000000" pitchFamily="2" charset="2"/>
              </a:rPr>
              <a:t>, </a:t>
            </a:r>
            <a:r>
              <a:rPr lang="ko-KR" altLang="en-US" b="1" dirty="0" smtClean="0">
                <a:sym typeface="Wingdings" panose="05000000000000000000" pitchFamily="2" charset="2"/>
              </a:rPr>
              <a:t>연구 내용 보호</a:t>
            </a:r>
            <a:endParaRPr lang="en-US" altLang="ko-KR" b="1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3600" y="1309941"/>
            <a:ext cx="5606197" cy="4742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21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초록은 공개되어 저장</a:t>
            </a:r>
            <a:endParaRPr lang="en-US" altLang="ko-KR" b="1" dirty="0"/>
          </a:p>
          <a:p>
            <a:endParaRPr lang="en-US" altLang="ko-KR" dirty="0" smtClean="0"/>
          </a:p>
          <a:p>
            <a:r>
              <a:rPr lang="ko-KR" altLang="en-US" dirty="0" smtClean="0"/>
              <a:t>초안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심사평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수정본은</a:t>
            </a:r>
            <a:r>
              <a:rPr lang="ko-KR" altLang="en-US" dirty="0" smtClean="0"/>
              <a:t> 모두 암호화 되어 저장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163" y="3441362"/>
            <a:ext cx="8182428" cy="2555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5997261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저장되는 내용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125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초록을 통한 논문 검색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중복게재 등의 문제 발생시 학회 간 신속한 협력 가능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86" y="4037372"/>
            <a:ext cx="9217951" cy="16521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2999" y="5997261"/>
            <a:ext cx="260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초록 검색 결과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246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현재 연구자 평가 지표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게재 논문 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피인용 지수 </a:t>
            </a:r>
            <a:r>
              <a:rPr lang="en-US" altLang="ko-KR" dirty="0" smtClean="0"/>
              <a:t>IF(Impact Factor)</a:t>
            </a:r>
          </a:p>
          <a:p>
            <a:pPr lvl="1"/>
            <a:endParaRPr lang="en-US" altLang="ko-KR" dirty="0"/>
          </a:p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연구자 평가 지표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네트워크 위에서 발생하는 모든 심사</a:t>
            </a:r>
            <a:r>
              <a:rPr lang="en-US" altLang="ko-KR" dirty="0" smtClean="0"/>
              <a:t>, IF, </a:t>
            </a:r>
            <a:r>
              <a:rPr lang="ko-KR" altLang="en-US" dirty="0" smtClean="0"/>
              <a:t>논문 코멘트 기반 전문가 지수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457200" lvl="1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	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신속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적합한 </a:t>
            </a:r>
            <a:r>
              <a:rPr lang="ko-KR" altLang="en-US" dirty="0" err="1" smtClean="0">
                <a:sym typeface="Wingdings" panose="05000000000000000000" pitchFamily="2" charset="2"/>
              </a:rPr>
              <a:t>심사자</a:t>
            </a:r>
            <a:r>
              <a:rPr lang="ko-KR" altLang="en-US" dirty="0" smtClean="0">
                <a:sym typeface="Wingdings" panose="05000000000000000000" pitchFamily="2" charset="2"/>
              </a:rPr>
              <a:t> 확보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	 </a:t>
            </a:r>
            <a:r>
              <a:rPr lang="ko-KR" altLang="en-US" b="1" dirty="0" smtClean="0">
                <a:sym typeface="Wingdings" panose="05000000000000000000" pitchFamily="2" charset="2"/>
              </a:rPr>
              <a:t>분권형 구조 확보</a:t>
            </a:r>
            <a:endParaRPr lang="en-US" altLang="ko-KR" b="1" dirty="0" smtClean="0">
              <a:sym typeface="Wingdings" panose="05000000000000000000" pitchFamily="2" charset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08972" y="5840968"/>
            <a:ext cx="2780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IF : Impact Factor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3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결론 및 </a:t>
            </a:r>
            <a:r>
              <a:rPr lang="ko-KR" altLang="en-US" dirty="0" smtClean="0"/>
              <a:t>보완점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현존하는 심사 과정의 문제점을 </a:t>
            </a:r>
            <a:r>
              <a:rPr lang="ko-KR" altLang="en-US" dirty="0" err="1" smtClean="0"/>
              <a:t>블록체인을</a:t>
            </a:r>
            <a:r>
              <a:rPr lang="ko-KR" altLang="en-US" dirty="0" smtClean="0"/>
              <a:t> 통해 해결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폐쇄적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소수에 의한 주관적 평가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개방적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다수에 의한 객관적 평가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r>
              <a:rPr lang="ko-KR" altLang="en-US" dirty="0" err="1" smtClean="0"/>
              <a:t>스마트컨트랙트</a:t>
            </a:r>
            <a:r>
              <a:rPr lang="ko-KR" altLang="en-US" dirty="0" smtClean="0"/>
              <a:t> 키 분배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공개된 네트워크에서의 연구 내용 보호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전문가 지수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학문 갈래별 보다 적합한 </a:t>
            </a:r>
            <a:r>
              <a:rPr lang="ko-KR" altLang="en-US" dirty="0" err="1" smtClean="0"/>
              <a:t>심사자</a:t>
            </a:r>
            <a:r>
              <a:rPr lang="ko-KR" altLang="en-US" dirty="0" smtClean="0"/>
              <a:t> 확보 가능</a:t>
            </a:r>
            <a:endParaRPr lang="en-US" altLang="ko-KR" dirty="0"/>
          </a:p>
          <a:p>
            <a:pPr lvl="1"/>
            <a:r>
              <a:rPr lang="ko-KR" altLang="en-US" dirty="0" smtClean="0"/>
              <a:t>네트워크에 올라오는 모든 데이터 기반의 합리적인 평가 지수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59291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보완점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기대효과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문제점 해결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연구 윤리적 문제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피상적인 수정 불가능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이해관계에 따른 결정 방지 </a:t>
            </a:r>
            <a:r>
              <a:rPr lang="en-US" altLang="ko-KR" dirty="0" smtClean="0"/>
              <a:t>)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적합한 논문 심사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소수가 아닌 다수의 객관적 평가를 통한 논문 심사 가능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보다 적합한 논문 </a:t>
            </a:r>
            <a:r>
              <a:rPr lang="ko-KR" altLang="en-US" dirty="0" err="1" smtClean="0"/>
              <a:t>심사자</a:t>
            </a:r>
            <a:r>
              <a:rPr lang="ko-KR" altLang="en-US" dirty="0" smtClean="0"/>
              <a:t> 확보</a:t>
            </a:r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ko-KR" altLang="en-US" dirty="0" smtClean="0"/>
              <a:t>비용 감소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누구나 참여할 수 있는 공개 네트워크로 인한 심사 과정 간소화</a:t>
            </a:r>
            <a:endParaRPr lang="en-US" altLang="ko-KR" dirty="0" smtClean="0"/>
          </a:p>
          <a:p>
            <a:pPr marL="1371600" lvl="3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학문 발전 속도와 연구 공유 속도의 일치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022979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결론 및 보완점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보완점</a:t>
            </a:r>
            <a:endParaRPr lang="en-US" altLang="ko-KR" dirty="0" smtClean="0"/>
          </a:p>
          <a:p>
            <a:endParaRPr lang="en-US" altLang="ko-KR" dirty="0"/>
          </a:p>
          <a:p>
            <a:pPr lvl="1"/>
            <a:r>
              <a:rPr lang="ko-KR" altLang="en-US" dirty="0" smtClean="0"/>
              <a:t>논문 수정 불가능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네트워크 과부하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심사 구조의 변경이 어려움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연구자 간의 이해관계를 완벽히 제거할 수 없음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적합한 </a:t>
            </a:r>
            <a:r>
              <a:rPr lang="ko-KR" altLang="en-US" dirty="0" err="1" smtClean="0"/>
              <a:t>심사자</a:t>
            </a:r>
            <a:r>
              <a:rPr lang="ko-KR" altLang="en-US" dirty="0" smtClean="0"/>
              <a:t> 이슈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3030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smtClean="0"/>
              <a:t>문제점 </a:t>
            </a:r>
            <a:r>
              <a:rPr lang="en-US" altLang="ko-KR" dirty="0" smtClean="0"/>
              <a:t>&amp; </a:t>
            </a:r>
            <a:r>
              <a:rPr lang="ko-KR" altLang="en-US" dirty="0" smtClean="0"/>
              <a:t>관련 연구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ko-KR" altLang="en-US" dirty="0" smtClean="0"/>
              <a:t> 기반 논문 심사 시스템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ko-KR" altLang="en-US" dirty="0" smtClean="0"/>
              <a:t>결론 및 보완점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논문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학문적 연구 결과를 논리 정연하게 쓴 글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r>
              <a:rPr lang="ko-KR" altLang="en-US" dirty="0" smtClean="0"/>
              <a:t>연구자의 연구 실적을 나타내는 지표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학회</a:t>
            </a:r>
            <a:endParaRPr lang="en-US" altLang="ko-KR" dirty="0"/>
          </a:p>
          <a:p>
            <a:pPr lvl="1"/>
            <a:r>
              <a:rPr lang="ko-KR" altLang="en-US" dirty="0" smtClean="0"/>
              <a:t>연구자들의 연구 성과를 공개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발표하는 기관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b="1" dirty="0" smtClean="0"/>
              <a:t>논문</a:t>
            </a:r>
            <a:r>
              <a:rPr lang="ko-KR" altLang="en-US" dirty="0" smtClean="0"/>
              <a:t>의 형태로 정보의 공유가 이루어짐</a:t>
            </a:r>
            <a:endParaRPr lang="en-US" altLang="ko-KR" dirty="0"/>
          </a:p>
          <a:p>
            <a:pPr lvl="1"/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1462" y="1152525"/>
            <a:ext cx="3952875" cy="367896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462" y="4648200"/>
            <a:ext cx="3781425" cy="1562100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9440563" y="4955060"/>
            <a:ext cx="476764" cy="1235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027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논문 심사 시스템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논문 게재 과정</a:t>
            </a:r>
            <a:endParaRPr lang="en-US" altLang="ko-KR" dirty="0"/>
          </a:p>
          <a:p>
            <a:endParaRPr lang="en-US" altLang="ko-KR" dirty="0" smtClean="0"/>
          </a:p>
        </p:txBody>
      </p:sp>
      <p:grpSp>
        <p:nvGrpSpPr>
          <p:cNvPr id="44" name="그룹 43"/>
          <p:cNvGrpSpPr/>
          <p:nvPr/>
        </p:nvGrpSpPr>
        <p:grpSpPr>
          <a:xfrm>
            <a:off x="2778796" y="1402198"/>
            <a:ext cx="7339071" cy="3314877"/>
            <a:chOff x="2778796" y="1402198"/>
            <a:chExt cx="7339071" cy="3314877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2778796" y="2998177"/>
              <a:ext cx="1345223" cy="64183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논문 투고</a:t>
              </a:r>
              <a:endParaRPr lang="ko-KR" altLang="en-US" dirty="0"/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4820257" y="2998178"/>
              <a:ext cx="1351939" cy="64183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편집장</a:t>
              </a:r>
              <a:endParaRPr lang="en-US" altLang="ko-KR" dirty="0" smtClean="0"/>
            </a:p>
            <a:p>
              <a:pPr algn="ctr"/>
              <a:r>
                <a:rPr lang="ko-KR" altLang="en-US" dirty="0" smtClean="0"/>
                <a:t>심사</a:t>
              </a:r>
              <a:endParaRPr lang="ko-KR" altLang="en-US" dirty="0"/>
            </a:p>
          </p:txBody>
        </p:sp>
        <p:sp>
          <p:nvSpPr>
            <p:cNvPr id="8" name="모서리가 둥근 직사각형 7"/>
            <p:cNvSpPr/>
            <p:nvPr/>
          </p:nvSpPr>
          <p:spPr>
            <a:xfrm>
              <a:off x="6260120" y="2085800"/>
              <a:ext cx="1351939" cy="64183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mtClean="0"/>
                <a:t>심사위원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1</a:t>
              </a:r>
              <a:r>
                <a:rPr lang="ko-KR" altLang="en-US" dirty="0" smtClean="0"/>
                <a:t>차 심사</a:t>
              </a:r>
              <a:endParaRPr lang="ko-KR" altLang="en-US" dirty="0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8450010" y="2066192"/>
              <a:ext cx="1351939" cy="641839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심사위원</a:t>
              </a:r>
              <a:endParaRPr lang="en-US" altLang="ko-KR" dirty="0" smtClean="0"/>
            </a:p>
            <a:p>
              <a:pPr algn="ctr"/>
              <a:r>
                <a:rPr lang="en-US" altLang="ko-KR" dirty="0" smtClean="0"/>
                <a:t>2</a:t>
              </a:r>
              <a:r>
                <a:rPr lang="ko-KR" altLang="en-US" dirty="0" smtClean="0"/>
                <a:t>차 심사</a:t>
              </a:r>
              <a:endParaRPr lang="ko-KR" altLang="en-US" dirty="0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571997" y="1402198"/>
              <a:ext cx="5545870" cy="29014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게재 가</a:t>
              </a:r>
              <a:endParaRPr lang="ko-KR" altLang="en-US" dirty="0"/>
            </a:p>
          </p:txBody>
        </p:sp>
        <p:cxnSp>
          <p:nvCxnSpPr>
            <p:cNvPr id="12" name="꺾인 연결선 11"/>
            <p:cNvCxnSpPr>
              <a:stCxn id="5" idx="0"/>
              <a:endCxn id="8" idx="1"/>
            </p:cNvCxnSpPr>
            <p:nvPr/>
          </p:nvCxnSpPr>
          <p:spPr>
            <a:xfrm rot="5400000" flipH="1" flipV="1">
              <a:off x="5582444" y="2320503"/>
              <a:ext cx="591458" cy="763893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" name="직선 화살표 연결선 13"/>
            <p:cNvCxnSpPr>
              <a:stCxn id="5" idx="2"/>
            </p:cNvCxnSpPr>
            <p:nvPr/>
          </p:nvCxnSpPr>
          <p:spPr>
            <a:xfrm flipH="1">
              <a:off x="5496226" y="3640017"/>
              <a:ext cx="1" cy="7649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직선 화살표 연결선 14"/>
            <p:cNvCxnSpPr>
              <a:stCxn id="8" idx="2"/>
            </p:cNvCxnSpPr>
            <p:nvPr/>
          </p:nvCxnSpPr>
          <p:spPr>
            <a:xfrm flipH="1">
              <a:off x="6936089" y="2727639"/>
              <a:ext cx="1" cy="169929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직선 화살표 연결선 16"/>
            <p:cNvCxnSpPr>
              <a:stCxn id="8" idx="3"/>
              <a:endCxn id="9" idx="1"/>
            </p:cNvCxnSpPr>
            <p:nvPr/>
          </p:nvCxnSpPr>
          <p:spPr>
            <a:xfrm flipV="1">
              <a:off x="7612059" y="2387112"/>
              <a:ext cx="837951" cy="196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9" idx="2"/>
            </p:cNvCxnSpPr>
            <p:nvPr/>
          </p:nvCxnSpPr>
          <p:spPr>
            <a:xfrm>
              <a:off x="9125980" y="2708031"/>
              <a:ext cx="0" cy="169691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직사각형 24"/>
            <p:cNvSpPr/>
            <p:nvPr/>
          </p:nvSpPr>
          <p:spPr>
            <a:xfrm>
              <a:off x="4571997" y="4426929"/>
              <a:ext cx="5545870" cy="290146"/>
            </a:xfrm>
            <a:prstGeom prst="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게재 불가</a:t>
              </a:r>
              <a:endParaRPr lang="ko-KR" altLang="en-US" dirty="0"/>
            </a:p>
          </p:txBody>
        </p:sp>
        <p:cxnSp>
          <p:nvCxnSpPr>
            <p:cNvPr id="27" name="꺾인 연결선 26"/>
            <p:cNvCxnSpPr>
              <a:stCxn id="4" idx="3"/>
              <a:endCxn id="5" idx="1"/>
            </p:cNvCxnSpPr>
            <p:nvPr/>
          </p:nvCxnSpPr>
          <p:spPr>
            <a:xfrm>
              <a:off x="4124019" y="3319097"/>
              <a:ext cx="696238" cy="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직선 화살표 연결선 34"/>
            <p:cNvCxnSpPr>
              <a:stCxn id="8" idx="0"/>
            </p:cNvCxnSpPr>
            <p:nvPr/>
          </p:nvCxnSpPr>
          <p:spPr>
            <a:xfrm flipH="1" flipV="1">
              <a:off x="6936089" y="1688124"/>
              <a:ext cx="1" cy="3976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H="1" flipV="1">
              <a:off x="9125979" y="1688124"/>
              <a:ext cx="1" cy="397676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42" name="왼쪽/오른쪽 화살표 41"/>
          <p:cNvSpPr/>
          <p:nvPr/>
        </p:nvSpPr>
        <p:spPr>
          <a:xfrm>
            <a:off x="2778796" y="4941456"/>
            <a:ext cx="7339071" cy="527539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5718049" y="5359037"/>
            <a:ext cx="1460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개월 </a:t>
            </a:r>
            <a:r>
              <a:rPr lang="en-US" altLang="ko-KR" dirty="0" smtClean="0"/>
              <a:t>~ 1</a:t>
            </a:r>
            <a:r>
              <a:rPr lang="ko-KR" altLang="en-US" dirty="0" smtClean="0"/>
              <a:t>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27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문제점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연구 윤리와 관련된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연구 결과 조작 </a:t>
            </a:r>
            <a:r>
              <a:rPr lang="en-US" altLang="ko-KR" dirty="0" smtClean="0"/>
              <a:t>(Fabrication)</a:t>
            </a:r>
            <a:br>
              <a:rPr lang="en-US" altLang="ko-KR" dirty="0" smtClean="0"/>
            </a:br>
            <a:endParaRPr lang="en-US" altLang="ko-KR" dirty="0"/>
          </a:p>
          <a:p>
            <a:pPr lvl="1"/>
            <a:r>
              <a:rPr lang="ko-KR" altLang="en-US" dirty="0" smtClean="0"/>
              <a:t>데이터 위조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표절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타당하지 않은 논문 저자 표기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이해관계가 있는 연구자의 연구 활동을 방해하는 행위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078151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문제점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연구 윤리와 관련된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중복 게재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r>
              <a:rPr lang="ko-KR" altLang="en-US" dirty="0" smtClean="0"/>
              <a:t>연구 분절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lvl="2">
              <a:buFont typeface="Wingdings" panose="05000000000000000000" pitchFamily="2" charset="2"/>
              <a:buChar char="à"/>
            </a:pP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ym typeface="Wingdings" panose="05000000000000000000" pitchFamily="2" charset="2"/>
              </a:rPr>
              <a:t>실적 평가의 어려움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학문 연구의 가치 하락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r>
              <a:rPr lang="ko-KR" altLang="en-US" dirty="0" smtClean="0">
                <a:sym typeface="Wingdings" panose="05000000000000000000" pitchFamily="2" charset="2"/>
              </a:rPr>
              <a:t> 연구 실적의 지표인 </a:t>
            </a:r>
            <a:r>
              <a:rPr lang="ko-KR" altLang="en-US" b="1" dirty="0" smtClean="0">
                <a:sym typeface="Wingdings" panose="05000000000000000000" pitchFamily="2" charset="2"/>
              </a:rPr>
              <a:t>논문</a:t>
            </a:r>
            <a:r>
              <a:rPr lang="ko-KR" altLang="en-US" dirty="0" smtClean="0">
                <a:sym typeface="Wingdings" panose="05000000000000000000" pitchFamily="2" charset="2"/>
              </a:rPr>
              <a:t>에 대한 과도한 집착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>
              <a:buFont typeface="Wingdings" panose="05000000000000000000" pitchFamily="2" charset="2"/>
              <a:buChar char="à"/>
            </a:pPr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607669" y="4132385"/>
            <a:ext cx="2206869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투명성 필요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149001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문제점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심사 구조와 관련된 문제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심사 장기화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게재가 권한 집중에 의한 문제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err="1" smtClean="0">
                <a:sym typeface="Wingdings" panose="05000000000000000000" pitchFamily="2" charset="2"/>
              </a:rPr>
              <a:t>심사자</a:t>
            </a:r>
            <a:r>
              <a:rPr lang="ko-KR" altLang="en-US" dirty="0" smtClean="0">
                <a:sym typeface="Wingdings" panose="05000000000000000000" pitchFamily="2" charset="2"/>
              </a:rPr>
              <a:t> 능력 부재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r>
              <a:rPr lang="ko-KR" altLang="en-US" dirty="0" smtClean="0">
                <a:sym typeface="Wingdings" panose="05000000000000000000" pitchFamily="2" charset="2"/>
              </a:rPr>
              <a:t>주관적인 심사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2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높은 심사 비용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연구 윤리에 관련된 문제 발생 시 해결의 어려움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4" name="모서리가 둥근 직사각형 3"/>
          <p:cNvSpPr/>
          <p:nvPr/>
        </p:nvSpPr>
        <p:spPr>
          <a:xfrm>
            <a:off x="8607669" y="4132385"/>
            <a:ext cx="2206869" cy="1714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 smtClean="0"/>
              <a:t>분권형 구조 필요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74664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&amp; </a:t>
            </a:r>
            <a:r>
              <a:rPr lang="ko-KR" altLang="en-US" b="1" dirty="0"/>
              <a:t>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915747"/>
              </p:ext>
            </p:extLst>
          </p:nvPr>
        </p:nvGraphicFramePr>
        <p:xfrm>
          <a:off x="618880" y="1264788"/>
          <a:ext cx="10954240" cy="25107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105">
                  <a:extLst>
                    <a:ext uri="{9D8B030D-6E8A-4147-A177-3AD203B41FA5}">
                      <a16:colId xmlns:a16="http://schemas.microsoft.com/office/drawing/2014/main" val="672103219"/>
                    </a:ext>
                  </a:extLst>
                </a:gridCol>
                <a:gridCol w="2927838">
                  <a:extLst>
                    <a:ext uri="{9D8B030D-6E8A-4147-A177-3AD203B41FA5}">
                      <a16:colId xmlns:a16="http://schemas.microsoft.com/office/drawing/2014/main" val="2007668418"/>
                    </a:ext>
                  </a:extLst>
                </a:gridCol>
                <a:gridCol w="3727939">
                  <a:extLst>
                    <a:ext uri="{9D8B030D-6E8A-4147-A177-3AD203B41FA5}">
                      <a16:colId xmlns:a16="http://schemas.microsoft.com/office/drawing/2014/main" val="1393235291"/>
                    </a:ext>
                  </a:extLst>
                </a:gridCol>
                <a:gridCol w="2842358">
                  <a:extLst>
                    <a:ext uri="{9D8B030D-6E8A-4147-A177-3AD203B41FA5}">
                      <a16:colId xmlns:a16="http://schemas.microsoft.com/office/drawing/2014/main" val="2221667182"/>
                    </a:ext>
                  </a:extLst>
                </a:gridCol>
              </a:tblGrid>
              <a:tr h="410206"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설문조사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522693"/>
                  </a:ext>
                </a:extLst>
              </a:tr>
              <a:tr h="48791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관찰 사례 </a:t>
                      </a:r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순위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관찰 사례</a:t>
                      </a:r>
                      <a:r>
                        <a:rPr lang="en-US" altLang="ko-KR" baseline="0" dirty="0" smtClean="0"/>
                        <a:t> 2</a:t>
                      </a:r>
                      <a:r>
                        <a:rPr lang="ko-KR" altLang="en-US" baseline="0" dirty="0" smtClean="0"/>
                        <a:t>순위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심각한 사례로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인지된 내용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75819"/>
                  </a:ext>
                </a:extLst>
              </a:tr>
              <a:tr h="4102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심사 시점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자격이 부족한 </a:t>
                      </a:r>
                      <a:r>
                        <a:rPr lang="ko-KR" altLang="en-US" dirty="0" err="1" smtClean="0"/>
                        <a:t>심사자</a:t>
                      </a:r>
                      <a:r>
                        <a:rPr lang="ko-KR" altLang="en-US" dirty="0" smtClean="0"/>
                        <a:t> 선정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실명노출을</a:t>
                      </a:r>
                      <a:r>
                        <a:rPr lang="ko-KR" altLang="en-US" dirty="0" smtClean="0"/>
                        <a:t> 우려한 게재 불가의 주저함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문제가 확인되어도 게재가 되는 경우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6528090"/>
                  </a:ext>
                </a:extLst>
              </a:tr>
              <a:tr h="410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통보 시점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피상적인 수정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</a:t>
                      </a:r>
                      <a:r>
                        <a:rPr lang="ko-KR" altLang="en-US" baseline="0" dirty="0" smtClean="0"/>
                        <a:t> 사항이 무시된 경우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 사항이 무시된 경우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697"/>
                  </a:ext>
                </a:extLst>
              </a:tr>
              <a:tr h="41020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수정 후 게재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게재취소가</a:t>
                      </a:r>
                      <a:r>
                        <a:rPr lang="ko-KR" altLang="en-US" dirty="0" smtClean="0"/>
                        <a:t> 불가한 경우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문제가 확인되고도 게재되는 경우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smtClean="0"/>
                        <a:t>문제 확인되고도 게재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91025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90638" y="3775566"/>
            <a:ext cx="25673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smtClean="0"/>
              <a:t>연구자 </a:t>
            </a:r>
            <a:r>
              <a:rPr lang="en-US" altLang="ko-KR" sz="1400" dirty="0" smtClean="0"/>
              <a:t>85</a:t>
            </a:r>
            <a:r>
              <a:rPr lang="ko-KR" altLang="en-US" sz="1400" dirty="0" smtClean="0"/>
              <a:t>명 대상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618880" y="4413738"/>
            <a:ext cx="650631" cy="984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7786" y="4114799"/>
            <a:ext cx="6910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개선 방향</a:t>
            </a:r>
            <a:endParaRPr lang="en-US" altLang="ko-KR" dirty="0" smtClean="0"/>
          </a:p>
          <a:p>
            <a:r>
              <a:rPr lang="en-US" altLang="ko-KR" dirty="0" smtClean="0"/>
              <a:t> 1. </a:t>
            </a:r>
            <a:r>
              <a:rPr lang="ko-KR" altLang="en-US" dirty="0" smtClean="0"/>
              <a:t>학회 간 협조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2. </a:t>
            </a:r>
            <a:r>
              <a:rPr lang="ko-KR" altLang="en-US" dirty="0" err="1" smtClean="0"/>
              <a:t>심사의견서</a:t>
            </a:r>
            <a:r>
              <a:rPr lang="ko-KR" altLang="en-US" dirty="0" smtClean="0"/>
              <a:t> 구체화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ko-KR" altLang="en-US" dirty="0" err="1" smtClean="0"/>
              <a:t>책임있는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심사자</a:t>
            </a:r>
            <a:r>
              <a:rPr lang="ko-KR" altLang="en-US" dirty="0" smtClean="0"/>
              <a:t> 선정</a:t>
            </a:r>
            <a:endParaRPr lang="en-US" altLang="ko-KR" dirty="0" smtClean="0"/>
          </a:p>
          <a:p>
            <a:r>
              <a:rPr lang="en-US" altLang="ko-KR" dirty="0" smtClean="0"/>
              <a:t> 4. </a:t>
            </a:r>
            <a:r>
              <a:rPr lang="ko-KR" altLang="en-US" dirty="0" smtClean="0"/>
              <a:t>부정 행위에 대한 공론화</a:t>
            </a:r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5. </a:t>
            </a:r>
            <a:r>
              <a:rPr lang="ko-KR" altLang="en-US" dirty="0" smtClean="0"/>
              <a:t>학회 구성원들의 의지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2599592" y="6204133"/>
            <a:ext cx="9252438" cy="23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S. R. </a:t>
            </a:r>
            <a:r>
              <a:rPr lang="en-US" altLang="ko-KR" sz="700" kern="0" dirty="0" err="1">
                <a:solidFill>
                  <a:srgbClr val="000000"/>
                </a:solidFill>
                <a:latin typeface="한양신명조"/>
                <a:ea typeface="한양신명조"/>
              </a:rPr>
              <a:t>Yoo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"Case-oriented Analysis of Ethical Problems in Academic Publishing &amp; Review Process" in </a:t>
            </a:r>
            <a:r>
              <a:rPr lang="en-US" altLang="ko-KR" sz="700" i="1" kern="0" dirty="0">
                <a:solidFill>
                  <a:srgbClr val="000000"/>
                </a:solidFill>
                <a:latin typeface="한양신명조"/>
                <a:ea typeface="한양신명조"/>
              </a:rPr>
              <a:t>Journal of Korean Ethics Studies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vol. 76 no. 0, pp. 331-364, 2010</a:t>
            </a:r>
            <a:endParaRPr lang="en-US" altLang="ko-KR" sz="700" kern="0" dirty="0">
              <a:solidFill>
                <a:srgbClr val="000000"/>
              </a:solidFill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3768652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문제점 </a:t>
            </a:r>
            <a:r>
              <a:rPr lang="en-US" altLang="ko-KR" dirty="0"/>
              <a:t>&amp; </a:t>
            </a:r>
            <a:r>
              <a:rPr lang="ko-KR" altLang="en-US" b="1" dirty="0"/>
              <a:t>관련 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03231" y="3994534"/>
            <a:ext cx="2767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400" dirty="0" smtClean="0"/>
              <a:t>연구윤리위원회 설치 필요성</a:t>
            </a:r>
            <a:endParaRPr lang="en-US" altLang="ko-KR" sz="1400" dirty="0"/>
          </a:p>
          <a:p>
            <a:pPr algn="r"/>
            <a:r>
              <a:rPr lang="ko-KR" altLang="en-US" sz="1400" dirty="0" smtClean="0"/>
              <a:t>국내 </a:t>
            </a:r>
            <a:r>
              <a:rPr lang="en-US" altLang="ko-KR" sz="1400" dirty="0" smtClean="0"/>
              <a:t>197</a:t>
            </a:r>
            <a:r>
              <a:rPr lang="ko-KR" altLang="en-US" sz="1400" dirty="0" smtClean="0"/>
              <a:t>개 대학 대상</a:t>
            </a:r>
            <a:endParaRPr lang="ko-KR" altLang="en-US" sz="1400" dirty="0"/>
          </a:p>
        </p:txBody>
      </p:sp>
      <p:sp>
        <p:nvSpPr>
          <p:cNvPr id="10" name="오른쪽 화살표 9"/>
          <p:cNvSpPr/>
          <p:nvPr/>
        </p:nvSpPr>
        <p:spPr>
          <a:xfrm>
            <a:off x="618880" y="4413738"/>
            <a:ext cx="650631" cy="9847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617786" y="4752193"/>
            <a:ext cx="6910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연구 윤리에 관련한 문제 해결의 필요성</a:t>
            </a:r>
            <a:endParaRPr lang="en-US" altLang="ko-KR" dirty="0" smtClean="0"/>
          </a:p>
        </p:txBody>
      </p:sp>
      <p:sp>
        <p:nvSpPr>
          <p:cNvPr id="12" name="직사각형 11"/>
          <p:cNvSpPr/>
          <p:nvPr/>
        </p:nvSpPr>
        <p:spPr>
          <a:xfrm>
            <a:off x="4226169" y="6207879"/>
            <a:ext cx="9252438" cy="236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60000"/>
              </a:lnSpc>
            </a:pP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이인재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“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국내 연구윤리 </a:t>
            </a:r>
            <a:r>
              <a:rPr lang="ko-KR" altLang="en-US" sz="700" kern="0" dirty="0" err="1">
                <a:solidFill>
                  <a:srgbClr val="000000"/>
                </a:solidFill>
                <a:latin typeface="한양신명조"/>
                <a:ea typeface="한양신명조"/>
              </a:rPr>
              <a:t>활동실태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 조사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/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분석”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, 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한국학술진흥재단 정책연구 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2006-</a:t>
            </a:r>
            <a:r>
              <a:rPr lang="ko-KR" altLang="en-US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윤리</a:t>
            </a:r>
            <a:r>
              <a:rPr lang="en-US" altLang="ko-KR" sz="700" kern="0" dirty="0">
                <a:solidFill>
                  <a:srgbClr val="000000"/>
                </a:solidFill>
                <a:latin typeface="한양신명조"/>
                <a:ea typeface="한양신명조"/>
              </a:rPr>
              <a:t>02(2006).</a:t>
            </a:r>
            <a:endParaRPr lang="en-US" altLang="ko-KR" sz="700" kern="0" dirty="0">
              <a:solidFill>
                <a:srgbClr val="000000"/>
              </a:solidFill>
              <a:latin typeface="한양신명조"/>
            </a:endParaRPr>
          </a:p>
        </p:txBody>
      </p:sp>
      <p:graphicFrame>
        <p:nvGraphicFramePr>
          <p:cNvPr id="6" name="차트 5"/>
          <p:cNvGraphicFramePr/>
          <p:nvPr>
            <p:extLst>
              <p:ext uri="{D42A27DB-BD31-4B8C-83A1-F6EECF244321}">
                <p14:modId xmlns:p14="http://schemas.microsoft.com/office/powerpoint/2010/main" val="4135150314"/>
              </p:ext>
            </p:extLst>
          </p:nvPr>
        </p:nvGraphicFramePr>
        <p:xfrm>
          <a:off x="1750586" y="1237627"/>
          <a:ext cx="3005992" cy="2199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3" name="차트 12"/>
          <p:cNvGraphicFramePr/>
          <p:nvPr>
            <p:extLst>
              <p:ext uri="{D42A27DB-BD31-4B8C-83A1-F6EECF244321}">
                <p14:modId xmlns:p14="http://schemas.microsoft.com/office/powerpoint/2010/main" val="4188928243"/>
              </p:ext>
            </p:extLst>
          </p:nvPr>
        </p:nvGraphicFramePr>
        <p:xfrm>
          <a:off x="6564923" y="1216608"/>
          <a:ext cx="3005992" cy="2199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모서리가 둥근 직사각형 6"/>
          <p:cNvSpPr/>
          <p:nvPr/>
        </p:nvSpPr>
        <p:spPr>
          <a:xfrm>
            <a:off x="2539939" y="3328039"/>
            <a:ext cx="1427285" cy="357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대학</a:t>
            </a:r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354276" y="3326370"/>
            <a:ext cx="1427285" cy="3573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학회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61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2347</Words>
  <Application>Microsoft Office PowerPoint</Application>
  <PresentationFormat>와이드스크린</PresentationFormat>
  <Paragraphs>472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한양신명조</vt:lpstr>
      <vt:lpstr>함초롬돋움</vt:lpstr>
      <vt:lpstr>Arial</vt:lpstr>
      <vt:lpstr>Wingdings</vt:lpstr>
      <vt:lpstr>CryptoCraft 테마</vt:lpstr>
      <vt:lpstr>제목 테마</vt:lpstr>
      <vt:lpstr>블록체인 기반 논문 심사 시스템</vt:lpstr>
      <vt:lpstr>PowerPoint 프레젠테이션</vt:lpstr>
      <vt:lpstr>논문 심사 시스템</vt:lpstr>
      <vt:lpstr>논문 심사 시스템</vt:lpstr>
      <vt:lpstr>문제점 &amp; 관련 연구</vt:lpstr>
      <vt:lpstr>문제점 &amp; 관련 연구</vt:lpstr>
      <vt:lpstr>문제점 &amp; 관련 연구</vt:lpstr>
      <vt:lpstr>문제점 &amp; 관련 연구</vt:lpstr>
      <vt:lpstr>문제점 &amp; 관련 연구</vt:lpstr>
      <vt:lpstr>문제점 &amp; 관련 연구</vt:lpstr>
      <vt:lpstr>블록체인</vt:lpstr>
      <vt:lpstr>블록체인</vt:lpstr>
      <vt:lpstr>블록체인 기반 논문 심사 시스템</vt:lpstr>
      <vt:lpstr>블록체인 기반 논문 심사 시스템</vt:lpstr>
      <vt:lpstr>블록체인 기반 논문 심사 시스템</vt:lpstr>
      <vt:lpstr>블록체인 기반 논문 심사 시스템</vt:lpstr>
      <vt:lpstr>결론 및 보완점</vt:lpstr>
      <vt:lpstr>결론 및 보완점</vt:lpstr>
      <vt:lpstr>결론 및 보완점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72</cp:revision>
  <dcterms:created xsi:type="dcterms:W3CDTF">2019-03-05T04:29:07Z</dcterms:created>
  <dcterms:modified xsi:type="dcterms:W3CDTF">2019-05-12T13:25:51Z</dcterms:modified>
</cp:coreProperties>
</file>