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55517" autoAdjust="0"/>
  </p:normalViewPr>
  <p:slideViewPr>
    <p:cSldViewPr snapToGrid="0">
      <p:cViewPr varScale="1">
        <p:scale>
          <a:sx n="93" d="100"/>
          <a:sy n="93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한성대학교 </a:t>
            </a:r>
            <a:r>
              <a:rPr lang="en-US" altLang="ko-KR" dirty="0" smtClean="0"/>
              <a:t>IT</a:t>
            </a:r>
            <a:r>
              <a:rPr lang="ko-KR" altLang="en-US" dirty="0" err="1" smtClean="0"/>
              <a:t>융합공학부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권혁동입니다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오늘은 알고리즘 시간복잡도와 암호의 안정성이 어떤 관계를 가지고 있는지에 대해서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살펴보도록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3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그로버</a:t>
            </a:r>
            <a:r>
              <a:rPr lang="ko-KR" altLang="en-US" dirty="0" smtClean="0"/>
              <a:t> 알고리즘입니다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그로버</a:t>
            </a:r>
            <a:r>
              <a:rPr lang="ko-KR" altLang="en-US" dirty="0" smtClean="0"/>
              <a:t> 알고리즘은 </a:t>
            </a:r>
            <a:r>
              <a:rPr lang="ko-KR" altLang="en-US" dirty="0" err="1" smtClean="0"/>
              <a:t>쇼어</a:t>
            </a:r>
            <a:r>
              <a:rPr lang="ko-KR" altLang="en-US" dirty="0" smtClean="0"/>
              <a:t> 알고리즘과 반대로 </a:t>
            </a:r>
            <a:r>
              <a:rPr lang="ko-KR" altLang="en-US" dirty="0" err="1" smtClean="0"/>
              <a:t>대칭키</a:t>
            </a:r>
            <a:r>
              <a:rPr lang="ko-KR" altLang="en-US" dirty="0" smtClean="0"/>
              <a:t> 암호와 해시에 위협적인 알고리즘입니다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</a:t>
            </a:r>
            <a:r>
              <a:rPr lang="ko-KR" altLang="en-US" dirty="0" smtClean="0"/>
              <a:t>개의 데이터를 가진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검색 시간이 </a:t>
            </a:r>
            <a:r>
              <a:rPr lang="en-US" altLang="ko-KR" dirty="0" smtClean="0"/>
              <a:t>O(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N)</a:t>
            </a:r>
            <a:r>
              <a:rPr lang="ko-KR" altLang="en-US" dirty="0" smtClean="0"/>
              <a:t>으로 줄어들기 때문에 </a:t>
            </a:r>
            <a:r>
              <a:rPr lang="en-US" altLang="ko-KR" dirty="0" smtClean="0"/>
              <a:t>Brute-force</a:t>
            </a:r>
            <a:r>
              <a:rPr lang="en-US" altLang="ko-KR" baseline="0" dirty="0" smtClean="0"/>
              <a:t> attack</a:t>
            </a:r>
            <a:r>
              <a:rPr lang="ko-KR" altLang="en-US" baseline="0" dirty="0" smtClean="0"/>
              <a:t>에 최적화 되어있습니다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이에 대처하기 위해서는 </a:t>
            </a:r>
            <a:r>
              <a:rPr lang="ko-KR" altLang="en-US" baseline="0" dirty="0" err="1" smtClean="0"/>
              <a:t>대칭키의</a:t>
            </a:r>
            <a:r>
              <a:rPr lang="ko-KR" altLang="en-US" baseline="0" dirty="0" smtClean="0"/>
              <a:t> 경우에는 키의 길이를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배 증가시키고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해시 함수는 공격 유형에 따라 다른 비율로 출력 길이를 늘려야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다만 </a:t>
            </a:r>
            <a:r>
              <a:rPr lang="ko-KR" altLang="en-US" baseline="0" dirty="0" err="1" smtClean="0"/>
              <a:t>쇼어</a:t>
            </a:r>
            <a:r>
              <a:rPr lang="ko-KR" altLang="en-US" baseline="0" dirty="0" smtClean="0"/>
              <a:t> 알고리즘과 마찬가지로 아직 실존하는 알고리즘은 아닙니다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63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</a:t>
            </a:r>
            <a:r>
              <a:rPr lang="en-US" altLang="ko-KR" dirty="0" smtClean="0"/>
              <a:t>P-NP </a:t>
            </a:r>
            <a:r>
              <a:rPr lang="ko-KR" altLang="en-US" dirty="0" smtClean="0"/>
              <a:t>문제입니다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P-NP</a:t>
            </a:r>
            <a:r>
              <a:rPr lang="ko-KR" altLang="en-US" baseline="0" dirty="0" smtClean="0"/>
              <a:t> 문제는 </a:t>
            </a:r>
            <a:r>
              <a:rPr lang="ko-KR" altLang="en-US" baseline="0" dirty="0" err="1" smtClean="0"/>
              <a:t>시간복잡도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NP</a:t>
            </a:r>
            <a:r>
              <a:rPr lang="ko-KR" altLang="en-US" baseline="0" dirty="0" smtClean="0"/>
              <a:t>인 문제가 </a:t>
            </a:r>
            <a:r>
              <a:rPr lang="ko-KR" altLang="en-US" baseline="0" dirty="0" err="1" smtClean="0"/>
              <a:t>시간복잡도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인 문제에 속할 수 있느냐에 대한 난제입니다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최대한 간결하게 설명하자면 답이 주어졌을 때 쉽게 풀리는 모든 문제는 답이 없어도 쉽게 풀 수 있는가</a:t>
            </a:r>
            <a:r>
              <a:rPr lang="en-US" altLang="ko-KR" baseline="0" dirty="0" smtClean="0"/>
              <a:t>?</a:t>
            </a:r>
            <a:r>
              <a:rPr lang="ko-KR" altLang="en-US" baseline="0" dirty="0" smtClean="0"/>
              <a:t>에 대한 설명입니다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암호 알고리즘에 빗대서 설명하자면 가령 개인키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공개키 쌍이 있을 때 </a:t>
            </a:r>
            <a:r>
              <a:rPr lang="ko-KR" altLang="en-US" baseline="0" dirty="0" err="1" smtClean="0"/>
              <a:t>개인키를</a:t>
            </a:r>
            <a:r>
              <a:rPr lang="ko-KR" altLang="en-US" baseline="0" dirty="0" smtClean="0"/>
              <a:t> 보유하고 있다면 공개키로 암호화 된 값을 쉽게 알 수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개인키가 없다면 공개키로 암호화 된 값을 </a:t>
            </a:r>
            <a:r>
              <a:rPr lang="ko-KR" altLang="en-US" baseline="0" dirty="0" err="1" smtClean="0"/>
              <a:t>복호화</a:t>
            </a:r>
            <a:r>
              <a:rPr lang="ko-KR" altLang="en-US" baseline="0" dirty="0" smtClean="0"/>
              <a:t> 하는 것은 현재로선 불가능에 가깝습니다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만약 </a:t>
            </a:r>
            <a:r>
              <a:rPr lang="en-US" altLang="ko-KR" baseline="0" dirty="0" smtClean="0"/>
              <a:t>P-NP </a:t>
            </a:r>
            <a:r>
              <a:rPr lang="ko-KR" altLang="en-US" baseline="0" dirty="0" smtClean="0"/>
              <a:t>문제가 참으로 밝혀진다면 개인키가 없어도 공개키로 암호화 된 값을 </a:t>
            </a:r>
            <a:r>
              <a:rPr lang="ko-KR" altLang="en-US" baseline="0" dirty="0" err="1" smtClean="0"/>
              <a:t>복호화</a:t>
            </a:r>
            <a:r>
              <a:rPr lang="ko-KR" altLang="en-US" baseline="0" dirty="0" smtClean="0"/>
              <a:t> 하기가 쉬워집니다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개인키는 문제의 정답과 같은 역할을 맡습니다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P-NP</a:t>
            </a:r>
            <a:r>
              <a:rPr lang="ko-KR" altLang="en-US" baseline="0" dirty="0" smtClean="0"/>
              <a:t> 문제가 참으로 증명된다면 정답인 개인키가 없더라도 암호 알고리즘 문제는 손쉽게 풀 수 있는 집합에 속하게 되기에 무용지물이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아직도 </a:t>
            </a:r>
            <a:r>
              <a:rPr lang="en-US" altLang="ko-KR" baseline="0" dirty="0" smtClean="0"/>
              <a:t>P-NP</a:t>
            </a:r>
            <a:r>
              <a:rPr lang="ko-KR" altLang="en-US" baseline="0" dirty="0" smtClean="0"/>
              <a:t> 문제는 증명되지 않았으며 많은 사람들이 표면적으로 받아들이기에도 </a:t>
            </a:r>
            <a:r>
              <a:rPr lang="ko-KR" altLang="en-US" baseline="0" dirty="0" err="1" smtClean="0"/>
              <a:t>거짓일거라</a:t>
            </a:r>
            <a:r>
              <a:rPr lang="ko-KR" altLang="en-US" baseline="0" dirty="0" smtClean="0"/>
              <a:t> 생각되기 때문에 괜찮을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아직도 거짓으로 증명이 내려지지 않은 이유는 수학적으로 증명을 끝마치기가 굉장히 어렵기 때문에 증명이 나오질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물론 만에 하나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참으로 증명이 된다면 그때는 정말 온라인 상에 엄청난 혼란이 </a:t>
            </a:r>
            <a:r>
              <a:rPr lang="ko-KR" altLang="en-US" baseline="0" dirty="0" err="1" smtClean="0"/>
              <a:t>찾아올거라</a:t>
            </a:r>
            <a:r>
              <a:rPr lang="ko-KR" altLang="en-US" baseline="0" dirty="0" smtClean="0"/>
              <a:t> 생각합니다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오늘 발표는 여기까지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지금까지 </a:t>
            </a:r>
            <a:r>
              <a:rPr lang="ko-KR" altLang="en-US" baseline="0" dirty="0" err="1" smtClean="0"/>
              <a:t>시청해주셔서</a:t>
            </a:r>
            <a:r>
              <a:rPr lang="ko-KR" altLang="en-US" baseline="0" dirty="0" smtClean="0"/>
              <a:t> 감사드리며 다음 시간에 뵙도록 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감사합니다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 다음과 같이</a:t>
            </a:r>
            <a:endParaRPr lang="en-US" altLang="ko-KR" dirty="0" smtClean="0"/>
          </a:p>
          <a:p>
            <a:r>
              <a:rPr lang="ko-KR" altLang="en-US" dirty="0" err="1" smtClean="0"/>
              <a:t>시간복잡도</a:t>
            </a:r>
            <a:r>
              <a:rPr lang="ko-KR" altLang="en-US" dirty="0" smtClean="0"/>
              <a:t> 개념에 대해서 알아보고</a:t>
            </a:r>
            <a:endParaRPr lang="en-US" altLang="ko-KR" dirty="0" smtClean="0"/>
          </a:p>
          <a:p>
            <a:r>
              <a:rPr lang="ko-KR" altLang="en-US" dirty="0" smtClean="0"/>
              <a:t>알고리즘 마다 시간복잡도가 어떻게 되는지 보며</a:t>
            </a:r>
            <a:endParaRPr lang="en-US" altLang="ko-KR" dirty="0" smtClean="0"/>
          </a:p>
          <a:p>
            <a:r>
              <a:rPr lang="ko-KR" altLang="en-US" dirty="0" smtClean="0"/>
              <a:t>마지막으로 시간복잡도를 위협하는 요소가 </a:t>
            </a:r>
            <a:r>
              <a:rPr lang="ko-KR" altLang="en-US" dirty="0" err="1" smtClean="0"/>
              <a:t>어떤것이</a:t>
            </a:r>
            <a:r>
              <a:rPr lang="ko-KR" altLang="en-US" dirty="0" smtClean="0"/>
              <a:t> 있는지 알아보겠습니다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8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 시간복잡도란</a:t>
            </a:r>
            <a:endParaRPr lang="en-US" altLang="ko-KR" dirty="0" smtClean="0"/>
          </a:p>
          <a:p>
            <a:r>
              <a:rPr lang="ko-KR" altLang="en-US" dirty="0" err="1" smtClean="0"/>
              <a:t>첫줄</a:t>
            </a:r>
            <a:r>
              <a:rPr lang="ko-KR" altLang="en-US" dirty="0" smtClean="0"/>
              <a:t> 설명</a:t>
            </a:r>
            <a:endParaRPr lang="en-US" altLang="ko-KR" dirty="0" smtClean="0"/>
          </a:p>
          <a:p>
            <a:r>
              <a:rPr lang="ko-KR" altLang="en-US" dirty="0" smtClean="0"/>
              <a:t>시간복잡도가 낮을 수록 좋은 알고리즘인데요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동작속도가 빠름을 의미하기 때문입니다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시간복잡도</a:t>
            </a:r>
            <a:r>
              <a:rPr lang="ko-KR" altLang="en-US" dirty="0" smtClean="0"/>
              <a:t> 종류는 설명하는 사람마다 조금씩 다른데 대체로 여기 일곱 종류에서 </a:t>
            </a:r>
            <a:r>
              <a:rPr lang="ko-KR" altLang="en-US" baseline="0" dirty="0" smtClean="0"/>
              <a:t>한 두 종류를 빼고 설명하는 경우가 많습니다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7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각각의 시간복잡도는 </a:t>
            </a:r>
            <a:r>
              <a:rPr lang="ko-KR" altLang="en-US" dirty="0" err="1" smtClean="0"/>
              <a:t>상수형에서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계승형으로</a:t>
            </a:r>
            <a:r>
              <a:rPr lang="ko-KR" altLang="en-US" dirty="0" smtClean="0"/>
              <a:t> 갈 수록 점점 더 기하급수적으로 증가하게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5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살펴본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시간복잡도를 계산하는 가장 단순한 방법으로는</a:t>
            </a:r>
            <a:endParaRPr lang="en-US" altLang="ko-KR" dirty="0" smtClean="0"/>
          </a:p>
          <a:p>
            <a:r>
              <a:rPr lang="ko-KR" altLang="en-US" dirty="0" smtClean="0"/>
              <a:t>모든 반복 횟수를 더한 다음 </a:t>
            </a:r>
            <a:r>
              <a:rPr lang="ko-KR" altLang="en-US" dirty="0" err="1" smtClean="0"/>
              <a:t>최고차항만</a:t>
            </a:r>
            <a:r>
              <a:rPr lang="ko-KR" altLang="en-US" dirty="0" smtClean="0"/>
              <a:t> 잔류하는 방법입니다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가령 아래의 알고리즘은 </a:t>
            </a:r>
            <a:r>
              <a:rPr lang="ko-KR" altLang="en-US" dirty="0" err="1" smtClean="0"/>
              <a:t>첫줄에서</a:t>
            </a:r>
            <a:r>
              <a:rPr lang="ko-KR" altLang="en-US" dirty="0" smtClean="0"/>
              <a:t> 변수를 선언하고 </a:t>
            </a:r>
            <a:r>
              <a:rPr lang="ko-KR" altLang="en-US" dirty="0" err="1" smtClean="0"/>
              <a:t>둘째줄은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 반복하며</a:t>
            </a:r>
            <a:endParaRPr lang="en-US" altLang="ko-KR" dirty="0" smtClean="0"/>
          </a:p>
          <a:p>
            <a:r>
              <a:rPr lang="ko-KR" altLang="en-US" dirty="0" err="1" smtClean="0"/>
              <a:t>셋째줄은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n-1</a:t>
            </a:r>
            <a:r>
              <a:rPr lang="ko-KR" altLang="en-US" dirty="0" smtClean="0"/>
              <a:t>번 반복하나 </a:t>
            </a:r>
            <a:r>
              <a:rPr lang="ko-KR" altLang="en-US" dirty="0" err="1" smtClean="0"/>
              <a:t>둘째줄에</a:t>
            </a:r>
            <a:r>
              <a:rPr lang="ko-KR" altLang="en-US" dirty="0" smtClean="0"/>
              <a:t> 걸친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인해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곱하여 </a:t>
            </a:r>
            <a:r>
              <a:rPr lang="en-US" altLang="ko-KR" dirty="0" smtClean="0"/>
              <a:t>n^2 –</a:t>
            </a:r>
            <a:r>
              <a:rPr lang="en-US" altLang="ko-KR" baseline="0" dirty="0" smtClean="0"/>
              <a:t> n</a:t>
            </a:r>
            <a:r>
              <a:rPr lang="ko-KR" altLang="en-US" baseline="0" dirty="0" smtClean="0"/>
              <a:t>번 반복하게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문은 </a:t>
            </a:r>
            <a:r>
              <a:rPr lang="en-US" altLang="ko-KR" baseline="0" dirty="0" smtClean="0"/>
              <a:t>n^2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최고차항이</a:t>
            </a:r>
            <a:r>
              <a:rPr lang="ko-KR" altLang="en-US" baseline="0" dirty="0" smtClean="0"/>
              <a:t> 되고 </a:t>
            </a:r>
            <a:r>
              <a:rPr lang="ko-KR" altLang="en-US" baseline="0" dirty="0" err="1" smtClean="0"/>
              <a:t>첫줄은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가장 큰 항이므로 더하면 </a:t>
            </a:r>
            <a:r>
              <a:rPr lang="en-US" altLang="ko-KR" baseline="0" dirty="0" smtClean="0"/>
              <a:t>n^2 + 1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마찬가지로 </a:t>
            </a:r>
            <a:r>
              <a:rPr lang="en-US" altLang="ko-KR" baseline="0" dirty="0" smtClean="0"/>
              <a:t>n^2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최고차항이</a:t>
            </a:r>
            <a:r>
              <a:rPr lang="ko-KR" altLang="en-US" baseline="0" dirty="0" smtClean="0"/>
              <a:t> 되므로 </a:t>
            </a:r>
            <a:r>
              <a:rPr lang="en-US" altLang="ko-KR" baseline="0" dirty="0" smtClean="0"/>
              <a:t>O(N^2)</a:t>
            </a:r>
            <a:r>
              <a:rPr lang="ko-KR" altLang="en-US" baseline="0" dirty="0" smtClean="0"/>
              <a:t>의 시간복잡도를 갖습니다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5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앞선 슬라이드에서 </a:t>
            </a:r>
            <a:r>
              <a:rPr lang="ko-KR" altLang="en-US" dirty="0" err="1" smtClean="0"/>
              <a:t>설명하였듯</a:t>
            </a:r>
            <a:r>
              <a:rPr lang="ko-KR" altLang="en-US" dirty="0" smtClean="0"/>
              <a:t> 일반적인 알고리즘은 시간복잡도가 낮아야 좋습니다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암호</a:t>
            </a:r>
            <a:r>
              <a:rPr lang="ko-KR" altLang="en-US" baseline="0" dirty="0" smtClean="0"/>
              <a:t> 알고리즘은 시간복잡도가 높아야 하는데요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그 이유는 시간복잡도가 높을 수록 키 계산이 까다롭기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암호 알고리즘이 자신을 방어하기 위해서 시간복잡도를 올리는데요 가장 쉬운 방법은 키 길이를 늘리는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키 길이가 늘어나면 그만큼 일치시켜야 하는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값이 늘어나기 때문에 시간복잡도가 늘어납니다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8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각각의 암호 </a:t>
            </a:r>
            <a:r>
              <a:rPr lang="ko-KR" altLang="en-US" dirty="0" err="1" smtClean="0"/>
              <a:t>알고리즘별</a:t>
            </a:r>
            <a:r>
              <a:rPr lang="ko-KR" altLang="en-US" dirty="0" smtClean="0"/>
              <a:t> 시간 복잡도에 대해서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첫번째로 </a:t>
            </a:r>
            <a:r>
              <a:rPr lang="en-US" altLang="ko-KR" dirty="0" smtClean="0"/>
              <a:t>DES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1975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</a:t>
            </a:r>
            <a:r>
              <a:rPr lang="ko-KR" altLang="en-US" dirty="0" smtClean="0"/>
              <a:t>에서 개발된 알고리즘으로 </a:t>
            </a:r>
            <a:r>
              <a:rPr lang="en-US" altLang="ko-KR" dirty="0" smtClean="0"/>
              <a:t>56</a:t>
            </a:r>
            <a:r>
              <a:rPr lang="ko-KR" altLang="en-US" dirty="0" smtClean="0"/>
              <a:t>비트의 키를 사용하므로 단순히 </a:t>
            </a:r>
            <a:r>
              <a:rPr lang="en-US" altLang="ko-KR" dirty="0" smtClean="0"/>
              <a:t>O(2^56)</a:t>
            </a:r>
            <a:r>
              <a:rPr lang="ko-KR" altLang="en-US" dirty="0" smtClean="0"/>
              <a:t>으로 생각할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93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Matshi</a:t>
            </a:r>
            <a:r>
              <a:rPr lang="ko-KR" altLang="en-US" dirty="0" smtClean="0"/>
              <a:t>의 계산으로 </a:t>
            </a:r>
            <a:r>
              <a:rPr lang="en-US" altLang="ko-KR" dirty="0" smtClean="0"/>
              <a:t>O(2^47)</a:t>
            </a:r>
            <a:r>
              <a:rPr lang="ko-KR" altLang="en-US" dirty="0" smtClean="0"/>
              <a:t>이 되었으며</a:t>
            </a:r>
            <a:endParaRPr lang="en-US" altLang="ko-KR" dirty="0" smtClean="0"/>
          </a:p>
          <a:p>
            <a:r>
              <a:rPr lang="en-US" altLang="ko-KR" dirty="0" smtClean="0"/>
              <a:t>2001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Junod</a:t>
            </a:r>
            <a:r>
              <a:rPr lang="ko-KR" altLang="en-US" dirty="0" smtClean="0"/>
              <a:t>의 계산으로 </a:t>
            </a:r>
            <a:r>
              <a:rPr lang="en-US" altLang="ko-KR" dirty="0" smtClean="0"/>
              <a:t>O(2^39)</a:t>
            </a:r>
            <a:r>
              <a:rPr lang="en-US" altLang="ko-KR" baseline="0" dirty="0" smtClean="0"/>
              <a:t> ~ O(2^43)</a:t>
            </a:r>
            <a:r>
              <a:rPr lang="ko-KR" altLang="en-US" baseline="0" dirty="0" smtClean="0"/>
              <a:t>이 되었습니다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2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7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시간복잡도에 대해서 살펴봤습니다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암호 알고리즘은 시간복잡도를 높여서 스스로를 방어한다고 </a:t>
            </a:r>
            <a:r>
              <a:rPr lang="ko-KR" altLang="en-US" dirty="0" err="1" smtClean="0"/>
              <a:t>설명했었는데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그렇다면 시간복잡도를 낮추는 방법으로 암호 알고리즘을 </a:t>
            </a:r>
            <a:r>
              <a:rPr lang="ko-KR" altLang="en-US" dirty="0" err="1" smtClean="0"/>
              <a:t>파훼할</a:t>
            </a:r>
            <a:r>
              <a:rPr lang="ko-KR" altLang="en-US" dirty="0" smtClean="0"/>
              <a:t>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그렇다면 이러한 방법은 어떤 것이 있는지에 대해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첫번째로 </a:t>
            </a:r>
            <a:r>
              <a:rPr lang="ko-KR" altLang="en-US" dirty="0" err="1" smtClean="0"/>
              <a:t>쇼어</a:t>
            </a:r>
            <a:r>
              <a:rPr lang="ko-KR" altLang="en-US" dirty="0" smtClean="0"/>
              <a:t> 알고리즘입니다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쇼어</a:t>
            </a:r>
            <a:r>
              <a:rPr lang="ko-KR" altLang="en-US" dirty="0" smtClean="0"/>
              <a:t> 알고리즘은 피터 </a:t>
            </a:r>
            <a:r>
              <a:rPr lang="ko-KR" altLang="en-US" dirty="0" err="1" smtClean="0"/>
              <a:t>쇼어가</a:t>
            </a:r>
            <a:r>
              <a:rPr lang="ko-KR" altLang="en-US" dirty="0" smtClean="0"/>
              <a:t> 제안한 양자 알고리즘으로 크기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정수를 소인수 </a:t>
            </a:r>
            <a:r>
              <a:rPr lang="ko-KR" altLang="en-US" dirty="0" err="1" smtClean="0"/>
              <a:t>분해시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O(log^3</a:t>
            </a:r>
            <a:r>
              <a:rPr lang="en-US" altLang="ko-KR" baseline="0" dirty="0" smtClean="0"/>
              <a:t> N)</a:t>
            </a:r>
            <a:r>
              <a:rPr lang="ko-KR" altLang="en-US" baseline="0" dirty="0" smtClean="0"/>
              <a:t>으로 줄일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다만 모든 암호 알고리즘에 통하는 것은 아니고 공개키 암호에 위협적이기 때문에 </a:t>
            </a:r>
            <a:r>
              <a:rPr lang="en-US" altLang="ko-KR" baseline="0" dirty="0" smtClean="0"/>
              <a:t>RSA</a:t>
            </a:r>
            <a:r>
              <a:rPr lang="ko-KR" altLang="en-US" baseline="0" dirty="0" smtClean="0"/>
              <a:t> 같은 알고리즘은 위험하고 </a:t>
            </a:r>
            <a:r>
              <a:rPr lang="en-US" altLang="ko-KR" baseline="0" dirty="0" smtClean="0"/>
              <a:t>AES</a:t>
            </a:r>
            <a:r>
              <a:rPr lang="ko-KR" altLang="en-US" baseline="0" dirty="0" smtClean="0"/>
              <a:t>와 같은 </a:t>
            </a:r>
            <a:r>
              <a:rPr lang="ko-KR" altLang="en-US" baseline="0" dirty="0" err="1" smtClean="0"/>
              <a:t>대칭키</a:t>
            </a:r>
            <a:r>
              <a:rPr lang="ko-KR" altLang="en-US" baseline="0" dirty="0" smtClean="0"/>
              <a:t> 또는 </a:t>
            </a:r>
            <a:r>
              <a:rPr lang="en-US" altLang="ko-KR" baseline="0" dirty="0" smtClean="0"/>
              <a:t>SHA-3</a:t>
            </a:r>
            <a:r>
              <a:rPr lang="ko-KR" altLang="en-US" baseline="0" dirty="0" smtClean="0"/>
              <a:t>와 같은 해시 함수는 안전합니다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 </a:t>
            </a:r>
            <a:r>
              <a:rPr lang="ko-KR" altLang="en-US" baseline="0" dirty="0" err="1" smtClean="0"/>
              <a:t>쇼어</a:t>
            </a:r>
            <a:r>
              <a:rPr lang="ko-KR" altLang="en-US" baseline="0" dirty="0" smtClean="0"/>
              <a:t> 알고리즘은 아직 실존하는 알고리즘이 아니기 때문에 안심할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2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24726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24726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16310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16310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408228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408228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800" dirty="0" smtClean="0"/>
              <a:t>알고리즘</a:t>
            </a:r>
            <a:r>
              <a:rPr lang="en-US" altLang="ko-KR" sz="4800" dirty="0" smtClean="0"/>
              <a:t> </a:t>
            </a:r>
            <a:r>
              <a:rPr lang="ko-KR" altLang="en-US" sz="4800" dirty="0" smtClean="0"/>
              <a:t>시간복잡도와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암호의 안정성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2019. 05. 12. </a:t>
            </a:r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암호 알고리즘 별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SEED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1999</a:t>
            </a:r>
            <a:r>
              <a:rPr lang="ko-KR" altLang="en-US" dirty="0" smtClean="0"/>
              <a:t>년 한국정보보호센터에서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128, 256</a:t>
            </a:r>
            <a:r>
              <a:rPr lang="ko-KR" altLang="en-US" dirty="0" smtClean="0"/>
              <a:t>비트 키 길이 지원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SEED-128</a:t>
            </a:r>
            <a:r>
              <a:rPr lang="ko-KR" altLang="en-US" dirty="0" smtClean="0"/>
              <a:t>의 차분 공격에 대해서 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122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3601" y="5840968"/>
            <a:ext cx="964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J. Sung, “Differential cryptanalysis of eight-round SEED”</a:t>
            </a:r>
          </a:p>
        </p:txBody>
      </p:sp>
    </p:spTree>
    <p:extLst>
      <p:ext uri="{BB962C8B-B14F-4D97-AF65-F5344CB8AC3E}">
        <p14:creationId xmlns:p14="http://schemas.microsoft.com/office/powerpoint/2010/main" val="120800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암호 알고리즘 별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ARIA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2004</a:t>
            </a:r>
            <a:r>
              <a:rPr lang="ko-KR" altLang="en-US" dirty="0" smtClean="0"/>
              <a:t>년 한국인터넷진흥원에서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128, 192, 256</a:t>
            </a:r>
            <a:r>
              <a:rPr lang="ko-KR" altLang="en-US" dirty="0" smtClean="0"/>
              <a:t>비트 키 길이 지원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MITM </a:t>
            </a:r>
            <a:r>
              <a:rPr lang="ko-KR" altLang="en-US" dirty="0" smtClean="0"/>
              <a:t>공격의 </a:t>
            </a:r>
            <a:r>
              <a:rPr lang="en-US" altLang="ko-KR" dirty="0" smtClean="0"/>
              <a:t>5, 6, 7, 8</a:t>
            </a:r>
            <a:r>
              <a:rPr lang="ko-KR" altLang="en-US" dirty="0" smtClean="0"/>
              <a:t>라운드에 대해서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265.4</a:t>
            </a:r>
            <a:r>
              <a:rPr lang="en-US" altLang="ko-KR" dirty="0" smtClean="0"/>
              <a:t>), O(2</a:t>
            </a:r>
            <a:r>
              <a:rPr lang="en-US" altLang="ko-KR" baseline="30000" dirty="0" smtClean="0"/>
              <a:t>121.5</a:t>
            </a:r>
            <a:r>
              <a:rPr lang="en-US" altLang="ko-KR" dirty="0" smtClean="0"/>
              <a:t>), O(2</a:t>
            </a:r>
            <a:r>
              <a:rPr lang="en-US" altLang="ko-KR" baseline="30000" dirty="0" smtClean="0"/>
              <a:t>185.3</a:t>
            </a:r>
            <a:r>
              <a:rPr lang="en-US" altLang="ko-KR" dirty="0" smtClean="0"/>
              <a:t>), O(2</a:t>
            </a:r>
            <a:r>
              <a:rPr lang="en-US" altLang="ko-KR" baseline="30000" dirty="0" smtClean="0"/>
              <a:t>251.6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3601" y="5840968"/>
            <a:ext cx="964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X. Tang, B. Sun, R. Li, C. Li, “A Meet-in-the-Middle Attack on ARIA.”</a:t>
            </a:r>
          </a:p>
        </p:txBody>
      </p:sp>
    </p:spTree>
    <p:extLst>
      <p:ext uri="{BB962C8B-B14F-4D97-AF65-F5344CB8AC3E}">
        <p14:creationId xmlns:p14="http://schemas.microsoft.com/office/powerpoint/2010/main" val="34058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암호 알고리즘 별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LEA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2013</a:t>
            </a:r>
            <a:r>
              <a:rPr lang="ko-KR" altLang="en-US" dirty="0" smtClean="0"/>
              <a:t>년 한국인터넷진흥원에서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128, 192, 256</a:t>
            </a:r>
            <a:r>
              <a:rPr lang="ko-KR" altLang="en-US" dirty="0" smtClean="0"/>
              <a:t>비트 키 길이 지원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키에 대해 오류 주입 공격에 대해서 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35</a:t>
            </a:r>
            <a:r>
              <a:rPr lang="en-US" altLang="ko-KR" dirty="0" smtClean="0"/>
              <a:t>), O(2</a:t>
            </a:r>
            <a:r>
              <a:rPr lang="en-US" altLang="ko-KR" baseline="30000" dirty="0" smtClean="0"/>
              <a:t>99</a:t>
            </a:r>
            <a:r>
              <a:rPr lang="en-US" altLang="ko-KR" dirty="0" smtClean="0"/>
              <a:t>), O(2</a:t>
            </a:r>
            <a:r>
              <a:rPr lang="en-US" altLang="ko-KR" baseline="30000" dirty="0" smtClean="0"/>
              <a:t>163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3601" y="5840968"/>
            <a:ext cx="964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M. Park, J. Kim, “Differential Fault Analysis of the Block Cipher LEA”</a:t>
            </a:r>
          </a:p>
        </p:txBody>
      </p:sp>
    </p:spTree>
    <p:extLst>
      <p:ext uri="{BB962C8B-B14F-4D97-AF65-F5344CB8AC3E}">
        <p14:creationId xmlns:p14="http://schemas.microsoft.com/office/powerpoint/2010/main" val="39279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시간복잡도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위협요소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786840"/>
            <a:ext cx="11369675" cy="3872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쇼어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피터 </a:t>
            </a:r>
            <a:r>
              <a:rPr lang="ko-KR" altLang="en-US" dirty="0" err="1" smtClean="0"/>
              <a:t>쇼어가</a:t>
            </a:r>
            <a:r>
              <a:rPr lang="ko-KR" altLang="en-US" dirty="0" smtClean="0"/>
              <a:t> 제안한 양자 알고리즘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크기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인 정수를 소인수 분해 시 </a:t>
            </a:r>
            <a:r>
              <a:rPr lang="en-US" altLang="ko-KR" dirty="0" smtClean="0"/>
              <a:t>O(log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N)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공개키 암호에 위협적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실존하는 알고리즘이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8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시간복잡도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위협요소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786840"/>
            <a:ext cx="11369675" cy="38725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그로버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</a:t>
            </a:r>
            <a:r>
              <a:rPr lang="ko-KR" altLang="en-US" dirty="0" smtClean="0"/>
              <a:t>개의 데이터를 가진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검색 시간이 </a:t>
            </a:r>
            <a:r>
              <a:rPr lang="en-US" altLang="ko-KR" dirty="0" smtClean="0"/>
              <a:t>O(</a:t>
            </a:r>
            <a:r>
              <a:rPr lang="ko-KR" altLang="en-US" dirty="0"/>
              <a:t>√ </a:t>
            </a:r>
            <a:r>
              <a:rPr lang="en-US" altLang="ko-KR" dirty="0" smtClean="0"/>
              <a:t>N)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대칭키</a:t>
            </a:r>
            <a:r>
              <a:rPr lang="ko-KR" altLang="en-US" dirty="0" smtClean="0"/>
              <a:t> 암호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해시 함수에 위협적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대칭키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 길이를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증가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해시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역상 공격 </a:t>
            </a:r>
            <a:r>
              <a:rPr lang="en-US" altLang="ko-KR" dirty="0" smtClean="0"/>
              <a:t>– N/2 | </a:t>
            </a:r>
            <a:r>
              <a:rPr lang="ko-KR" altLang="en-US" dirty="0" err="1" smtClean="0"/>
              <a:t>충돌쌍</a:t>
            </a:r>
            <a:r>
              <a:rPr lang="ko-KR" altLang="en-US" dirty="0" smtClean="0"/>
              <a:t> 공격 </a:t>
            </a:r>
            <a:r>
              <a:rPr lang="en-US" altLang="ko-KR" dirty="0" smtClean="0"/>
              <a:t>- N/3</a:t>
            </a:r>
            <a:r>
              <a:rPr lang="ko-KR" altLang="en-US" dirty="0" smtClean="0"/>
              <a:t>을 지닐 수 있도록 출력 길이 증가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실존하는 알고리즘이 아님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16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시간복잡도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위협요소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836266"/>
            <a:ext cx="11369675" cy="38478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P-NP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시간복잡도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NP</a:t>
            </a:r>
            <a:r>
              <a:rPr lang="ko-KR" altLang="en-US" dirty="0" smtClean="0"/>
              <a:t>인 문제가 </a:t>
            </a:r>
            <a:r>
              <a:rPr lang="ko-KR" altLang="en-US" dirty="0" err="1" smtClean="0"/>
              <a:t>시간복잡도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에 속할 수 있는가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결정 문제의 분류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아직 암호 알고리즘은 </a:t>
            </a:r>
            <a:r>
              <a:rPr lang="en-US" altLang="ko-KR" dirty="0" smtClean="0"/>
              <a:t>NP</a:t>
            </a:r>
            <a:r>
              <a:rPr lang="ko-KR" altLang="en-US" dirty="0" smtClean="0"/>
              <a:t>에 속하기에 안전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P-NP </a:t>
            </a:r>
            <a:r>
              <a:rPr lang="ko-KR" altLang="en-US" dirty="0" smtClean="0"/>
              <a:t>문제가 참으로 밝혀진다면 붕괴 가능성 존재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시간복잡도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알고리즘 별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시간복잡도</a:t>
            </a:r>
            <a:r>
              <a:rPr lang="ko-KR" altLang="en-US" dirty="0" smtClean="0"/>
              <a:t> 위협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시간복잡도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590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실행 시간의 관점에서 알고리즘의 효율을 측정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시간복잡도가 낮을 수록 좋은 알고리즘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11163" y="2925814"/>
            <a:ext cx="5462415" cy="335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O(1)		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(constant)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O(log N)	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(logarithmic)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O(N)		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(linear)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O(N log N)	</a:t>
            </a:r>
            <a:r>
              <a:rPr lang="ko-KR" altLang="en-US" dirty="0" err="1" smtClean="0"/>
              <a:t>선형로그</a:t>
            </a:r>
            <a:r>
              <a:rPr lang="en-US" altLang="ko-KR" dirty="0" smtClean="0"/>
              <a:t>(log linear)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317665" y="2925814"/>
            <a:ext cx="5462415" cy="335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		</a:t>
            </a:r>
            <a:r>
              <a:rPr lang="ko-KR" altLang="en-US" dirty="0" err="1" smtClean="0"/>
              <a:t>다차</a:t>
            </a:r>
            <a:r>
              <a:rPr lang="en-US" altLang="ko-KR" dirty="0" smtClean="0"/>
              <a:t>(polynomial)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O(2</a:t>
            </a:r>
            <a:r>
              <a:rPr lang="en-US" altLang="ko-KR" baseline="30000" dirty="0" smtClean="0"/>
              <a:t>N</a:t>
            </a:r>
            <a:r>
              <a:rPr lang="en-US" altLang="ko-KR" dirty="0" smtClean="0"/>
              <a:t>)		</a:t>
            </a:r>
            <a:r>
              <a:rPr lang="ko-KR" altLang="en-US" dirty="0" smtClean="0"/>
              <a:t>지수</a:t>
            </a:r>
            <a:r>
              <a:rPr lang="en-US" altLang="ko-KR" dirty="0" smtClean="0"/>
              <a:t>(exponential)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O(N!)		</a:t>
            </a:r>
            <a:r>
              <a:rPr lang="ko-KR" altLang="en-US" dirty="0" smtClean="0"/>
              <a:t>계승</a:t>
            </a:r>
            <a:r>
              <a:rPr lang="en-US" altLang="ko-KR" dirty="0" smtClean="0"/>
              <a:t>(factorial)</a:t>
            </a:r>
            <a:endParaRPr lang="en-US" altLang="ko-KR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411163" y="2925815"/>
            <a:ext cx="5462415" cy="335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O(1)		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(constant)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O(log N)	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(logarithmic)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O(N)		</a:t>
            </a:r>
            <a:r>
              <a:rPr lang="ko-KR" altLang="en-US" dirty="0" smtClean="0"/>
              <a:t>선형</a:t>
            </a:r>
            <a:r>
              <a:rPr lang="en-US" altLang="ko-KR" dirty="0" smtClean="0"/>
              <a:t>(linear)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O(N log N)	</a:t>
            </a:r>
            <a:r>
              <a:rPr lang="ko-KR" altLang="en-US" dirty="0" err="1" smtClean="0"/>
              <a:t>선형로그</a:t>
            </a:r>
            <a:r>
              <a:rPr lang="en-US" altLang="ko-KR" dirty="0" smtClean="0"/>
              <a:t>(log linear)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시간복잡도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99468"/>
              </p:ext>
            </p:extLst>
          </p:nvPr>
        </p:nvGraphicFramePr>
        <p:xfrm>
          <a:off x="682685" y="1789970"/>
          <a:ext cx="10826629" cy="371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911">
                  <a:extLst>
                    <a:ext uri="{9D8B030D-6E8A-4147-A177-3AD203B41FA5}">
                      <a16:colId xmlns:a16="http://schemas.microsoft.com/office/drawing/2014/main" val="1367216895"/>
                    </a:ext>
                  </a:extLst>
                </a:gridCol>
                <a:gridCol w="674443">
                  <a:extLst>
                    <a:ext uri="{9D8B030D-6E8A-4147-A177-3AD203B41FA5}">
                      <a16:colId xmlns:a16="http://schemas.microsoft.com/office/drawing/2014/main" val="1927859036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1717494138"/>
                    </a:ext>
                  </a:extLst>
                </a:gridCol>
                <a:gridCol w="708454">
                  <a:extLst>
                    <a:ext uri="{9D8B030D-6E8A-4147-A177-3AD203B41FA5}">
                      <a16:colId xmlns:a16="http://schemas.microsoft.com/office/drawing/2014/main" val="1358667906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3394032309"/>
                    </a:ext>
                  </a:extLst>
                </a:gridCol>
                <a:gridCol w="1787611">
                  <a:extLst>
                    <a:ext uri="{9D8B030D-6E8A-4147-A177-3AD203B41FA5}">
                      <a16:colId xmlns:a16="http://schemas.microsoft.com/office/drawing/2014/main" val="314393749"/>
                    </a:ext>
                  </a:extLst>
                </a:gridCol>
                <a:gridCol w="2224216">
                  <a:extLst>
                    <a:ext uri="{9D8B030D-6E8A-4147-A177-3AD203B41FA5}">
                      <a16:colId xmlns:a16="http://schemas.microsoft.com/office/drawing/2014/main" val="4065164167"/>
                    </a:ext>
                  </a:extLst>
                </a:gridCol>
                <a:gridCol w="1607432">
                  <a:extLst>
                    <a:ext uri="{9D8B030D-6E8A-4147-A177-3AD203B41FA5}">
                      <a16:colId xmlns:a16="http://schemas.microsoft.com/office/drawing/2014/main" val="1122160594"/>
                    </a:ext>
                  </a:extLst>
                </a:gridCol>
              </a:tblGrid>
              <a:tr h="464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extLst>
                  <a:ext uri="{0D108BD9-81ED-4DB2-BD59-A6C34878D82A}">
                    <a16:rowId xmlns:a16="http://schemas.microsoft.com/office/drawing/2014/main" val="1405166303"/>
                  </a:ext>
                </a:extLst>
              </a:tr>
              <a:tr h="46425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O(1)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extLst>
                  <a:ext uri="{0D108BD9-81ED-4DB2-BD59-A6C34878D82A}">
                    <a16:rowId xmlns:a16="http://schemas.microsoft.com/office/drawing/2014/main" val="2800590496"/>
                  </a:ext>
                </a:extLst>
              </a:tr>
              <a:tr h="46425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O(log</a:t>
                      </a:r>
                      <a:r>
                        <a:rPr lang="en-US" altLang="ko-KR" sz="23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N)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extLst>
                  <a:ext uri="{0D108BD9-81ED-4DB2-BD59-A6C34878D82A}">
                    <a16:rowId xmlns:a16="http://schemas.microsoft.com/office/drawing/2014/main" val="2989569881"/>
                  </a:ext>
                </a:extLst>
              </a:tr>
              <a:tr h="46425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O(N)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32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extLst>
                  <a:ext uri="{0D108BD9-81ED-4DB2-BD59-A6C34878D82A}">
                    <a16:rowId xmlns:a16="http://schemas.microsoft.com/office/drawing/2014/main" val="383667165"/>
                  </a:ext>
                </a:extLst>
              </a:tr>
              <a:tr h="46425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O(N log N)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160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384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extLst>
                  <a:ext uri="{0D108BD9-81ED-4DB2-BD59-A6C34878D82A}">
                    <a16:rowId xmlns:a16="http://schemas.microsoft.com/office/drawing/2014/main" val="797645719"/>
                  </a:ext>
                </a:extLst>
              </a:tr>
              <a:tr h="46425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O(N</a:t>
                      </a:r>
                      <a:r>
                        <a:rPr lang="en-US" altLang="ko-KR" sz="2300" baseline="30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1024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4096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extLst>
                  <a:ext uri="{0D108BD9-81ED-4DB2-BD59-A6C34878D82A}">
                    <a16:rowId xmlns:a16="http://schemas.microsoft.com/office/drawing/2014/main" val="3358496801"/>
                  </a:ext>
                </a:extLst>
              </a:tr>
              <a:tr h="46425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O(2</a:t>
                      </a:r>
                      <a:r>
                        <a:rPr lang="en-US" altLang="ko-KR" sz="2300" baseline="30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</a:t>
                      </a:r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66536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42949672976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1.84*10</a:t>
                      </a:r>
                      <a:r>
                        <a:rPr lang="en-US" altLang="ko-KR" sz="2300" baseline="30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</a:t>
                      </a:r>
                      <a:endParaRPr lang="ko-KR" altLang="en-US" sz="2300" baseline="30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extLst>
                  <a:ext uri="{0D108BD9-81ED-4DB2-BD59-A6C34878D82A}">
                    <a16:rowId xmlns:a16="http://schemas.microsoft.com/office/drawing/2014/main" val="4020998275"/>
                  </a:ext>
                </a:extLst>
              </a:tr>
              <a:tr h="46425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O(N!)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40320</a:t>
                      </a:r>
                      <a:endParaRPr lang="ko-KR" altLang="en-US" sz="2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2.09*10</a:t>
                      </a:r>
                      <a:r>
                        <a:rPr lang="en-US" altLang="ko-KR" sz="2300" baseline="30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2300" baseline="30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2.63*</a:t>
                      </a:r>
                      <a:r>
                        <a:rPr lang="en-US" altLang="ko-KR" sz="23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r>
                        <a:rPr lang="en-US" altLang="ko-KR" sz="2300" baseline="30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35</a:t>
                      </a:r>
                      <a:endParaRPr lang="ko-KR" altLang="en-US" sz="2300" baseline="30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1.27</a:t>
                      </a:r>
                      <a:r>
                        <a:rPr lang="en-US" altLang="ko-KR" sz="2300" baseline="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*10</a:t>
                      </a:r>
                      <a:r>
                        <a:rPr lang="en-US" altLang="ko-KR" sz="2300" baseline="300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89</a:t>
                      </a:r>
                      <a:endParaRPr lang="ko-KR" altLang="en-US" sz="2300" baseline="30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14475" marR="114475" marT="57237" marB="57237" anchor="ctr"/>
                </a:tc>
                <a:extLst>
                  <a:ext uri="{0D108BD9-81ED-4DB2-BD59-A6C34878D82A}">
                    <a16:rowId xmlns:a16="http://schemas.microsoft.com/office/drawing/2014/main" val="261098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03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시간복잡도</a:t>
            </a:r>
            <a:r>
              <a:rPr lang="ko-KR" altLang="en-US" dirty="0"/>
              <a:t> 개념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300807"/>
            <a:ext cx="11369675" cy="4795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알고리즘의 반복 횟수를 계산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모든 반복 횟수를 더한 다음 </a:t>
            </a:r>
            <a:r>
              <a:rPr lang="ko-KR" altLang="en-US" dirty="0" err="1" smtClean="0"/>
              <a:t>최고차항만</a:t>
            </a:r>
            <a:r>
              <a:rPr lang="ko-KR" altLang="en-US" dirty="0" smtClean="0"/>
              <a:t> 잔류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i, j				// 1</a:t>
            </a:r>
          </a:p>
          <a:p>
            <a:pPr marL="0" indent="0">
              <a:buNone/>
            </a:pPr>
            <a:r>
              <a:rPr lang="en-US" altLang="ko-KR" dirty="0" smtClean="0"/>
              <a:t>for(i = 0 to n – 1)		// n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for(j = I + 1 to n)	// (n – 1) * 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+ 1 -&gt; O(N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5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시간복잡도</a:t>
            </a:r>
            <a:r>
              <a:rPr lang="ko-KR" altLang="en-US" dirty="0"/>
              <a:t> 개념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968071"/>
            <a:ext cx="11369675" cy="3617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일반적인 알고리즘은 시간복잡도가 낮을수록 좋다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동작속도가 빠름을 의미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암호 알고리즘은 시간복잡도가 높아야 한다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시간복잡도가 높을 수록 키를 계산하기 어렵기 때문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암호 알고리즘의 시간복잡도는 대체로 키 길이에 비례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3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암호 알고리즘 별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1975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IBM</a:t>
            </a:r>
            <a:r>
              <a:rPr lang="ko-KR" altLang="en-US" dirty="0" smtClean="0"/>
              <a:t>에서 개발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56</a:t>
            </a:r>
            <a:r>
              <a:rPr lang="ko-KR" altLang="en-US" dirty="0" smtClean="0"/>
              <a:t>비트 키를 사용하므로 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56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1993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Matshi</a:t>
            </a:r>
            <a:r>
              <a:rPr lang="ko-KR" altLang="en-US" dirty="0" smtClean="0"/>
              <a:t>의 계산 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47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2001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Junod</a:t>
            </a:r>
            <a:r>
              <a:rPr lang="ko-KR" altLang="en-US" dirty="0" smtClean="0"/>
              <a:t>의 계산 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39</a:t>
            </a:r>
            <a:r>
              <a:rPr lang="en-US" altLang="ko-KR" dirty="0" smtClean="0"/>
              <a:t>) ~ O(2</a:t>
            </a:r>
            <a:r>
              <a:rPr lang="en-US" altLang="ko-KR" baseline="30000" dirty="0" smtClean="0"/>
              <a:t>43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79196" y="5840968"/>
            <a:ext cx="510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/>
              <a:t>P. </a:t>
            </a:r>
            <a:r>
              <a:rPr lang="en-US" altLang="ko-KR" dirty="0" err="1"/>
              <a:t>Junod</a:t>
            </a:r>
            <a:r>
              <a:rPr lang="en-US" altLang="ko-KR" dirty="0"/>
              <a:t>, “On the Complexity of Matsui’s Attack”</a:t>
            </a:r>
          </a:p>
        </p:txBody>
      </p:sp>
    </p:spTree>
    <p:extLst>
      <p:ext uri="{BB962C8B-B14F-4D97-AF65-F5344CB8AC3E}">
        <p14:creationId xmlns:p14="http://schemas.microsoft.com/office/powerpoint/2010/main" val="14879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암호 알고리즘 별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Triple-DES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DES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 반복하는 형식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1, 3</a:t>
            </a:r>
            <a:r>
              <a:rPr lang="ko-KR" altLang="en-US" dirty="0" smtClean="0"/>
              <a:t>회의 </a:t>
            </a:r>
            <a:r>
              <a:rPr lang="en-US" altLang="ko-KR" dirty="0" smtClean="0"/>
              <a:t>DES </a:t>
            </a:r>
            <a:r>
              <a:rPr lang="ko-KR" altLang="en-US" dirty="0" smtClean="0"/>
              <a:t>키가 동일한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키 방식을 주로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1981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Merkle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Hellman</a:t>
            </a:r>
            <a:r>
              <a:rPr lang="ko-KR" altLang="en-US" dirty="0" smtClean="0"/>
              <a:t>이 제시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en-US" altLang="ko-KR" baseline="30000" dirty="0" smtClean="0"/>
              <a:t>56</a:t>
            </a:r>
            <a:r>
              <a:rPr lang="en-US" altLang="ko-KR" dirty="0" smtClean="0"/>
              <a:t> * 2</a:t>
            </a:r>
            <a:r>
              <a:rPr lang="en-US" altLang="ko-KR" baseline="30000" dirty="0" smtClean="0"/>
              <a:t>56</a:t>
            </a:r>
            <a:r>
              <a:rPr lang="en-US" altLang="ko-KR" dirty="0" smtClean="0"/>
              <a:t> = 2</a:t>
            </a:r>
            <a:r>
              <a:rPr lang="en-US" altLang="ko-KR" baseline="30000" dirty="0" smtClean="0"/>
              <a:t>112 </a:t>
            </a:r>
            <a:r>
              <a:rPr lang="en-US" altLang="ko-KR" dirty="0" smtClean="0"/>
              <a:t>-&gt; O(2</a:t>
            </a:r>
            <a:r>
              <a:rPr lang="en-US" altLang="ko-KR" baseline="30000" dirty="0" smtClean="0"/>
              <a:t>112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첫번째 키를 찾는 시간에 따라 최소 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56</a:t>
            </a:r>
            <a:r>
              <a:rPr lang="en-US" altLang="ko-KR" dirty="0" smtClean="0"/>
              <a:t>)</a:t>
            </a:r>
            <a:r>
              <a:rPr lang="ko-KR" altLang="en-US" dirty="0" smtClean="0"/>
              <a:t>까지 감소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99935" y="5840968"/>
            <a:ext cx="8180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Ralph C. </a:t>
            </a:r>
            <a:r>
              <a:rPr lang="en-US" altLang="ko-KR" dirty="0" err="1"/>
              <a:t>Merkle</a:t>
            </a:r>
            <a:r>
              <a:rPr lang="en-US" altLang="ko-KR" dirty="0"/>
              <a:t>, Martin E. Hellman, “On the security of multiple encryption”</a:t>
            </a:r>
          </a:p>
        </p:txBody>
      </p:sp>
    </p:spTree>
    <p:extLst>
      <p:ext uri="{BB962C8B-B14F-4D97-AF65-F5344CB8AC3E}">
        <p14:creationId xmlns:p14="http://schemas.microsoft.com/office/powerpoint/2010/main" val="16184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암호 알고리즘 별 </a:t>
            </a:r>
            <a:r>
              <a:rPr lang="ko-KR" altLang="en-US" dirty="0" err="1" smtClean="0"/>
              <a:t>시간복잡도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AES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2001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Rijndael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128, 192, 256</a:t>
            </a:r>
            <a:r>
              <a:rPr lang="ko-KR" altLang="en-US" dirty="0" smtClean="0"/>
              <a:t>비트 키 길이 지원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Bicilique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공격에 대해서 각각 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126.1</a:t>
            </a:r>
            <a:r>
              <a:rPr lang="en-US" altLang="ko-KR" dirty="0" smtClean="0"/>
              <a:t>), O(2</a:t>
            </a:r>
            <a:r>
              <a:rPr lang="en-US" altLang="ko-KR" baseline="30000" dirty="0" smtClean="0"/>
              <a:t>189.7</a:t>
            </a:r>
            <a:r>
              <a:rPr lang="en-US" altLang="ko-KR" dirty="0" smtClean="0"/>
              <a:t>), O(2</a:t>
            </a:r>
            <a:r>
              <a:rPr lang="en-US" altLang="ko-KR" baseline="30000" dirty="0" smtClean="0"/>
              <a:t>254.4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Related-key </a:t>
            </a:r>
            <a:r>
              <a:rPr lang="ko-KR" altLang="en-US" dirty="0" smtClean="0"/>
              <a:t>공격에 대해서 </a:t>
            </a:r>
            <a:r>
              <a:rPr lang="en-US" altLang="ko-KR" dirty="0" smtClean="0"/>
              <a:t>O(2</a:t>
            </a:r>
            <a:r>
              <a:rPr lang="en-US" altLang="ko-KR" baseline="30000" dirty="0" smtClean="0"/>
              <a:t>126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3601" y="5840968"/>
            <a:ext cx="964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 A. </a:t>
            </a:r>
            <a:r>
              <a:rPr lang="en-US" altLang="ko-KR" dirty="0" err="1"/>
              <a:t>Bogdanov</a:t>
            </a:r>
            <a:r>
              <a:rPr lang="en-US" altLang="ko-KR" dirty="0"/>
              <a:t>, D. </a:t>
            </a:r>
            <a:r>
              <a:rPr lang="en-US" altLang="ko-KR" dirty="0" err="1"/>
              <a:t>Khovratovich</a:t>
            </a:r>
            <a:r>
              <a:rPr lang="en-US" altLang="ko-KR" dirty="0"/>
              <a:t>, C. </a:t>
            </a:r>
            <a:r>
              <a:rPr lang="en-US" altLang="ko-KR" dirty="0" err="1"/>
              <a:t>Rechberger</a:t>
            </a:r>
            <a:r>
              <a:rPr lang="en-US" altLang="ko-KR" dirty="0"/>
              <a:t>, “</a:t>
            </a:r>
            <a:r>
              <a:rPr lang="en-US" altLang="ko-KR" dirty="0" err="1"/>
              <a:t>Biclique</a:t>
            </a:r>
            <a:r>
              <a:rPr lang="en-US" altLang="ko-KR" dirty="0"/>
              <a:t> Cryptanalysis of the Full AES”</a:t>
            </a:r>
          </a:p>
          <a:p>
            <a:pPr algn="r"/>
            <a:r>
              <a:rPr lang="en-US" altLang="ko-KR" dirty="0"/>
              <a:t> A. </a:t>
            </a:r>
            <a:r>
              <a:rPr lang="en-US" altLang="ko-KR" dirty="0" err="1"/>
              <a:t>Biryukov</a:t>
            </a:r>
            <a:r>
              <a:rPr lang="en-US" altLang="ko-KR" dirty="0"/>
              <a:t>, D. </a:t>
            </a:r>
            <a:r>
              <a:rPr lang="en-US" altLang="ko-KR" dirty="0" err="1"/>
              <a:t>Khovratovich</a:t>
            </a:r>
            <a:r>
              <a:rPr lang="en-US" altLang="ko-KR" dirty="0"/>
              <a:t>, “Related-Key Cryptanalysis of the Full AES-192 and AES-256”</a:t>
            </a:r>
          </a:p>
        </p:txBody>
      </p:sp>
    </p:spTree>
    <p:extLst>
      <p:ext uri="{BB962C8B-B14F-4D97-AF65-F5344CB8AC3E}">
        <p14:creationId xmlns:p14="http://schemas.microsoft.com/office/powerpoint/2010/main" val="21023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1241</Words>
  <Application>Microsoft Office PowerPoint</Application>
  <PresentationFormat>와이드스크린</PresentationFormat>
  <Paragraphs>240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</vt:lpstr>
      <vt:lpstr>맑은 고딕</vt:lpstr>
      <vt:lpstr>함초롬돋움</vt:lpstr>
      <vt:lpstr>Arial</vt:lpstr>
      <vt:lpstr>CryptoCraft 테마</vt:lpstr>
      <vt:lpstr>제목 테마</vt:lpstr>
      <vt:lpstr>알고리즘 시간복잡도와 암호의 안정성</vt:lpstr>
      <vt:lpstr>PowerPoint 프레젠테이션</vt:lpstr>
      <vt:lpstr> 시간복잡도 개념</vt:lpstr>
      <vt:lpstr> 시간복잡도 개념</vt:lpstr>
      <vt:lpstr> 시간복잡도 개념</vt:lpstr>
      <vt:lpstr> 시간복잡도 개념</vt:lpstr>
      <vt:lpstr> 암호 알고리즘 별 시간복잡도</vt:lpstr>
      <vt:lpstr> 암호 알고리즘 별 시간복잡도</vt:lpstr>
      <vt:lpstr> 암호 알고리즘 별 시간복잡도</vt:lpstr>
      <vt:lpstr> 암호 알고리즘 별 시간복잡도</vt:lpstr>
      <vt:lpstr> 암호 알고리즘 별 시간복잡도</vt:lpstr>
      <vt:lpstr> 암호 알고리즘 별 시간복잡도</vt:lpstr>
      <vt:lpstr> 시간복잡도 위협요소</vt:lpstr>
      <vt:lpstr> 시간복잡도 위협요소</vt:lpstr>
      <vt:lpstr> 시간복잡도 위협요소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44</cp:revision>
  <dcterms:created xsi:type="dcterms:W3CDTF">2019-03-05T04:29:07Z</dcterms:created>
  <dcterms:modified xsi:type="dcterms:W3CDTF">2019-05-12T12:12:41Z</dcterms:modified>
</cp:coreProperties>
</file>