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335" r:id="rId4"/>
    <p:sldId id="273" r:id="rId5"/>
    <p:sldId id="274" r:id="rId6"/>
    <p:sldId id="275" r:id="rId7"/>
    <p:sldId id="276" r:id="rId8"/>
    <p:sldId id="336" r:id="rId9"/>
    <p:sldId id="279" r:id="rId10"/>
    <p:sldId id="341" r:id="rId11"/>
    <p:sldId id="280" r:id="rId12"/>
    <p:sldId id="281" r:id="rId13"/>
    <p:sldId id="342" r:id="rId14"/>
    <p:sldId id="278" r:id="rId15"/>
    <p:sldId id="282" r:id="rId16"/>
    <p:sldId id="283" r:id="rId17"/>
    <p:sldId id="284" r:id="rId18"/>
    <p:sldId id="337" r:id="rId19"/>
    <p:sldId id="310" r:id="rId20"/>
    <p:sldId id="311" r:id="rId21"/>
    <p:sldId id="343" r:id="rId22"/>
    <p:sldId id="338" r:id="rId23"/>
    <p:sldId id="340" r:id="rId24"/>
    <p:sldId id="2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5" autoAdjust="0"/>
    <p:restoredTop sz="83948" autoAdjust="0"/>
  </p:normalViewPr>
  <p:slideViewPr>
    <p:cSldViewPr snapToGrid="0">
      <p:cViewPr varScale="1">
        <p:scale>
          <a:sx n="95" d="100"/>
          <a:sy n="95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F19D4-67F7-40B9-AE91-350BE02EC1A7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A590-6694-4C67-8227-0DD330373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5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버스를 통해 메모리에 접근한다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메모리의 어느 부분의 데이터를 접근할지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접근한 메모리 부분에서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데이터를 보내거나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메모리로 데이터를 보내는데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 신호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접근할지 안할지를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 버스에 어떤 값이 있다 하더라도 컨트롤 신호를 보내주지 않으면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메모리는 아무런 일도 할 수 없다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경우엔 컨트롤 신호를 보내는 즉시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 수 있을 것이다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9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버스를 통해 메모리에 접근한다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메모리의 어느 부분의 데이터를 접근할지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접근한 메모리 부분에서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데이터를 보내거나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메모리로 데이터를 보내는데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 신호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접근할지 안할지를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 버스에 어떤 값이 있다 하더라도 컨트롤 신호를 보내주지 않으면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메모리는 아무런 일도 할 수 없다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경우엔 컨트롤 신호를 보내는 즉시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 수 있을 것이다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1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버스를 통해 메모리에 접근한다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메모리의 어느 부분의 데이터를 접근할지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접근한 메모리 부분에서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데이터를 보내거나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메모리로 데이터를 보내는데 사용된다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컨트롤 신호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버스는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접근할지 안할지를 나타낸다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주소전달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전달 버스에 어떤 값이 있다 하더라도 컨트롤 신호를 보내주지 않으면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메모리는 아무런 일도 할 수 없다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경우엔 컨트롤 신호를 보내는 즉시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메모리에 접근할 수 있을 것이다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292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5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4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1312817"/>
            <a:ext cx="1152144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1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8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1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3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5C2-BD6F-4F9C-BB1A-B0DF6629B6D1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70961" y="18493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정보보호학술대회 영남지부</a:t>
            </a:r>
            <a:br>
              <a:rPr lang="en-US" altLang="ko-KR"/>
            </a:br>
            <a:br>
              <a:rPr lang="en-US" altLang="ko-KR"/>
            </a:br>
            <a:r>
              <a:rPr lang="en-US" altLang="ko-KR" sz="3100"/>
              <a:t>WebAssembly</a:t>
            </a:r>
            <a:r>
              <a:rPr lang="ko-KR" altLang="en-US" sz="3100"/>
              <a:t>로 구현한 </a:t>
            </a:r>
            <a:r>
              <a:rPr lang="en-US" altLang="ko-KR" sz="3100"/>
              <a:t>CHAM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2648" y="360203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r"/>
            <a:r>
              <a:rPr lang="ko-KR" altLang="en-US"/>
              <a:t>한성대학교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 </a:t>
            </a:r>
            <a:r>
              <a:rPr lang="ko-KR" altLang="en-US"/>
              <a:t>안규황</a:t>
            </a:r>
            <a:r>
              <a:rPr lang="en-US" altLang="ko-KR"/>
              <a:t>, </a:t>
            </a:r>
            <a:r>
              <a:rPr lang="ko-KR" altLang="en-US" b="1">
                <a:solidFill>
                  <a:srgbClr val="002060"/>
                </a:solidFill>
              </a:rPr>
              <a:t>권혁동</a:t>
            </a:r>
            <a:r>
              <a:rPr lang="en-US" altLang="ko-KR"/>
              <a:t>, </a:t>
            </a:r>
            <a:r>
              <a:rPr lang="ko-KR" altLang="en-US"/>
              <a:t>김현준</a:t>
            </a:r>
            <a:r>
              <a:rPr lang="en-US" altLang="ko-KR"/>
              <a:t>, </a:t>
            </a:r>
            <a:r>
              <a:rPr lang="ko-KR" altLang="en-US"/>
              <a:t>서화정</a:t>
            </a:r>
            <a:br>
              <a:rPr lang="en-US" altLang="ko-KR"/>
            </a:br>
            <a:endParaRPr lang="en-US" altLang="ko-KR"/>
          </a:p>
          <a:p>
            <a:pPr algn="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52247" y="1117599"/>
            <a:ext cx="8721969" cy="4486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2D8461-565B-9E42-9747-323A71696E27}"/>
              </a:ext>
            </a:extLst>
          </p:cNvPr>
          <p:cNvCxnSpPr/>
          <p:nvPr/>
        </p:nvCxnSpPr>
        <p:spPr>
          <a:xfrm>
            <a:off x="2530929" y="3102429"/>
            <a:ext cx="7266214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BA6694-91DC-4675-A390-37058AA1D01E}"/>
              </a:ext>
            </a:extLst>
          </p:cNvPr>
          <p:cNvSpPr/>
          <p:nvPr/>
        </p:nvSpPr>
        <p:spPr>
          <a:xfrm>
            <a:off x="6934719" y="6402332"/>
            <a:ext cx="513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https://github.com/kyu-h/WebAssembly_CHAM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4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브라우저별 웹 어셈블리 제공 최소 버전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513743"/>
              </p:ext>
            </p:extLst>
          </p:nvPr>
        </p:nvGraphicFramePr>
        <p:xfrm>
          <a:off x="1828800" y="2001679"/>
          <a:ext cx="8800846" cy="3698080"/>
        </p:xfrm>
        <a:graphic>
          <a:graphicData uri="http://schemas.openxmlformats.org/drawingml/2006/table">
            <a:tbl>
              <a:tblPr/>
              <a:tblGrid>
                <a:gridCol w="4400423">
                  <a:extLst>
                    <a:ext uri="{9D8B030D-6E8A-4147-A177-3AD203B41FA5}">
                      <a16:colId xmlns:a16="http://schemas.microsoft.com/office/drawing/2014/main" val="693411590"/>
                    </a:ext>
                  </a:extLst>
                </a:gridCol>
                <a:gridCol w="4400423">
                  <a:extLst>
                    <a:ext uri="{9D8B030D-6E8A-4147-A177-3AD203B41FA5}">
                      <a16:colId xmlns:a16="http://schemas.microsoft.com/office/drawing/2014/main" val="1786679229"/>
                    </a:ext>
                  </a:extLst>
                </a:gridCol>
              </a:tblGrid>
              <a:tr h="739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Chrome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57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858986"/>
                  </a:ext>
                </a:extLst>
              </a:tr>
              <a:tr h="739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Edge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16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61336"/>
                  </a:ext>
                </a:extLst>
              </a:tr>
              <a:tr h="739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Firefox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52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333145"/>
                  </a:ext>
                </a:extLst>
              </a:tr>
              <a:tr h="739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Explorer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Not Support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33750"/>
                  </a:ext>
                </a:extLst>
              </a:tr>
              <a:tr h="739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Safari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0" spc="-5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신명 중명조"/>
                        </a:rPr>
                        <a:t>11</a:t>
                      </a:r>
                      <a:endParaRPr lang="en-US" sz="3000" kern="0" spc="-5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7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어셈블리 </a:t>
            </a:r>
            <a:r>
              <a:rPr lang="en-US" altLang="ko-KR"/>
              <a:t>vs </a:t>
            </a:r>
            <a:r>
              <a:rPr lang="ko-KR" altLang="en-US"/>
              <a:t>자바스크립트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웹 어셈블리가 나오기전까지 웹 페이지를 표현하는데 사용할 수 있는 </a:t>
            </a:r>
            <a:br>
              <a:rPr lang="en-US" altLang="ko-KR" sz="2400"/>
            </a:br>
            <a:r>
              <a:rPr lang="ko-KR" altLang="en-US" sz="2400"/>
              <a:t>언어는 </a:t>
            </a:r>
            <a:r>
              <a:rPr lang="ko-KR" altLang="en-US" sz="2400">
                <a:solidFill>
                  <a:srgbClr val="FF0000"/>
                </a:solidFill>
              </a:rPr>
              <a:t>자바스크립트 밖에 존재하지 않았음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/>
          </a:p>
          <a:p>
            <a:r>
              <a:rPr lang="ko-KR" altLang="en-US" sz="2400"/>
              <a:t>개발 언어에는 </a:t>
            </a:r>
            <a:r>
              <a:rPr lang="en-US" altLang="ko-KR" sz="2400"/>
              <a:t>Low-Level </a:t>
            </a:r>
            <a:r>
              <a:rPr lang="ko-KR" altLang="en-US" sz="2400"/>
              <a:t>언어와 </a:t>
            </a:r>
            <a:r>
              <a:rPr lang="en-US" altLang="ko-KR" sz="2400"/>
              <a:t>High-Level </a:t>
            </a:r>
            <a:r>
              <a:rPr lang="ko-KR" altLang="en-US" sz="2400"/>
              <a:t>언어가 존재함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en-US" altLang="ko-KR" sz="2400"/>
              <a:t>Low-Level </a:t>
            </a:r>
            <a:r>
              <a:rPr lang="ko-KR" altLang="en-US" sz="2400"/>
              <a:t>언어는 컴퓨터가 그나마 이해하기 쉬운 언어 </a:t>
            </a:r>
            <a:r>
              <a:rPr lang="en-US" altLang="ko-KR" sz="2400"/>
              <a:t>ex) C </a:t>
            </a:r>
            <a:r>
              <a:rPr lang="ko-KR" altLang="en-US" sz="2400"/>
              <a:t>언어</a:t>
            </a:r>
            <a:br>
              <a:rPr lang="en-US" altLang="ko-KR" sz="2400"/>
            </a:br>
            <a:r>
              <a:rPr lang="en-US" altLang="ko-KR" sz="2400"/>
              <a:t>     High-Level </a:t>
            </a:r>
            <a:r>
              <a:rPr lang="ko-KR" altLang="en-US" sz="2400"/>
              <a:t>언어는 인간이 그나마 이해하기 쉬운 언어 </a:t>
            </a:r>
            <a:r>
              <a:rPr lang="en-US" altLang="ko-KR" sz="2400"/>
              <a:t>ex) </a:t>
            </a:r>
            <a:r>
              <a:rPr lang="ko-KR" altLang="en-US" sz="2400"/>
              <a:t>자바스크립트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 </a:t>
            </a:r>
          </a:p>
          <a:p>
            <a:r>
              <a:rPr lang="ko-KR" altLang="en-US" sz="2400"/>
              <a:t>따라서</a:t>
            </a:r>
            <a:r>
              <a:rPr lang="en-US" altLang="ko-KR" sz="2400"/>
              <a:t>, </a:t>
            </a:r>
            <a:r>
              <a:rPr lang="en-US" altLang="ko-KR" sz="2400">
                <a:solidFill>
                  <a:srgbClr val="FF0000"/>
                </a:solidFill>
              </a:rPr>
              <a:t>High-Level </a:t>
            </a:r>
            <a:r>
              <a:rPr lang="ko-KR" altLang="en-US" sz="2400">
                <a:solidFill>
                  <a:srgbClr val="FF0000"/>
                </a:solidFill>
              </a:rPr>
              <a:t>언어</a:t>
            </a:r>
            <a:r>
              <a:rPr lang="ko-KR" altLang="en-US" sz="2400"/>
              <a:t>일 수록 컴퓨터가 이해하기 힘들기 때문에 </a:t>
            </a:r>
            <a:br>
              <a:rPr lang="en-US" altLang="ko-KR" sz="2400"/>
            </a:br>
            <a:r>
              <a:rPr lang="ko-KR" altLang="en-US" sz="2400">
                <a:solidFill>
                  <a:srgbClr val="FF0000"/>
                </a:solidFill>
              </a:rPr>
              <a:t>컴파일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FF0000"/>
                </a:solidFill>
              </a:rPr>
              <a:t>하는데 오랜 시간이 걸림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endParaRPr lang="ko-KR" altLang="en-US" sz="2400"/>
          </a:p>
        </p:txBody>
      </p:sp>
      <p:pic>
        <p:nvPicPr>
          <p:cNvPr id="4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4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어셈블리 </a:t>
            </a:r>
            <a:r>
              <a:rPr lang="en-US" altLang="ko-KR"/>
              <a:t>vs </a:t>
            </a:r>
            <a:r>
              <a:rPr lang="ko-KR" altLang="en-US"/>
              <a:t>자바스크립트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웹 어셈블리는 </a:t>
            </a:r>
            <a:r>
              <a:rPr lang="en-US" altLang="ko-KR" sz="2400"/>
              <a:t>C/C++</a:t>
            </a:r>
            <a:r>
              <a:rPr lang="ko-KR" altLang="en-US" sz="2400"/>
              <a:t>로 구현한 것을 선형메모리 상에서 </a:t>
            </a:r>
            <a:r>
              <a:rPr lang="en-US" altLang="ko-KR" sz="2400"/>
              <a:t>‘.wasm’ </a:t>
            </a:r>
            <a:r>
              <a:rPr lang="ko-KR" altLang="en-US" sz="2400"/>
              <a:t>이라는 바이너리 파일로 컴파일한 후 웹 페이지 내 </a:t>
            </a:r>
            <a:r>
              <a:rPr lang="en-US" altLang="ko-KR" sz="2400"/>
              <a:t>‘glue‘ </a:t>
            </a:r>
            <a:r>
              <a:rPr lang="ko-KR" altLang="en-US" sz="2400"/>
              <a:t>라는 </a:t>
            </a:r>
            <a:r>
              <a:rPr lang="en-US" altLang="ko-KR" sz="2400"/>
              <a:t>JS </a:t>
            </a:r>
            <a:r>
              <a:rPr lang="ko-KR" altLang="en-US" sz="2400"/>
              <a:t>영역에 </a:t>
            </a:r>
            <a:br>
              <a:rPr lang="en-US" altLang="ko-KR" sz="2400"/>
            </a:br>
            <a:r>
              <a:rPr lang="ko-KR" altLang="en-US" sz="2400"/>
              <a:t>이식하여 웹 페이지를 구성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웹 어셈블리가 개발됨에 따라 기존에 자바스크립트로 구현한 것 보다 </a:t>
            </a:r>
            <a:br>
              <a:rPr lang="en-US" altLang="ko-KR" sz="2400"/>
            </a:br>
            <a:r>
              <a:rPr lang="ko-KR" altLang="en-US" sz="2400">
                <a:solidFill>
                  <a:srgbClr val="FF0000"/>
                </a:solidFill>
              </a:rPr>
              <a:t>상당한 속도로 웹 페이지를 구현할 수 있게 됨</a:t>
            </a:r>
            <a:endParaRPr lang="en-US" altLang="ko-KR" sz="240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/>
              <a:t>웹 어셈블리를 이용하여 암호를 구현하여 이를 검증하기 하고자 함</a:t>
            </a:r>
          </a:p>
        </p:txBody>
      </p:sp>
      <p:pic>
        <p:nvPicPr>
          <p:cNvPr id="4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7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어셈블리로 왜 암호 구현을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0120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병렬화 프로그래밍을 할 수 있는 플랫폼인 </a:t>
            </a:r>
            <a:r>
              <a:rPr lang="en-US" altLang="ko-KR" sz="2400"/>
              <a:t>OpenMP</a:t>
            </a:r>
            <a:r>
              <a:rPr lang="ko-KR" altLang="en-US" sz="2400"/>
              <a:t>의 경우</a:t>
            </a:r>
            <a:r>
              <a:rPr lang="en-US" altLang="ko-KR" sz="2400"/>
              <a:t>,</a:t>
            </a:r>
            <a:br>
              <a:rPr lang="en-US" altLang="ko-KR" sz="2400"/>
            </a:b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ko-KR" altLang="en-US" sz="2400"/>
              <a:t>암호 쪽에서 활용되기 위해서 만들어진 플랫폼이 아닌</a:t>
            </a:r>
            <a:r>
              <a:rPr lang="en-US" altLang="ko-KR" sz="2400"/>
              <a:t> </a:t>
            </a:r>
            <a:r>
              <a:rPr lang="ko-KR" altLang="en-US" sz="2400"/>
              <a:t>데이터 시각화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ko-KR" altLang="en-US" sz="2400"/>
              <a:t>영상처리 쪽에서 좀더 빠르게 사용하기 위해 만들어진 플랫폼임</a:t>
            </a:r>
            <a:r>
              <a:rPr lang="en-US" altLang="ko-KR" sz="2400"/>
              <a:t> </a:t>
            </a:r>
            <a:br>
              <a:rPr lang="en-US" altLang="ko-KR" sz="2400"/>
            </a:br>
            <a:br>
              <a:rPr lang="en-US" altLang="ko-KR" sz="2400"/>
            </a:br>
            <a:r>
              <a:rPr lang="en-US" altLang="ko-KR" sz="2400">
                <a:solidFill>
                  <a:srgbClr val="FF0000"/>
                </a:solidFill>
              </a:rPr>
              <a:t>●</a:t>
            </a:r>
            <a:r>
              <a:rPr lang="en-US" altLang="ko-KR" sz="2400"/>
              <a:t> </a:t>
            </a:r>
            <a:r>
              <a:rPr lang="ko-KR" altLang="en-US" sz="2400">
                <a:solidFill>
                  <a:srgbClr val="FF0000"/>
                </a:solidFill>
              </a:rPr>
              <a:t>하지만 현재는 암호 구현 쪽에서 많이 활용되고 있음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/>
          </a:p>
          <a:p>
            <a:r>
              <a:rPr lang="ko-KR" altLang="en-US" sz="2400"/>
              <a:t>웹 어셈블리 역시 암호를 위해 개발 된 플랫폼이 아님</a:t>
            </a:r>
            <a:br>
              <a:rPr lang="en-US" altLang="ko-KR" sz="2400"/>
            </a:b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ko-KR" altLang="en-US" sz="2400">
                <a:sym typeface="Wingdings" panose="05000000000000000000" pitchFamily="2" charset="2"/>
              </a:rPr>
              <a:t>그러나 위의 예와 같이 암호 쪽에서 충분히 </a:t>
            </a: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활용될 수 있는 여지가 보임</a:t>
            </a:r>
            <a:r>
              <a:rPr lang="en-US" altLang="ko-KR" sz="240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br>
              <a:rPr lang="en-US" altLang="ko-KR" sz="240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ko-KR" altLang="en-US" sz="2400">
                <a:sym typeface="Wingdings" panose="05000000000000000000" pitchFamily="2" charset="2"/>
              </a:rPr>
              <a:t>구현 속도의 향상으로 이득을 취할 수 있을 것 같다는 예상</a:t>
            </a:r>
            <a:endParaRPr lang="en-US" altLang="ko-KR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1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어셈블리 구조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145293944" descr="EMB00003c14328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5434"/>
            <a:ext cx="10515600" cy="29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8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메모리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73383" y="1998617"/>
            <a:ext cx="2684417" cy="3690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CPU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8999" y="1998617"/>
            <a:ext cx="2684417" cy="3690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MEMORY</a:t>
            </a:r>
            <a:endParaRPr lang="ko-KR" altLang="en-US" sz="44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57800" y="3187337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57800" y="4613365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5" idx="2"/>
          </p:cNvCxnSpPr>
          <p:nvPr/>
        </p:nvCxnSpPr>
        <p:spPr>
          <a:xfrm rot="16200000" flipH="1">
            <a:off x="6248400" y="3356066"/>
            <a:ext cx="12700" cy="4665616"/>
          </a:xfrm>
          <a:prstGeom prst="bentConnector3">
            <a:avLst>
              <a:gd name="adj1" fmla="val 462856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149" y="2759845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주소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4222" y="4185872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전달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73" y="5918801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컨트롤 신호</a:t>
            </a:r>
          </a:p>
        </p:txBody>
      </p:sp>
    </p:spTree>
    <p:extLst>
      <p:ext uri="{BB962C8B-B14F-4D97-AF65-F5344CB8AC3E}">
        <p14:creationId xmlns:p14="http://schemas.microsoft.com/office/powerpoint/2010/main" val="237305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 메모리 접근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73383" y="1998617"/>
            <a:ext cx="2684417" cy="3690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CPU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238999" y="1998617"/>
            <a:ext cx="2684417" cy="3690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MEMORY</a:t>
            </a:r>
            <a:endParaRPr lang="ko-KR" altLang="en-US" sz="44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257800" y="3187337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257800" y="4613365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5" idx="2"/>
          </p:cNvCxnSpPr>
          <p:nvPr/>
        </p:nvCxnSpPr>
        <p:spPr>
          <a:xfrm rot="16200000" flipH="1">
            <a:off x="6248400" y="3356066"/>
            <a:ext cx="12700" cy="4665616"/>
          </a:xfrm>
          <a:prstGeom prst="bentConnector3">
            <a:avLst>
              <a:gd name="adj1" fmla="val 462856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34149" y="2759845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주소 전달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4222" y="4185872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데이터 전달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0573" y="5918801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컨트롤 신호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18927" y="1836615"/>
            <a:ext cx="3078550" cy="397803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721969" y="1460933"/>
            <a:ext cx="19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Can Attack!!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5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웹어셈블리 메모리 접근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14583" y="1998617"/>
            <a:ext cx="2684417" cy="3690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CPU</a:t>
            </a:r>
            <a:endParaRPr lang="ko-KR" altLang="en-US" sz="44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80199" y="4048369"/>
            <a:ext cx="2684417" cy="16405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MEMORY</a:t>
            </a:r>
            <a:endParaRPr lang="ko-KR" altLang="en-US" sz="440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699000" y="4656629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699000" y="5512135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4" idx="2"/>
            <a:endCxn id="5" idx="2"/>
          </p:cNvCxnSpPr>
          <p:nvPr/>
        </p:nvCxnSpPr>
        <p:spPr>
          <a:xfrm rot="16200000" flipH="1">
            <a:off x="5689600" y="3356066"/>
            <a:ext cx="12700" cy="4665616"/>
          </a:xfrm>
          <a:prstGeom prst="bentConnector3">
            <a:avLst>
              <a:gd name="adj1" fmla="val 462856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0702" y="5920997"/>
            <a:ext cx="205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Control Signal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80198" y="2019943"/>
            <a:ext cx="2684417" cy="16405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>
                <a:solidFill>
                  <a:schemeClr val="tx1"/>
                </a:solidFill>
              </a:rPr>
              <a:t>Linear</a:t>
            </a:r>
            <a:br>
              <a:rPr lang="en-US" altLang="ko-KR" sz="4400">
                <a:solidFill>
                  <a:schemeClr val="tx1"/>
                </a:solidFill>
              </a:rPr>
            </a:br>
            <a:r>
              <a:rPr lang="en-US" altLang="ko-KR" sz="4400">
                <a:solidFill>
                  <a:schemeClr val="tx1"/>
                </a:solidFill>
              </a:rPr>
              <a:t>MEMORY</a:t>
            </a:r>
            <a:endParaRPr lang="ko-KR" altLang="en-US" sz="440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700255" y="2592144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00255" y="3447650"/>
            <a:ext cx="1981199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6604" y="1954444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Address Transaction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26677" y="2820461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 </a:t>
            </a:r>
            <a:br>
              <a:rPr lang="en-US" altLang="ko-KR"/>
            </a:br>
            <a:r>
              <a:rPr lang="en-US" altLang="ko-KR"/>
              <a:t>Transaction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60127" y="1875691"/>
            <a:ext cx="3094181" cy="1883508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45350" y="5833792"/>
            <a:ext cx="19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Can Attack!!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82927" y="1490710"/>
            <a:ext cx="198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Safe here!!</a:t>
            </a:r>
            <a:endParaRPr lang="ko-KR" altLang="en-US" b="1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60127" y="3903451"/>
            <a:ext cx="3078550" cy="191119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15" idx="3"/>
          </p:cNvCxnSpPr>
          <p:nvPr/>
        </p:nvCxnSpPr>
        <p:spPr>
          <a:xfrm flipV="1">
            <a:off x="9364615" y="2840195"/>
            <a:ext cx="683625" cy="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9373322" y="4879256"/>
            <a:ext cx="683625" cy="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48240" y="2840195"/>
            <a:ext cx="0" cy="2039061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95705" y="3447650"/>
            <a:ext cx="209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B050"/>
                </a:solidFill>
              </a:rPr>
              <a:t>Data only can move when admin approve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5255" y="4023554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Address Transaction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75328" y="4889571"/>
            <a:ext cx="15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Data </a:t>
            </a:r>
            <a:br>
              <a:rPr lang="en-US" altLang="ko-KR"/>
            </a:br>
            <a:r>
              <a:rPr lang="en-US" altLang="ko-KR"/>
              <a:t>Transaction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2152" y="2166815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3800"/>
              <a:t>성능 비교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13168" y="1117599"/>
            <a:ext cx="8721969" cy="4486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96DE87-B6B4-D54A-8996-725318292A24}"/>
              </a:ext>
            </a:extLst>
          </p:cNvPr>
          <p:cNvCxnSpPr>
            <a:cxnSpLocks/>
          </p:cNvCxnSpPr>
          <p:nvPr/>
        </p:nvCxnSpPr>
        <p:spPr>
          <a:xfrm>
            <a:off x="2462893" y="4431696"/>
            <a:ext cx="75108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4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웹 어셈블리 </a:t>
            </a:r>
            <a:r>
              <a:rPr lang="en-US" altLang="ko-KR" sz="3200"/>
              <a:t>&amp; </a:t>
            </a:r>
            <a:r>
              <a:rPr lang="ko-KR" altLang="en-US" sz="3200"/>
              <a:t>자바스크립트를 이용한 </a:t>
            </a:r>
            <a:r>
              <a:rPr lang="en-US" altLang="ko-KR" sz="3200"/>
              <a:t>AES </a:t>
            </a:r>
            <a:r>
              <a:rPr lang="ko-KR" altLang="en-US" sz="3200"/>
              <a:t>구현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2590240"/>
          <a:ext cx="10515600" cy="27398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482036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2602471"/>
                    </a:ext>
                  </a:extLst>
                </a:gridCol>
              </a:tblGrid>
              <a:tr h="684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OS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Mac</a:t>
                      </a:r>
                      <a:r>
                        <a:rPr lang="en-US" altLang="ko-KR" sz="2800" baseline="0"/>
                        <a:t>OS 10.12.6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69166"/>
                  </a:ext>
                </a:extLst>
              </a:tr>
              <a:tr h="684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Processor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Intel</a:t>
                      </a:r>
                      <a:r>
                        <a:rPr lang="en-US" altLang="ko-KR" sz="2800" baseline="0"/>
                        <a:t> Core i5 2.7 GHz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71670"/>
                  </a:ext>
                </a:extLst>
              </a:tr>
              <a:tr h="684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IDE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Brackets 1.10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18397"/>
                  </a:ext>
                </a:extLst>
              </a:tr>
              <a:tr h="684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Web</a:t>
                      </a:r>
                      <a:r>
                        <a:rPr lang="en-US" altLang="ko-KR" sz="2800" baseline="0"/>
                        <a:t> Browser</a:t>
                      </a:r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Chrome 69.0.3497.100</a:t>
                      </a:r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338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5177" y="1955798"/>
            <a:ext cx="3942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구현 환경</a:t>
            </a:r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E0A42E-D20C-48DC-B978-1FFFB6F4CDA2}"/>
              </a:ext>
            </a:extLst>
          </p:cNvPr>
          <p:cNvSpPr/>
          <p:nvPr/>
        </p:nvSpPr>
        <p:spPr>
          <a:xfrm>
            <a:off x="6934719" y="6402332"/>
            <a:ext cx="513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https://github.com/kyu-h/WebAssembly_CHAM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 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b="1"/>
              <a:t>Assembly</a:t>
            </a:r>
            <a:r>
              <a:rPr lang="ko-KR" altLang="en-US" b="1"/>
              <a:t> 소개</a:t>
            </a:r>
            <a:endParaRPr lang="en-US" altLang="ko-KR" b="1"/>
          </a:p>
          <a:p>
            <a:pPr marL="514350" indent="-514350">
              <a:buAutoNum type="arabicPeriod"/>
            </a:pPr>
            <a:endParaRPr lang="en-US" altLang="ko-KR" b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b="1">
                <a:sym typeface="Wingdings" panose="05000000000000000000" pitchFamily="2" charset="2"/>
              </a:rPr>
              <a:t>Web Assembly </a:t>
            </a:r>
            <a:r>
              <a:rPr lang="ko-KR" altLang="en-US" b="1">
                <a:sym typeface="Wingdings" panose="05000000000000000000" pitchFamily="2" charset="2"/>
              </a:rPr>
              <a:t>소개</a:t>
            </a:r>
            <a:endParaRPr lang="en-US" altLang="ko-KR" b="1"/>
          </a:p>
          <a:p>
            <a:pPr marL="514350" indent="-514350">
              <a:buAutoNum type="arabicPeriod"/>
            </a:pPr>
            <a:endParaRPr lang="en-US" altLang="ko-KR" b="1"/>
          </a:p>
          <a:p>
            <a:pPr marL="514350" indent="-514350">
              <a:buAutoNum type="arabicPeriod"/>
            </a:pPr>
            <a:r>
              <a:rPr lang="ko-KR" altLang="en-US" b="1"/>
              <a:t>성능 평가 </a:t>
            </a:r>
            <a:r>
              <a:rPr lang="en-US" altLang="ko-KR" b="1"/>
              <a:t>(Web Assembly CHAM vs Javascript CHAM)</a:t>
            </a:r>
          </a:p>
          <a:p>
            <a:pPr marL="514350" indent="-514350">
              <a:buAutoNum type="arabicPeriod"/>
            </a:pPr>
            <a:endParaRPr lang="en-US" altLang="ko-KR" b="1"/>
          </a:p>
          <a:p>
            <a:pPr marL="514350" indent="-514350">
              <a:buAutoNum type="arabicPeriod"/>
            </a:pPr>
            <a:r>
              <a:rPr lang="ko-KR" altLang="en-US" b="1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876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웹 어셈블리 </a:t>
            </a:r>
            <a:r>
              <a:rPr lang="en-US" altLang="ko-KR" sz="3200"/>
              <a:t>&amp; </a:t>
            </a:r>
            <a:r>
              <a:rPr lang="ko-KR" altLang="en-US" sz="3200"/>
              <a:t>자바스크립트를 이용한 </a:t>
            </a:r>
            <a:r>
              <a:rPr lang="en-US" altLang="ko-KR" sz="3200"/>
              <a:t>CHAM </a:t>
            </a:r>
            <a:r>
              <a:rPr lang="ko-KR" altLang="en-US" sz="3200"/>
              <a:t>구현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91165"/>
              </p:ext>
            </p:extLst>
          </p:nvPr>
        </p:nvGraphicFramePr>
        <p:xfrm>
          <a:off x="838200" y="2153703"/>
          <a:ext cx="10515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150523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8719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300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Language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Time(s)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Cpb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0204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6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62,678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8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385,714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373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100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0.0083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400,178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0.051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2,458,928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6568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10,000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0.0873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4,209,107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0.259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12,487,500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160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2715" y="1533934"/>
            <a:ext cx="11166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최대 </a:t>
            </a:r>
            <a:r>
              <a:rPr lang="ko-KR" altLang="en-US" sz="2400">
                <a:solidFill>
                  <a:srgbClr val="FF0000"/>
                </a:solidFill>
              </a:rPr>
              <a:t>약 </a:t>
            </a:r>
            <a:r>
              <a:rPr lang="en-US" altLang="ko-KR" sz="2400">
                <a:solidFill>
                  <a:srgbClr val="FF0000"/>
                </a:solidFill>
              </a:rPr>
              <a:t>6.15</a:t>
            </a:r>
            <a:r>
              <a:rPr lang="ko-KR" altLang="en-US" sz="2400">
                <a:solidFill>
                  <a:srgbClr val="FF0000"/>
                </a:solidFill>
              </a:rPr>
              <a:t>배 성능 향상 </a:t>
            </a:r>
            <a:endParaRPr lang="ko-KR" altLang="en-US" sz="240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8200" y="2537332"/>
            <a:ext cx="10515600" cy="109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6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x144920744" descr="EMB000016f02c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웹 어셈블리 </a:t>
            </a:r>
            <a:r>
              <a:rPr lang="en-US" altLang="ko-KR" sz="3200"/>
              <a:t>&amp; </a:t>
            </a:r>
            <a:r>
              <a:rPr lang="ko-KR" altLang="en-US" sz="3200"/>
              <a:t>자바스크립트를 이용한 </a:t>
            </a:r>
            <a:r>
              <a:rPr lang="en-US" altLang="ko-KR" sz="3200"/>
              <a:t>AES </a:t>
            </a:r>
            <a:r>
              <a:rPr lang="ko-KR" altLang="en-US" sz="3200"/>
              <a:t>구현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485298"/>
          <a:ext cx="10515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150523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087192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3004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Language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Time(s)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Cpb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0204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96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116,250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8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412,500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373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/>
                        <a:t>100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5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0.0218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817,500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6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0.068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2,550,000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26568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10,000</a:t>
                      </a:r>
                      <a:r>
                        <a:rPr lang="ko-KR" altLang="en-US" b="1"/>
                        <a:t>회 암호화 하는데 수행된 퍼포먼스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76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Web</a:t>
                      </a:r>
                      <a:r>
                        <a:rPr lang="en-US" altLang="ko-KR" baseline="0"/>
                        <a:t> Assembly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2.0848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78,180,000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Javascript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0.619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23,212,500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160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2715" y="1533934"/>
            <a:ext cx="11166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최대 </a:t>
            </a:r>
            <a:r>
              <a:rPr lang="ko-KR" altLang="en-US" sz="2400">
                <a:solidFill>
                  <a:srgbClr val="FF0000"/>
                </a:solidFill>
              </a:rPr>
              <a:t>약 </a:t>
            </a:r>
            <a:r>
              <a:rPr lang="en-US" altLang="ko-KR" sz="2400">
                <a:solidFill>
                  <a:srgbClr val="FF0000"/>
                </a:solidFill>
              </a:rPr>
              <a:t>3.5</a:t>
            </a:r>
            <a:r>
              <a:rPr lang="ko-KR" altLang="en-US" sz="2400">
                <a:solidFill>
                  <a:srgbClr val="FF0000"/>
                </a:solidFill>
              </a:rPr>
              <a:t>배 성능 향상 </a:t>
            </a:r>
            <a:br>
              <a:rPr lang="en-US" altLang="ko-KR" sz="2400">
                <a:solidFill>
                  <a:srgbClr val="FF0000"/>
                </a:solidFill>
              </a:rPr>
            </a:br>
            <a:r>
              <a:rPr lang="ko-KR" altLang="en-US" sz="2400"/>
              <a:t>그러나 부여 된 </a:t>
            </a:r>
            <a:r>
              <a:rPr lang="ko-KR" altLang="en-US" sz="2400">
                <a:solidFill>
                  <a:srgbClr val="FF0000"/>
                </a:solidFill>
              </a:rPr>
              <a:t>선형 메모리</a:t>
            </a:r>
            <a:r>
              <a:rPr lang="en-US" altLang="ko-KR" sz="2400">
                <a:solidFill>
                  <a:srgbClr val="FF0000"/>
                </a:solidFill>
              </a:rPr>
              <a:t>(Linear Memory)</a:t>
            </a:r>
            <a:r>
              <a:rPr lang="ko-KR" altLang="en-US" sz="2400">
                <a:solidFill>
                  <a:srgbClr val="FF0000"/>
                </a:solidFill>
              </a:rPr>
              <a:t> 영역을 초과할 경우 오버헤드 </a:t>
            </a:r>
            <a:r>
              <a:rPr lang="ko-KR" altLang="en-US" sz="2400"/>
              <a:t>발생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8200" y="5089619"/>
            <a:ext cx="10515600" cy="109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3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2152" y="20066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13800"/>
              <a:t>결 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13168" y="1117599"/>
            <a:ext cx="8721969" cy="4486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6757B-01CE-D246-8A14-345D1AAE44FC}"/>
              </a:ext>
            </a:extLst>
          </p:cNvPr>
          <p:cNvCxnSpPr>
            <a:cxnSpLocks/>
          </p:cNvCxnSpPr>
          <p:nvPr/>
        </p:nvCxnSpPr>
        <p:spPr>
          <a:xfrm>
            <a:off x="2462893" y="4431696"/>
            <a:ext cx="75108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35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 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6516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웹 어셈블리로 구현 한 </a:t>
            </a:r>
            <a:r>
              <a:rPr lang="en-US" altLang="ko-KR" sz="2400"/>
              <a:t>CHAM</a:t>
            </a:r>
            <a:r>
              <a:rPr lang="ko-KR" altLang="en-US" sz="2400"/>
              <a:t>이 자바스크립트로 구현한 </a:t>
            </a:r>
            <a:r>
              <a:rPr lang="en-US" altLang="ko-KR" sz="2400"/>
              <a:t>CHAM</a:t>
            </a:r>
            <a:r>
              <a:rPr lang="ko-KR" altLang="en-US" sz="2400"/>
              <a:t>보다 </a:t>
            </a:r>
            <a:br>
              <a:rPr lang="en-US" altLang="ko-KR" sz="2400"/>
            </a:br>
            <a:r>
              <a:rPr lang="ko-KR" altLang="en-US" sz="2400"/>
              <a:t>최대 약 </a:t>
            </a:r>
            <a:r>
              <a:rPr lang="en-US" altLang="ko-KR" sz="2400">
                <a:solidFill>
                  <a:srgbClr val="FF0000"/>
                </a:solidFill>
              </a:rPr>
              <a:t>6.15</a:t>
            </a:r>
            <a:r>
              <a:rPr lang="ko-KR" altLang="en-US" sz="2400">
                <a:solidFill>
                  <a:srgbClr val="FF0000"/>
                </a:solidFill>
              </a:rPr>
              <a:t>배 빠름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ko-KR" altLang="en-US" sz="2400">
                <a:sym typeface="Wingdings" panose="05000000000000000000" pitchFamily="2" charset="2"/>
              </a:rPr>
              <a:t>웹 어셈블리로 구현할 경우 </a:t>
            </a: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보안성도 강화 </a:t>
            </a:r>
            <a:r>
              <a:rPr lang="ko-KR" altLang="en-US" sz="2400">
                <a:sym typeface="Wingdings" panose="05000000000000000000" pitchFamily="2" charset="2"/>
              </a:rPr>
              <a:t>됨</a:t>
            </a:r>
            <a:endParaRPr lang="en-US" altLang="ko-KR" sz="2400">
              <a:sym typeface="Wingdings" panose="05000000000000000000" pitchFamily="2" charset="2"/>
            </a:endParaRP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ko-KR" altLang="en-US" sz="2400">
                <a:sym typeface="Wingdings" panose="05000000000000000000" pitchFamily="2" charset="2"/>
              </a:rPr>
              <a:t>단</a:t>
            </a:r>
            <a:r>
              <a:rPr lang="en-US" altLang="ko-KR" sz="2400">
                <a:sym typeface="Wingdings" panose="05000000000000000000" pitchFamily="2" charset="2"/>
              </a:rPr>
              <a:t>, </a:t>
            </a:r>
            <a:r>
              <a:rPr lang="ko-KR" altLang="en-US" sz="2400">
                <a:sym typeface="Wingdings" panose="05000000000000000000" pitchFamily="2" charset="2"/>
              </a:rPr>
              <a:t>웹 어셈블리를 구현하기 위해 할당 된 </a:t>
            </a: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선형 메모리 범주를 </a:t>
            </a:r>
            <a:br>
              <a:rPr lang="en-US" altLang="ko-KR" sz="240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ko-KR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초과해서는 안됨 </a:t>
            </a: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ko-KR" altLang="en-US" sz="2400">
                <a:sym typeface="Wingdings" panose="05000000000000000000" pitchFamily="2" charset="2"/>
              </a:rPr>
              <a:t>오버헤드 발생 </a:t>
            </a: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ko-KR" altLang="en-US" sz="2400">
                <a:sym typeface="Wingdings" panose="05000000000000000000" pitchFamily="2" charset="2"/>
              </a:rPr>
              <a:t>선형 메모리 범주를 늘려주면 해결 가능</a:t>
            </a:r>
            <a:endParaRPr lang="en-US" altLang="ko-KR" sz="2400"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E2D31-8121-4E06-9610-B3D1C33B46C4}"/>
              </a:ext>
            </a:extLst>
          </p:cNvPr>
          <p:cNvSpPr/>
          <p:nvPr/>
        </p:nvSpPr>
        <p:spPr>
          <a:xfrm>
            <a:off x="6934719" y="6402332"/>
            <a:ext cx="513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https://github.com/kyu-h/WebAssembly_CHAM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3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9459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/>
              <a:t>Thank You!</a:t>
            </a:r>
            <a:endParaRPr lang="ko-KR" altLang="en-US" sz="138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8CC3CA-D2A5-49CE-802E-C0395DDCE98A}"/>
              </a:ext>
            </a:extLst>
          </p:cNvPr>
          <p:cNvSpPr/>
          <p:nvPr/>
        </p:nvSpPr>
        <p:spPr>
          <a:xfrm>
            <a:off x="6934719" y="6402332"/>
            <a:ext cx="5139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https://github.com/kyu-h/WebAssembly_CHAM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2152" y="20066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/>
              <a:t>Assembly</a:t>
            </a:r>
            <a:endParaRPr lang="ko-KR" altLang="en-US" sz="138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13168" y="1117599"/>
            <a:ext cx="8721969" cy="4486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2CB277-3E42-104F-8C9C-39D5B434EFB6}"/>
              </a:ext>
            </a:extLst>
          </p:cNvPr>
          <p:cNvCxnSpPr>
            <a:cxnSpLocks/>
          </p:cNvCxnSpPr>
          <p:nvPr/>
        </p:nvCxnSpPr>
        <p:spPr>
          <a:xfrm>
            <a:off x="2462893" y="4431696"/>
            <a:ext cx="75108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0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7692" y="1915590"/>
            <a:ext cx="7616616" cy="4406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1337" y="1436914"/>
            <a:ext cx="71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프로그래밍 언어는 크게 기계 중심 혹은 인간 중심으로 나누어짐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289766" y="2436223"/>
            <a:ext cx="3337560" cy="502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어셈블리어란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의 이진수로 프로그래밍을 하는 기계어는 컴퓨터가 </a:t>
            </a:r>
            <a:br>
              <a:rPr lang="en-US" altLang="ko-KR"/>
            </a:br>
            <a:r>
              <a:rPr lang="ko-KR" altLang="en-US"/>
              <a:t>바로 읽을 수 있다는 점 빼면 </a:t>
            </a:r>
            <a:r>
              <a:rPr lang="ko-KR" altLang="en-US">
                <a:solidFill>
                  <a:srgbClr val="FF0000"/>
                </a:solidFill>
              </a:rPr>
              <a:t>사용하기 아주 불편</a:t>
            </a:r>
            <a:br>
              <a:rPr lang="en-US" altLang="ko-KR"/>
            </a:br>
            <a:endParaRPr lang="en-US" altLang="ko-KR"/>
          </a:p>
          <a:p>
            <a:r>
              <a:rPr lang="ko-KR" altLang="en-US">
                <a:sym typeface="Wingdings" panose="05000000000000000000" pitchFamily="2" charset="2"/>
              </a:rPr>
              <a:t>이를 기계어보단 느리지만 인간이 그나마 이해할 수 있는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>
                <a:sym typeface="Wingdings" panose="05000000000000000000" pitchFamily="2" charset="2"/>
              </a:rPr>
              <a:t>언어로 표현한 것을 어셈블리라 칭함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/>
              <a:t>하드웨어와 스프트웨어의 가장 밑바닥에 있는 </a:t>
            </a:r>
            <a:r>
              <a:rPr lang="ko-KR" altLang="en-US">
                <a:solidFill>
                  <a:srgbClr val="FF0000"/>
                </a:solidFill>
              </a:rPr>
              <a:t>저급 언어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ko-KR" altLang="en-US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86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어셈블리어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명령 실행 속도가 아주 </a:t>
            </a:r>
            <a:r>
              <a:rPr lang="ko-KR" altLang="en-US">
                <a:solidFill>
                  <a:srgbClr val="FF0000"/>
                </a:solidFill>
              </a:rPr>
              <a:t>빠름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매우 </a:t>
            </a:r>
            <a:r>
              <a:rPr lang="ko-KR" altLang="en-US">
                <a:solidFill>
                  <a:srgbClr val="FF0000"/>
                </a:solidFill>
              </a:rPr>
              <a:t>세밀한 프로그래밍 스킬</a:t>
            </a:r>
            <a:r>
              <a:rPr lang="ko-KR" altLang="en-US"/>
              <a:t>이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어셈블리어는 하드웨어 특성을 탄다 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하드웨어 종류에 따라 사용하는 어셈블리어도 달라짐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8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어셈블리어 장</a:t>
            </a:r>
            <a:r>
              <a:rPr lang="en-US" altLang="ko-KR"/>
              <a:t>·</a:t>
            </a:r>
            <a:r>
              <a:rPr lang="ko-KR" altLang="en-US"/>
              <a:t>단점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9937"/>
            <a:ext cx="4452257" cy="4351338"/>
          </a:xfrm>
        </p:spPr>
        <p:txBody>
          <a:bodyPr>
            <a:normAutofit/>
          </a:bodyPr>
          <a:lstStyle/>
          <a:p>
            <a:r>
              <a:rPr lang="ko-KR" altLang="en-US" sz="2400"/>
              <a:t>프로그램의 실행 속도가 아주 </a:t>
            </a:r>
            <a:r>
              <a:rPr lang="ko-KR" altLang="en-US" sz="2400">
                <a:solidFill>
                  <a:srgbClr val="FF0000"/>
                </a:solidFill>
              </a:rPr>
              <a:t>빠름</a:t>
            </a:r>
            <a:endParaRPr lang="en-US" altLang="ko-KR" sz="240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/>
              <a:t>프로그램의 크기가 매우</a:t>
            </a:r>
            <a:r>
              <a:rPr lang="ko-KR" altLang="en-US" sz="2400">
                <a:solidFill>
                  <a:srgbClr val="FF0000"/>
                </a:solidFill>
              </a:rPr>
              <a:t> 작음</a:t>
            </a:r>
            <a:endParaRPr lang="en-US" altLang="ko-KR" sz="240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altLang="ko-KR" sz="2400"/>
            </a:br>
            <a:endParaRPr lang="en-US" altLang="ko-KR" sz="2400"/>
          </a:p>
          <a:p>
            <a:r>
              <a:rPr lang="ko-KR" altLang="en-US" sz="2400"/>
              <a:t>어떤 기계에서도 사용 가능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365966" y="2099937"/>
            <a:ext cx="52273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/>
              <a:t>배우기 </a:t>
            </a:r>
            <a:r>
              <a:rPr lang="ko-KR" altLang="en-US" sz="2400">
                <a:solidFill>
                  <a:srgbClr val="FF0000"/>
                </a:solidFill>
              </a:rPr>
              <a:t>어려움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큰 프로그램을 구성하기 </a:t>
            </a:r>
            <a:r>
              <a:rPr lang="ko-KR" altLang="en-US" sz="2400">
                <a:solidFill>
                  <a:srgbClr val="FF0000"/>
                </a:solidFill>
              </a:rPr>
              <a:t>어려움</a:t>
            </a:r>
            <a:endParaRPr lang="en-US" altLang="ko-KR" sz="2400">
              <a:solidFill>
                <a:srgbClr val="FF0000"/>
              </a:solidFill>
            </a:endParaRPr>
          </a:p>
          <a:p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하드웨어별로 사용하는 어셈블리가 다름</a:t>
            </a:r>
            <a:br>
              <a:rPr lang="en-US" altLang="ko-KR" sz="2400"/>
            </a:br>
            <a:r>
              <a:rPr lang="en-US" altLang="ko-KR" sz="2400">
                <a:sym typeface="Wingdings" panose="05000000000000000000" pitchFamily="2" charset="2"/>
              </a:rPr>
              <a:t> </a:t>
            </a:r>
            <a:r>
              <a:rPr lang="ko-KR" altLang="en-US" sz="2400">
                <a:sym typeface="Wingdings" panose="05000000000000000000" pitchFamily="2" charset="2"/>
              </a:rPr>
              <a:t>새로 배워야 함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01336" y="1525980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5966" y="1525980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단점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884986" y="1525980"/>
            <a:ext cx="0" cy="4925295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4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2152" y="26552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z="13800"/>
              <a:t>Web</a:t>
            </a:r>
            <a:br>
              <a:rPr lang="en-US" altLang="ko-KR" sz="13800"/>
            </a:br>
            <a:r>
              <a:rPr lang="en-US" altLang="ko-KR" sz="13800"/>
              <a:t>Assembly</a:t>
            </a:r>
            <a:endParaRPr lang="ko-KR" altLang="en-US" sz="138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13168" y="1117599"/>
            <a:ext cx="8721969" cy="4486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4074C9-CB14-5149-9C3D-D6A90DAD440D}"/>
              </a:ext>
            </a:extLst>
          </p:cNvPr>
          <p:cNvCxnSpPr>
            <a:cxnSpLocks/>
          </p:cNvCxnSpPr>
          <p:nvPr/>
        </p:nvCxnSpPr>
        <p:spPr>
          <a:xfrm>
            <a:off x="2462893" y="5021106"/>
            <a:ext cx="75108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웹어셈블리</a:t>
            </a:r>
            <a:r>
              <a:rPr lang="en-US" altLang="ko-KR"/>
              <a:t>(WebAssembly, WASM)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구글</a:t>
            </a:r>
            <a:r>
              <a:rPr lang="en-US" altLang="ko-KR" sz="2400"/>
              <a:t>, </a:t>
            </a:r>
            <a:r>
              <a:rPr lang="ko-KR" altLang="en-US" sz="2400"/>
              <a:t>마이크로소프트</a:t>
            </a:r>
            <a:r>
              <a:rPr lang="en-US" altLang="ko-KR" sz="2400"/>
              <a:t>, </a:t>
            </a:r>
            <a:r>
              <a:rPr lang="ko-KR" altLang="en-US" sz="2400"/>
              <a:t>애플</a:t>
            </a:r>
            <a:r>
              <a:rPr lang="en-US" altLang="ko-KR" sz="2400"/>
              <a:t>, </a:t>
            </a:r>
            <a:r>
              <a:rPr lang="ko-KR" altLang="en-US" sz="2400"/>
              <a:t>모질라가 소속된 웹 어셈블리 커뮤니티 </a:t>
            </a:r>
            <a:br>
              <a:rPr lang="en-US" altLang="ko-KR" sz="2400"/>
            </a:br>
            <a:r>
              <a:rPr lang="ko-KR" altLang="en-US" sz="2400"/>
              <a:t>그룹이 웹 성능을 향상하기 위해 </a:t>
            </a:r>
            <a:r>
              <a:rPr lang="en-US" altLang="ko-KR" sz="2400"/>
              <a:t>2015</a:t>
            </a:r>
            <a:r>
              <a:rPr lang="ko-KR" altLang="en-US" sz="2400"/>
              <a:t>년부터 개발한 웹브라우저 </a:t>
            </a:r>
            <a:br>
              <a:rPr lang="en-US" altLang="ko-KR" sz="2400"/>
            </a:br>
            <a:r>
              <a:rPr lang="ko-KR" altLang="en-US" sz="2400"/>
              <a:t>표준 포맷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웹 브라우저를 돌릴 수 있는 </a:t>
            </a:r>
            <a:r>
              <a:rPr lang="ko-KR" altLang="en-US" sz="2400">
                <a:solidFill>
                  <a:srgbClr val="FF0000"/>
                </a:solidFill>
              </a:rPr>
              <a:t>새로운 형식의 코드</a:t>
            </a:r>
            <a:r>
              <a:rPr lang="ko-KR" altLang="en-US" sz="2400"/>
              <a:t>로 </a:t>
            </a:r>
            <a:r>
              <a:rPr lang="en-US" altLang="ko-KR" sz="2400"/>
              <a:t>2017</a:t>
            </a:r>
            <a:r>
              <a:rPr lang="ko-KR" altLang="en-US" sz="2400"/>
              <a:t>년 </a:t>
            </a:r>
            <a:r>
              <a:rPr lang="en-US" altLang="ko-KR" sz="2400"/>
              <a:t>3</a:t>
            </a:r>
            <a:r>
              <a:rPr lang="ko-KR" altLang="en-US" sz="2400"/>
              <a:t>월부터 </a:t>
            </a:r>
            <a:br>
              <a:rPr lang="en-US" altLang="ko-KR" sz="2400"/>
            </a:br>
            <a:r>
              <a:rPr lang="ko-KR" altLang="en-US" sz="2400"/>
              <a:t>모든 웹 브라우저에 도입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기존에는 </a:t>
            </a:r>
            <a:r>
              <a:rPr lang="en-US" altLang="ko-KR" sz="2400"/>
              <a:t>javascript</a:t>
            </a:r>
            <a:r>
              <a:rPr lang="ko-KR" altLang="en-US" sz="2400"/>
              <a:t>를 이용하여 웹을 구성했다면</a:t>
            </a:r>
            <a:r>
              <a:rPr lang="en-US" altLang="ko-KR" sz="2400"/>
              <a:t>, </a:t>
            </a:r>
            <a:br>
              <a:rPr lang="en-US" altLang="ko-KR" sz="2400"/>
            </a:br>
            <a:r>
              <a:rPr lang="ko-KR" altLang="en-US" sz="2400">
                <a:solidFill>
                  <a:srgbClr val="FF0000"/>
                </a:solidFill>
              </a:rPr>
              <a:t>웹어셈블리는 </a:t>
            </a:r>
            <a:r>
              <a:rPr lang="en-US" altLang="ko-KR" sz="2400">
                <a:solidFill>
                  <a:srgbClr val="FF0000"/>
                </a:solidFill>
              </a:rPr>
              <a:t>C/C++/Rust </a:t>
            </a:r>
            <a:r>
              <a:rPr lang="ko-KR" altLang="en-US" sz="2400">
                <a:solidFill>
                  <a:srgbClr val="FF0000"/>
                </a:solidFill>
              </a:rPr>
              <a:t>등을 이용해 웹 페이지 구현 가능</a:t>
            </a:r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  <p:pic>
        <p:nvPicPr>
          <p:cNvPr id="4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1332411"/>
            <a:ext cx="11416937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3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472</Words>
  <Application>Microsoft Office PowerPoint</Application>
  <PresentationFormat>와이드스크린</PresentationFormat>
  <Paragraphs>190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한양신명조</vt:lpstr>
      <vt:lpstr>Arial</vt:lpstr>
      <vt:lpstr>Office 테마</vt:lpstr>
      <vt:lpstr>정보보호학술대회 영남지부  WebAssembly로 구현한 CHAM</vt:lpstr>
      <vt:lpstr>목 차</vt:lpstr>
      <vt:lpstr>Assembly</vt:lpstr>
      <vt:lpstr>프로그래밍 언어</vt:lpstr>
      <vt:lpstr>어셈블리어란?</vt:lpstr>
      <vt:lpstr>어셈블리어 특징</vt:lpstr>
      <vt:lpstr>어셈블리어 장·단점 </vt:lpstr>
      <vt:lpstr>Web Assembly</vt:lpstr>
      <vt:lpstr>웹어셈블리(WebAssembly, WASM)란?</vt:lpstr>
      <vt:lpstr>브라우저별 웹 어셈블리 제공 최소 버전</vt:lpstr>
      <vt:lpstr>웹 어셈블리 vs 자바스크립트</vt:lpstr>
      <vt:lpstr>웹 어셈블리 vs 자바스크립트</vt:lpstr>
      <vt:lpstr>웹 어셈블리로 왜 암호 구현을?</vt:lpstr>
      <vt:lpstr>웹 어셈블리 구조</vt:lpstr>
      <vt:lpstr>기존 메모리 구조</vt:lpstr>
      <vt:lpstr>기존 메모리 접근 구조</vt:lpstr>
      <vt:lpstr>웹어셈블리 메모리 접근 구조</vt:lpstr>
      <vt:lpstr>성능 비교</vt:lpstr>
      <vt:lpstr>웹 어셈블리 &amp; 자바스크립트를 이용한 AES 구현</vt:lpstr>
      <vt:lpstr>웹 어셈블리 &amp; 자바스크립트를 이용한 CHAM 구현</vt:lpstr>
      <vt:lpstr>웹 어셈블리 &amp; 자바스크립트를 이용한 AES 구현</vt:lpstr>
      <vt:lpstr>결 론</vt:lpstr>
      <vt:lpstr>결 론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생활</dc:title>
  <dc:creator>An, Kyu Hwang</dc:creator>
  <cp:lastModifiedBy> </cp:lastModifiedBy>
  <cp:revision>249</cp:revision>
  <dcterms:created xsi:type="dcterms:W3CDTF">2018-10-31T04:50:03Z</dcterms:created>
  <dcterms:modified xsi:type="dcterms:W3CDTF">2019-02-11T05:50:49Z</dcterms:modified>
</cp:coreProperties>
</file>