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대조군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874999999999999E-2"/>
                  <c:y val="2.3437498558224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CD7-499F-A103-90E382BF94A3}"/>
                </c:ext>
              </c:extLst>
            </c:dLbl>
            <c:dLbl>
              <c:idx val="1"/>
              <c:layout>
                <c:manualLayout>
                  <c:x val="-4.0625000000000001E-2"/>
                  <c:y val="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CD7-499F-A103-90E382BF94A3}"/>
                </c:ext>
              </c:extLst>
            </c:dLbl>
            <c:dLbl>
              <c:idx val="2"/>
              <c:layout>
                <c:manualLayout>
                  <c:x val="-3.4375000000000003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CD7-499F-A103-90E382BF94A3}"/>
                </c:ext>
              </c:extLst>
            </c:dLbl>
            <c:dLbl>
              <c:idx val="3"/>
              <c:layout>
                <c:manualLayout>
                  <c:x val="-3.125E-2"/>
                  <c:y val="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CD7-499F-A103-90E382BF94A3}"/>
                </c:ext>
              </c:extLst>
            </c:dLbl>
            <c:dLbl>
              <c:idx val="4"/>
              <c:layout>
                <c:manualLayout>
                  <c:x val="-4.5312500000000117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CD7-499F-A103-90E382BF94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2배</c:v>
                </c:pt>
                <c:pt idx="1">
                  <c:v>3배</c:v>
                </c:pt>
                <c:pt idx="2">
                  <c:v>4배</c:v>
                </c:pt>
                <c:pt idx="3">
                  <c:v>5배</c:v>
                </c:pt>
                <c:pt idx="4">
                  <c:v>6배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601</c:v>
                </c:pt>
                <c:pt idx="1">
                  <c:v>588</c:v>
                </c:pt>
                <c:pt idx="2">
                  <c:v>538</c:v>
                </c:pt>
                <c:pt idx="3">
                  <c:v>543</c:v>
                </c:pt>
                <c:pt idx="4">
                  <c:v>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D7-499F-A103-90E382BF94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병렬화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4062500000000028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CD7-499F-A103-90E382BF94A3}"/>
                </c:ext>
              </c:extLst>
            </c:dLbl>
            <c:dLbl>
              <c:idx val="1"/>
              <c:layout>
                <c:manualLayout>
                  <c:x val="-4.3749999999999997E-2"/>
                  <c:y val="-3.046874812569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CD7-499F-A103-90E382BF94A3}"/>
                </c:ext>
              </c:extLst>
            </c:dLbl>
            <c:dLbl>
              <c:idx val="2"/>
              <c:layout>
                <c:manualLayout>
                  <c:x val="-4.3749999999999997E-2"/>
                  <c:y val="-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CD7-499F-A103-90E382BF94A3}"/>
                </c:ext>
              </c:extLst>
            </c:dLbl>
            <c:dLbl>
              <c:idx val="3"/>
              <c:layout>
                <c:manualLayout>
                  <c:x val="-2.9687499999999999E-2"/>
                  <c:y val="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CD7-499F-A103-90E382BF94A3}"/>
                </c:ext>
              </c:extLst>
            </c:dLbl>
            <c:dLbl>
              <c:idx val="4"/>
              <c:layout>
                <c:manualLayout>
                  <c:x val="-4.5312500000000117E-2"/>
                  <c:y val="-2.3437498558224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9CD7-499F-A103-90E382BF94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2배</c:v>
                </c:pt>
                <c:pt idx="1">
                  <c:v>3배</c:v>
                </c:pt>
                <c:pt idx="2">
                  <c:v>4배</c:v>
                </c:pt>
                <c:pt idx="3">
                  <c:v>5배</c:v>
                </c:pt>
                <c:pt idx="4">
                  <c:v>6배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762</c:v>
                </c:pt>
                <c:pt idx="1">
                  <c:v>655</c:v>
                </c:pt>
                <c:pt idx="2">
                  <c:v>546</c:v>
                </c:pt>
                <c:pt idx="3">
                  <c:v>510</c:v>
                </c:pt>
                <c:pt idx="4">
                  <c:v>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CD7-499F-A103-90E382BF9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837616"/>
        <c:axId val="1910838448"/>
      </c:lineChart>
      <c:catAx>
        <c:axId val="191083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838448"/>
        <c:crosses val="autoZero"/>
        <c:auto val="1"/>
        <c:lblAlgn val="ctr"/>
        <c:lblOffset val="100"/>
        <c:noMultiLvlLbl val="0"/>
      </c:catAx>
      <c:valAx>
        <c:axId val="1910838448"/>
        <c:scaling>
          <c:orientation val="minMax"/>
          <c:max val="800"/>
          <c:min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083761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44611220472443"/>
          <c:y val="0.91867058817233094"/>
          <c:w val="0.70985777559055119"/>
          <c:h val="6.961066254855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434FF-2863-4A08-A7C4-A8B78F7C537E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2E31-39E9-4F3B-8B11-93562E5CB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0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3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2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7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693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8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1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5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4714-6156-442F-A7FE-05201227E59C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AF93-0D81-4EEE-A651-781BDA0AD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7732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2019. 02. 11. </a:t>
            </a:r>
            <a:r>
              <a:rPr lang="ko-KR" altLang="en-US" dirty="0" err="1" smtClean="0"/>
              <a:t>영남지부</a:t>
            </a:r>
            <a:r>
              <a:rPr lang="ko-KR" altLang="en-US" dirty="0" smtClean="0"/>
              <a:t> 학술대회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한성대학교 </a:t>
            </a:r>
            <a:r>
              <a:rPr lang="en-US" altLang="ko-KR" sz="2000" dirty="0" smtClean="0"/>
              <a:t>IT</a:t>
            </a:r>
            <a:r>
              <a:rPr lang="ko-KR" altLang="en-US" sz="2000" dirty="0" smtClean="0"/>
              <a:t>응용시스템공학과</a:t>
            </a:r>
            <a:endParaRPr lang="en-US" altLang="ko-KR" sz="2000" dirty="0" smtClean="0"/>
          </a:p>
          <a:p>
            <a:r>
              <a:rPr lang="ko-KR" altLang="en-US" sz="2000" dirty="0" err="1" smtClean="0">
                <a:solidFill>
                  <a:schemeClr val="accent1"/>
                </a:solidFill>
              </a:rPr>
              <a:t>권혁동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안규황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권용빈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서화정</a:t>
            </a:r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524000" y="308095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605" y="2189168"/>
            <a:ext cx="11318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/>
              <a:t>OpenMP</a:t>
            </a:r>
            <a:r>
              <a:rPr lang="ko-KR" altLang="en-US" sz="4000" b="1" dirty="0" smtClean="0"/>
              <a:t>를 활용한 </a:t>
            </a:r>
            <a:r>
              <a:rPr lang="en-US" altLang="ko-KR" sz="4000" b="1" dirty="0" smtClean="0"/>
              <a:t>LSH DRBG </a:t>
            </a:r>
            <a:r>
              <a:rPr lang="ko-KR" altLang="en-US" sz="4000" b="1" dirty="0" smtClean="0"/>
              <a:t>병렬 최적 구현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40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399535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605" y="3103571"/>
            <a:ext cx="11318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/>
              <a:t>2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실험 환경 구성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771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2.1 </a:t>
            </a:r>
            <a:r>
              <a:rPr lang="ko-KR" altLang="en-US" sz="4000" b="1" dirty="0" smtClean="0"/>
              <a:t>실험 환경 구성</a:t>
            </a:r>
            <a:endParaRPr lang="ko-KR" altLang="en-US" sz="4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26831"/>
              </p:ext>
            </p:extLst>
          </p:nvPr>
        </p:nvGraphicFramePr>
        <p:xfrm>
          <a:off x="955589" y="1699668"/>
          <a:ext cx="10231394" cy="4223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6065">
                  <a:extLst>
                    <a:ext uri="{9D8B030D-6E8A-4147-A177-3AD203B41FA5}">
                      <a16:colId xmlns:a16="http://schemas.microsoft.com/office/drawing/2014/main" val="2652116284"/>
                    </a:ext>
                  </a:extLst>
                </a:gridCol>
                <a:gridCol w="7735329">
                  <a:extLst>
                    <a:ext uri="{9D8B030D-6E8A-4147-A177-3AD203B41FA5}">
                      <a16:colId xmlns:a16="http://schemas.microsoft.com/office/drawing/2014/main" val="2663285758"/>
                    </a:ext>
                  </a:extLst>
                </a:gridCol>
              </a:tblGrid>
              <a:tr h="739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운영체제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Windows 10 Pro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251927"/>
                  </a:ext>
                </a:extLst>
              </a:tr>
              <a:tr h="1263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프로세서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Intel Core i7-8550U CPU 1.8</a:t>
                      </a:r>
                      <a:r>
                        <a:rPr lang="en-US" altLang="ko-KR" sz="2800" baseline="0" dirty="0" smtClean="0"/>
                        <a:t>GHz</a:t>
                      </a:r>
                      <a:endParaRPr lang="en-US" altLang="ko-KR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0063"/>
                  </a:ext>
                </a:extLst>
              </a:tr>
              <a:tr h="739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컴파일러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MinGW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177372"/>
                  </a:ext>
                </a:extLst>
              </a:tr>
              <a:tr h="739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IDE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Eclipse Photon (4.8.0)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32499"/>
                  </a:ext>
                </a:extLst>
              </a:tr>
              <a:tr h="739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언어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270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2.1 </a:t>
            </a:r>
            <a:r>
              <a:rPr lang="ko-KR" altLang="en-US" sz="4000" b="1" dirty="0" smtClean="0"/>
              <a:t>실험 환경 구성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3188" y="1843601"/>
            <a:ext cx="10614455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 LSH</a:t>
            </a:r>
            <a:r>
              <a:rPr lang="ko-KR" altLang="en-US" sz="3200" dirty="0" smtClean="0"/>
              <a:t>를 의사 </a:t>
            </a:r>
            <a:r>
              <a:rPr lang="ko-KR" altLang="en-US" sz="3200" dirty="0" err="1" smtClean="0"/>
              <a:t>난수로</a:t>
            </a:r>
            <a:r>
              <a:rPr lang="ko-KR" altLang="en-US" sz="3200" dirty="0" smtClean="0"/>
              <a:t> 사용하여 </a:t>
            </a:r>
            <a:r>
              <a:rPr lang="en-US" altLang="ko-KR" sz="3200" dirty="0" smtClean="0">
                <a:solidFill>
                  <a:srgbClr val="FF0000"/>
                </a:solidFill>
              </a:rPr>
              <a:t>6</a:t>
            </a:r>
            <a:r>
              <a:rPr lang="ko-KR" altLang="en-US" sz="3200" dirty="0" smtClean="0">
                <a:solidFill>
                  <a:srgbClr val="FF0000"/>
                </a:solidFill>
              </a:rPr>
              <a:t>개 규격</a:t>
            </a:r>
            <a:r>
              <a:rPr lang="ko-KR" altLang="en-US" sz="3200" dirty="0" smtClean="0"/>
              <a:t> 출력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모든 규격이 완료된 시점</a:t>
            </a:r>
            <a:r>
              <a:rPr lang="ko-KR" altLang="en-US" sz="3200" dirty="0" smtClean="0"/>
              <a:t>을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회로 취급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 테스트 벡터 </a:t>
            </a:r>
            <a:r>
              <a:rPr lang="en-US" altLang="ko-KR" sz="3200" dirty="0" smtClean="0">
                <a:solidFill>
                  <a:srgbClr val="FF0000"/>
                </a:solidFill>
              </a:rPr>
              <a:t>60</a:t>
            </a:r>
            <a:r>
              <a:rPr lang="ko-KR" altLang="en-US" sz="3200" dirty="0" smtClean="0">
                <a:solidFill>
                  <a:srgbClr val="FF0000"/>
                </a:solidFill>
              </a:rPr>
              <a:t>종</a:t>
            </a:r>
            <a:r>
              <a:rPr lang="ko-KR" altLang="en-US" sz="3200" dirty="0" smtClean="0"/>
              <a:t>을 </a:t>
            </a:r>
            <a:r>
              <a:rPr lang="en-US" altLang="ko-KR" sz="3200" dirty="0" smtClean="0">
                <a:solidFill>
                  <a:srgbClr val="FF0000"/>
                </a:solidFill>
              </a:rPr>
              <a:t>1,000</a:t>
            </a:r>
            <a:r>
              <a:rPr lang="ko-KR" altLang="en-US" sz="3200" dirty="0" smtClean="0">
                <a:solidFill>
                  <a:srgbClr val="FF0000"/>
                </a:solidFill>
              </a:rPr>
              <a:t>회</a:t>
            </a:r>
            <a:r>
              <a:rPr lang="ko-KR" altLang="en-US" sz="3200" dirty="0" smtClean="0"/>
              <a:t>에 반복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 예측 내성 지원 설정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2343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2.1 </a:t>
            </a:r>
            <a:r>
              <a:rPr lang="ko-KR" altLang="en-US" sz="4000" b="1" dirty="0" smtClean="0"/>
              <a:t>실험 환경 구성</a:t>
            </a:r>
            <a:endParaRPr lang="ko-KR" altLang="en-US" sz="4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096000" y="1845276"/>
            <a:ext cx="0" cy="286676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188" y="2144509"/>
            <a:ext cx="5020963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병렬화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규격 별 출력을 병렬화</a:t>
            </a:r>
            <a:endParaRPr lang="en-US" altLang="ko-KR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67850" y="2144509"/>
            <a:ext cx="5626442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태스크 병렬화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DRBG </a:t>
            </a:r>
            <a:r>
              <a:rPr lang="ko-KR" altLang="en-US" sz="3200" dirty="0" smtClean="0"/>
              <a:t>내부 구조 병렬화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03188" y="4809451"/>
            <a:ext cx="1069683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병렬화 기법을 적용한 모델과 병렬화 </a:t>
            </a:r>
            <a:r>
              <a:rPr lang="ko-KR" altLang="en-US" sz="3200" dirty="0" err="1" smtClean="0"/>
              <a:t>미적용</a:t>
            </a:r>
            <a:r>
              <a:rPr lang="ko-KR" altLang="en-US" sz="3200" dirty="0" smtClean="0"/>
              <a:t> 모델의</a:t>
            </a:r>
            <a:r>
              <a:rPr lang="en-US" altLang="ko-KR" sz="3200" dirty="0"/>
              <a:t>  </a:t>
            </a:r>
            <a:r>
              <a:rPr lang="ko-KR" altLang="en-US" sz="3200" dirty="0" err="1" smtClean="0"/>
              <a:t>대조군을</a:t>
            </a:r>
            <a:r>
              <a:rPr lang="ko-KR" altLang="en-US" sz="3200" dirty="0" smtClean="0"/>
              <a:t> 비교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2030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399535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605" y="3103571"/>
            <a:ext cx="11318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성능 평가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390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3.1 </a:t>
            </a:r>
            <a:r>
              <a:rPr lang="ko-KR" altLang="en-US" sz="4000" b="1" dirty="0" smtClean="0"/>
              <a:t>데이터 병렬화 성능 평가</a:t>
            </a:r>
            <a:endParaRPr lang="ko-KR" altLang="en-US" sz="4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00717"/>
              </p:ext>
            </p:extLst>
          </p:nvPr>
        </p:nvGraphicFramePr>
        <p:xfrm>
          <a:off x="1828800" y="1880061"/>
          <a:ext cx="9127522" cy="2411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498">
                  <a:extLst>
                    <a:ext uri="{9D8B030D-6E8A-4147-A177-3AD203B41FA5}">
                      <a16:colId xmlns:a16="http://schemas.microsoft.com/office/drawing/2014/main" val="561027861"/>
                    </a:ext>
                  </a:extLst>
                </a:gridCol>
                <a:gridCol w="3189304">
                  <a:extLst>
                    <a:ext uri="{9D8B030D-6E8A-4147-A177-3AD203B41FA5}">
                      <a16:colId xmlns:a16="http://schemas.microsoft.com/office/drawing/2014/main" val="2942591857"/>
                    </a:ext>
                  </a:extLst>
                </a:gridCol>
                <a:gridCol w="4186720">
                  <a:extLst>
                    <a:ext uri="{9D8B030D-6E8A-4147-A177-3AD203B41FA5}">
                      <a16:colId xmlns:a16="http://schemas.microsoft.com/office/drawing/2014/main" val="2886564213"/>
                    </a:ext>
                  </a:extLst>
                </a:gridCol>
              </a:tblGrid>
              <a:tr h="115027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평균 수행 시간</a:t>
                      </a:r>
                      <a:r>
                        <a:rPr lang="en-US" altLang="ko-KR" sz="2400" dirty="0" smtClean="0"/>
                        <a:t>(ms)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Clockcycle</a:t>
                      </a:r>
                      <a:r>
                        <a:rPr lang="en-US" altLang="ko-KR" sz="2400" baseline="0" smtClean="0"/>
                        <a:t> per Bytes(cpb)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20595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대조군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491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01882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병렬화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181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92463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188" y="4516159"/>
            <a:ext cx="1061445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병렬화 적용 모델이 약 </a:t>
            </a:r>
            <a:r>
              <a:rPr lang="en-US" altLang="ko-KR" sz="3200" dirty="0" smtClean="0"/>
              <a:t>2.71</a:t>
            </a:r>
            <a:r>
              <a:rPr lang="ko-KR" altLang="en-US" sz="3200" dirty="0" smtClean="0"/>
              <a:t>배 향상된 성능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선행 규격 출력을 대기하는 시간이 제거됨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995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3.2 </a:t>
            </a:r>
            <a:r>
              <a:rPr lang="ko-KR" altLang="en-US" sz="4000" b="1" dirty="0" smtClean="0"/>
              <a:t>태스크 병렬화 성능 평가</a:t>
            </a:r>
            <a:endParaRPr lang="ko-KR" altLang="en-US" sz="4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91498"/>
              </p:ext>
            </p:extLst>
          </p:nvPr>
        </p:nvGraphicFramePr>
        <p:xfrm>
          <a:off x="1828800" y="1880061"/>
          <a:ext cx="9127522" cy="2411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498">
                  <a:extLst>
                    <a:ext uri="{9D8B030D-6E8A-4147-A177-3AD203B41FA5}">
                      <a16:colId xmlns:a16="http://schemas.microsoft.com/office/drawing/2014/main" val="561027861"/>
                    </a:ext>
                  </a:extLst>
                </a:gridCol>
                <a:gridCol w="3189304">
                  <a:extLst>
                    <a:ext uri="{9D8B030D-6E8A-4147-A177-3AD203B41FA5}">
                      <a16:colId xmlns:a16="http://schemas.microsoft.com/office/drawing/2014/main" val="2942591857"/>
                    </a:ext>
                  </a:extLst>
                </a:gridCol>
                <a:gridCol w="4186720">
                  <a:extLst>
                    <a:ext uri="{9D8B030D-6E8A-4147-A177-3AD203B41FA5}">
                      <a16:colId xmlns:a16="http://schemas.microsoft.com/office/drawing/2014/main" val="2886564213"/>
                    </a:ext>
                  </a:extLst>
                </a:gridCol>
              </a:tblGrid>
              <a:tr h="115027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평균 수행 시간</a:t>
                      </a:r>
                      <a:r>
                        <a:rPr lang="en-US" altLang="ko-KR" sz="2400" dirty="0" smtClean="0"/>
                        <a:t>(ms)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Clockcycle</a:t>
                      </a:r>
                      <a:r>
                        <a:rPr lang="en-US" altLang="ko-KR" sz="2400" baseline="0" smtClean="0"/>
                        <a:t> per Bytes(cpb)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20595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대조군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73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491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601882"/>
                  </a:ext>
                </a:extLst>
              </a:tr>
              <a:tr h="630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병렬화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149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1001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92463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188" y="4516159"/>
            <a:ext cx="1061445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병렬화 적용 모델이 약 </a:t>
            </a:r>
            <a:r>
              <a:rPr lang="en-US" altLang="ko-KR" sz="3200" dirty="0" smtClean="0"/>
              <a:t>2.04</a:t>
            </a:r>
            <a:r>
              <a:rPr lang="ko-KR" altLang="en-US" sz="3200" dirty="0" smtClean="0"/>
              <a:t>배 저하된 성능</a:t>
            </a:r>
            <a:endParaRPr lang="en-US" altLang="ko-KR" sz="32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병렬화 과정에서 발생하는 </a:t>
            </a:r>
            <a:r>
              <a:rPr lang="ko-KR" altLang="en-US" sz="3200" dirty="0" smtClean="0">
                <a:solidFill>
                  <a:srgbClr val="FF0000"/>
                </a:solidFill>
              </a:rPr>
              <a:t>오버헤드</a:t>
            </a:r>
            <a:r>
              <a:rPr lang="ko-KR" altLang="en-US" sz="3200" dirty="0" smtClean="0"/>
              <a:t>로 판단</a:t>
            </a:r>
            <a:endParaRPr lang="en-US" altLang="ko-KR" sz="32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오버헤드를 경감시키기 위해 반복 횟수를 조절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876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3.2 </a:t>
            </a:r>
            <a:r>
              <a:rPr lang="ko-KR" altLang="en-US" sz="4000" b="1" dirty="0" smtClean="0"/>
              <a:t>태스크 병렬화 성능 평가</a:t>
            </a:r>
            <a:endParaRPr lang="ko-KR" altLang="en-US" sz="4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883779" y="1515762"/>
            <a:ext cx="6555356" cy="4686676"/>
            <a:chOff x="2031492" y="411741"/>
            <a:chExt cx="8128508" cy="5726592"/>
          </a:xfrm>
        </p:grpSpPr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292028474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031492" y="411741"/>
              <a:ext cx="725905" cy="451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cpb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972" y="2441897"/>
            <a:ext cx="578080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내부 출력 생성 함수는 출력   길이에 따라 반복 횟수가 증가</a:t>
            </a:r>
            <a:endParaRPr lang="en-US" altLang="ko-KR" sz="28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출력 길이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배부터 근소한 차이</a:t>
            </a:r>
            <a:endParaRPr lang="en-US" altLang="ko-KR" sz="28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FF0000"/>
                </a:solidFill>
              </a:rPr>
              <a:t>5</a:t>
            </a:r>
            <a:r>
              <a:rPr lang="ko-KR" altLang="en-US" sz="2800" dirty="0" smtClean="0">
                <a:solidFill>
                  <a:srgbClr val="FF0000"/>
                </a:solidFill>
              </a:rPr>
              <a:t>배</a:t>
            </a:r>
            <a:r>
              <a:rPr lang="ko-KR" altLang="en-US" sz="2800" dirty="0" smtClean="0"/>
              <a:t>부터 </a:t>
            </a:r>
            <a:r>
              <a:rPr lang="ko-KR" altLang="en-US" sz="2800" dirty="0" smtClean="0">
                <a:solidFill>
                  <a:srgbClr val="FF0000"/>
                </a:solidFill>
              </a:rPr>
              <a:t>병렬화 이득</a:t>
            </a:r>
            <a:r>
              <a:rPr lang="ko-KR" altLang="en-US" sz="2800" dirty="0" smtClean="0"/>
              <a:t> 발생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896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399535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605" y="3103571"/>
            <a:ext cx="11318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smtClean="0"/>
              <a:t>4. </a:t>
            </a:r>
            <a:r>
              <a:rPr lang="ko-KR" altLang="en-US" sz="4000" b="1" dirty="0" smtClean="0"/>
              <a:t>결론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62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4. </a:t>
            </a:r>
            <a:r>
              <a:rPr lang="ko-KR" altLang="en-US" sz="4000" b="1" dirty="0" smtClean="0"/>
              <a:t>결론</a:t>
            </a:r>
            <a:endParaRPr lang="ko-KR" alt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188" y="1843601"/>
            <a:ext cx="10614455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rgbClr val="FF0000"/>
                </a:solidFill>
              </a:rPr>
              <a:t>데이터 병렬화 적용 시 성능 향상</a:t>
            </a:r>
            <a:r>
              <a:rPr lang="ko-KR" altLang="en-US" sz="3200" dirty="0" smtClean="0"/>
              <a:t>이 가능</a:t>
            </a:r>
            <a:endParaRPr lang="en-US" altLang="ko-KR" sz="3200" dirty="0" smtClean="0"/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rgbClr val="FF0000"/>
                </a:solidFill>
              </a:rPr>
              <a:t>다수 규격 </a:t>
            </a:r>
            <a:r>
              <a:rPr lang="en-US" altLang="ko-KR" sz="3200" dirty="0" smtClean="0">
                <a:solidFill>
                  <a:srgbClr val="FF0000"/>
                </a:solidFill>
              </a:rPr>
              <a:t>DRBG </a:t>
            </a:r>
            <a:r>
              <a:rPr lang="ko-KR" altLang="en-US" sz="3200" dirty="0" smtClean="0">
                <a:solidFill>
                  <a:srgbClr val="FF0000"/>
                </a:solidFill>
              </a:rPr>
              <a:t>출력</a:t>
            </a:r>
            <a:r>
              <a:rPr lang="ko-KR" altLang="en-US" sz="3200" dirty="0" smtClean="0"/>
              <a:t> 시 유용함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태스크 병렬화 적용 시 조건부 성능 향상이 가능</a:t>
            </a:r>
            <a:endParaRPr lang="en-US" altLang="ko-KR" sz="3200" dirty="0" smtClean="0"/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단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표준 규격과는 어긋나므로 </a:t>
            </a:r>
            <a:r>
              <a:rPr lang="ko-KR" altLang="en-US" sz="3200" dirty="0" smtClean="0">
                <a:solidFill>
                  <a:srgbClr val="FF0000"/>
                </a:solidFill>
              </a:rPr>
              <a:t>실제 사용은 어려움</a:t>
            </a:r>
            <a:endParaRPr lang="en-US" altLang="ko-KR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0832" y="253277"/>
            <a:ext cx="14333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0832" y="1264653"/>
            <a:ext cx="8863914" cy="4820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4000" b="1" dirty="0" smtClean="0"/>
              <a:t>DRBG </a:t>
            </a:r>
            <a:r>
              <a:rPr lang="ko-KR" altLang="en-US" sz="4000" b="1" dirty="0" smtClean="0"/>
              <a:t>소개</a:t>
            </a:r>
            <a:endParaRPr lang="en-US" altLang="ko-KR" sz="4000" b="1" dirty="0" smtClean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b="1" dirty="0" smtClean="0"/>
              <a:t>실험 환경 구성</a:t>
            </a:r>
            <a:endParaRPr lang="en-US" altLang="ko-KR" sz="4000" b="1" dirty="0" smtClean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b="1" dirty="0" smtClean="0"/>
              <a:t>성능 평가</a:t>
            </a:r>
            <a:endParaRPr lang="en-US" altLang="ko-KR" sz="4000" b="1" dirty="0" smtClean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4000" b="1" dirty="0" smtClean="0"/>
              <a:t>결론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31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399535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605" y="3042016"/>
            <a:ext cx="113187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smtClean="0"/>
              <a:t>감사합니다</a:t>
            </a:r>
            <a:endParaRPr lang="ko-KR" alt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83459" y="4209535"/>
            <a:ext cx="502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https://github.com/korLethean/DRBG_with_MP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9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24000" y="399535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605" y="3103571"/>
            <a:ext cx="113187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/>
              <a:t>1</a:t>
            </a:r>
            <a:r>
              <a:rPr lang="en-US" altLang="ko-KR" sz="4000" b="1" smtClean="0"/>
              <a:t>. </a:t>
            </a:r>
            <a:r>
              <a:rPr lang="en-US" altLang="ko-KR" sz="4000" b="1" dirty="0" smtClean="0"/>
              <a:t>DRBG </a:t>
            </a:r>
            <a:r>
              <a:rPr lang="ko-KR" altLang="en-US" sz="4000" b="1" dirty="0" smtClean="0"/>
              <a:t>소개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5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92293"/>
            <a:ext cx="1120346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/>
              <a:t>1.1 DRBG(Deterministic Random Bit Generator)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3188" y="1489374"/>
            <a:ext cx="10614455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컴퓨터에서 </a:t>
            </a:r>
            <a:r>
              <a:rPr lang="ko-KR" altLang="en-US" sz="3200" dirty="0" err="1" smtClean="0"/>
              <a:t>난수</a:t>
            </a:r>
            <a:r>
              <a:rPr lang="ko-KR" altLang="en-US" sz="3200" dirty="0" smtClean="0"/>
              <a:t> 생성은 </a:t>
            </a:r>
            <a:r>
              <a:rPr lang="ko-KR" altLang="en-US" sz="3200" dirty="0" smtClean="0">
                <a:solidFill>
                  <a:srgbClr val="FF0000"/>
                </a:solidFill>
              </a:rPr>
              <a:t>함수 연산을 통해</a:t>
            </a:r>
            <a:r>
              <a:rPr lang="ko-KR" altLang="en-US" sz="3200" dirty="0" smtClean="0"/>
              <a:t> 이루어짐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따라서 완전 </a:t>
            </a:r>
            <a:r>
              <a:rPr lang="ko-KR" altLang="en-US" sz="3200" dirty="0" err="1" smtClean="0"/>
              <a:t>난수</a:t>
            </a:r>
            <a:r>
              <a:rPr lang="ko-KR" altLang="en-US" sz="3200" dirty="0" smtClean="0"/>
              <a:t> 생성은 매우 까다로움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입력에 따라 값이 종속되는 </a:t>
            </a:r>
            <a:r>
              <a:rPr lang="ko-KR" altLang="en-US" sz="3200" dirty="0" smtClean="0">
                <a:solidFill>
                  <a:srgbClr val="FF0000"/>
                </a:solidFill>
              </a:rPr>
              <a:t>의사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난수</a:t>
            </a:r>
            <a:r>
              <a:rPr lang="ko-KR" altLang="en-US" sz="3200" dirty="0" err="1" smtClean="0"/>
              <a:t>를</a:t>
            </a:r>
            <a:r>
              <a:rPr lang="ko-KR" altLang="en-US" sz="3200" dirty="0" smtClean="0"/>
              <a:t> 사용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값이 정해져 있기에 </a:t>
            </a:r>
            <a:r>
              <a:rPr lang="ko-KR" altLang="en-US" sz="3200" dirty="0" smtClean="0">
                <a:solidFill>
                  <a:srgbClr val="FF0000"/>
                </a:solidFill>
              </a:rPr>
              <a:t>결정론적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난수</a:t>
            </a:r>
            <a:r>
              <a:rPr lang="ko-KR" altLang="en-US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생성기</a:t>
            </a:r>
            <a:r>
              <a:rPr lang="ko-KR" altLang="en-US" sz="3200" dirty="0" err="1" smtClean="0"/>
              <a:t>라</a:t>
            </a:r>
            <a:r>
              <a:rPr lang="ko-KR" altLang="en-US" sz="3200" dirty="0" smtClean="0"/>
              <a:t> 칭함</a:t>
            </a:r>
            <a:endParaRPr lang="en-US" altLang="ko-KR" sz="32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NIST SP 800-90a </a:t>
            </a:r>
            <a:r>
              <a:rPr lang="ko-KR" altLang="en-US" sz="3200" dirty="0" smtClean="0"/>
              <a:t>표준 문서 공표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41379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1.2 DRBG </a:t>
            </a:r>
            <a:r>
              <a:rPr lang="ko-KR" altLang="en-US" sz="4000" b="1" dirty="0" smtClean="0"/>
              <a:t>입력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3188" y="2296686"/>
            <a:ext cx="10614455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엔트로피</a:t>
            </a:r>
            <a:r>
              <a:rPr lang="en-US" altLang="ko-KR" sz="2800" dirty="0" smtClean="0"/>
              <a:t>(entropy): </a:t>
            </a:r>
            <a:r>
              <a:rPr lang="ko-KR" altLang="en-US" sz="2800" dirty="0" smtClean="0"/>
              <a:t>측정된 무질서한 값</a:t>
            </a:r>
            <a:endParaRPr lang="en-US" altLang="ko-KR" sz="16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논스</a:t>
            </a:r>
            <a:r>
              <a:rPr lang="en-US" altLang="ko-KR" sz="2800" dirty="0" smtClean="0"/>
              <a:t>(nonce): </a:t>
            </a:r>
            <a:r>
              <a:rPr lang="ko-KR" altLang="en-US" sz="2800" dirty="0" smtClean="0"/>
              <a:t>무작위 생성 값</a:t>
            </a:r>
            <a:endParaRPr lang="en-US" altLang="ko-KR" sz="28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개별화문자열</a:t>
            </a:r>
            <a:r>
              <a:rPr lang="en-US" altLang="ko-KR" sz="2800" dirty="0" smtClean="0"/>
              <a:t>(personalization_string): </a:t>
            </a:r>
            <a:r>
              <a:rPr lang="ko-KR" altLang="en-US" sz="2800" dirty="0" smtClean="0"/>
              <a:t>추가적인 입력</a:t>
            </a:r>
            <a:endParaRPr lang="en-US" altLang="ko-KR" sz="28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추가입력</a:t>
            </a:r>
            <a:r>
              <a:rPr lang="en-US" altLang="ko-KR" sz="2800" dirty="0" smtClean="0"/>
              <a:t>(additional_input):</a:t>
            </a:r>
            <a:r>
              <a:rPr lang="ko-KR" altLang="en-US" sz="2800" dirty="0" smtClean="0"/>
              <a:t>추가적인 입력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109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1.3 </a:t>
            </a:r>
            <a:r>
              <a:rPr lang="en-US" altLang="ko-KR" sz="4000" b="1" smtClean="0"/>
              <a:t>DRBG </a:t>
            </a:r>
            <a:r>
              <a:rPr lang="ko-KR" altLang="en-US" sz="4000" b="1" dirty="0" smtClean="0"/>
              <a:t>구조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47064" y="1408670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* e: </a:t>
            </a:r>
            <a:r>
              <a:rPr lang="ko-KR" altLang="en-US" dirty="0" smtClean="0"/>
              <a:t>엔트로피</a:t>
            </a:r>
            <a:r>
              <a:rPr lang="en-US" altLang="ko-KR" dirty="0" smtClean="0"/>
              <a:t>, n: </a:t>
            </a:r>
            <a:r>
              <a:rPr lang="ko-KR" altLang="en-US" dirty="0" err="1" smtClean="0"/>
              <a:t>논스</a:t>
            </a:r>
            <a:r>
              <a:rPr lang="en-US" altLang="ko-KR" dirty="0" smtClean="0"/>
              <a:t>, p: </a:t>
            </a:r>
            <a:r>
              <a:rPr lang="ko-KR" altLang="en-US" dirty="0" smtClean="0"/>
              <a:t>개별화문자열</a:t>
            </a:r>
            <a:r>
              <a:rPr lang="en-US" altLang="ko-KR" dirty="0" smtClean="0"/>
              <a:t>, a: </a:t>
            </a:r>
            <a:r>
              <a:rPr lang="ko-KR" altLang="en-US" dirty="0" smtClean="0"/>
              <a:t>추가입력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2073873" y="2299127"/>
            <a:ext cx="1820562" cy="1268019"/>
            <a:chOff x="1227438" y="2067696"/>
            <a:chExt cx="1820562" cy="1268019"/>
          </a:xfrm>
        </p:grpSpPr>
        <p:sp>
          <p:nvSpPr>
            <p:cNvPr id="2" name="직사각형 1"/>
            <p:cNvSpPr/>
            <p:nvPr/>
          </p:nvSpPr>
          <p:spPr>
            <a:xfrm>
              <a:off x="1227438" y="2067696"/>
              <a:ext cx="1820562" cy="12680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유도함수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7439" y="2867527"/>
              <a:ext cx="18205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e, n, p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227437" y="4719978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438" y="5519809"/>
            <a:ext cx="18205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e, n, 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95102" y="4719978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출력생성함수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5103" y="5519809"/>
            <a:ext cx="18205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e, n, a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892643" y="3567146"/>
            <a:ext cx="889687" cy="115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131539" y="3567146"/>
            <a:ext cx="889687" cy="115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6182" y="3901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93448" y="3897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9" idx="3"/>
            <a:endCxn id="12" idx="1"/>
          </p:cNvCxnSpPr>
          <p:nvPr/>
        </p:nvCxnSpPr>
        <p:spPr>
          <a:xfrm>
            <a:off x="3047999" y="5353988"/>
            <a:ext cx="2047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5898" y="4865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683205" y="2299127"/>
            <a:ext cx="1820562" cy="1268019"/>
            <a:chOff x="1227438" y="2067696"/>
            <a:chExt cx="1820562" cy="1268019"/>
          </a:xfrm>
        </p:grpSpPr>
        <p:sp>
          <p:nvSpPr>
            <p:cNvPr id="27" name="직사각형 26"/>
            <p:cNvSpPr/>
            <p:nvPr/>
          </p:nvSpPr>
          <p:spPr>
            <a:xfrm>
              <a:off x="1227438" y="2067696"/>
              <a:ext cx="1820562" cy="126801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리시드함수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27439" y="2867527"/>
              <a:ext cx="18205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e, n, a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V="1">
            <a:off x="5525526" y="3552264"/>
            <a:ext cx="0" cy="1175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82952" y="3561224"/>
            <a:ext cx="0" cy="1175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05071" y="395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25012" y="3958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968343" y="2303513"/>
            <a:ext cx="1820562" cy="1268019"/>
            <a:chOff x="1227438" y="2067696"/>
            <a:chExt cx="1820562" cy="1268019"/>
          </a:xfrm>
        </p:grpSpPr>
        <p:sp>
          <p:nvSpPr>
            <p:cNvPr id="42" name="직사각형 41"/>
            <p:cNvSpPr/>
            <p:nvPr/>
          </p:nvSpPr>
          <p:spPr>
            <a:xfrm>
              <a:off x="1227438" y="2067696"/>
              <a:ext cx="1820562" cy="12680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내부출력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생성함수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7439" y="2867527"/>
              <a:ext cx="18205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6507025" y="3571532"/>
            <a:ext cx="889687" cy="115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6745921" y="3571532"/>
            <a:ext cx="889687" cy="115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40564" y="39056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07830" y="3902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962767" y="4716546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DRBG </a:t>
            </a:r>
            <a:r>
              <a:rPr lang="ko-KR" altLang="en-US" dirty="0" smtClean="0">
                <a:solidFill>
                  <a:schemeClr val="tx1"/>
                </a:solidFill>
              </a:rPr>
              <a:t>생성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endCxn id="48" idx="1"/>
          </p:cNvCxnSpPr>
          <p:nvPr/>
        </p:nvCxnSpPr>
        <p:spPr>
          <a:xfrm>
            <a:off x="6915664" y="5350556"/>
            <a:ext cx="20471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83563" y="4861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95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1.3 DRBG </a:t>
            </a:r>
            <a:r>
              <a:rPr lang="ko-KR" altLang="en-US" sz="4000" b="1" dirty="0" smtClean="0"/>
              <a:t>유도함수 구조</a:t>
            </a:r>
            <a:endParaRPr lang="ko-KR" altLang="en-US" sz="4000" b="1" dirty="0"/>
          </a:p>
        </p:txBody>
      </p:sp>
      <p:sp>
        <p:nvSpPr>
          <p:cNvPr id="49" name="직사각형 48"/>
          <p:cNvSpPr/>
          <p:nvPr/>
        </p:nvSpPr>
        <p:spPr>
          <a:xfrm>
            <a:off x="6983423" y="2070598"/>
            <a:ext cx="2420580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emp =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833573" y="2733520"/>
            <a:ext cx="4720281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len =  </a:t>
            </a:r>
            <a:r>
              <a:rPr lang="en-US" altLang="ko-KR" dirty="0" smtClean="0">
                <a:solidFill>
                  <a:schemeClr val="tx1"/>
                </a:solidFill>
              </a:rPr>
              <a:t>no_of_bits_return / output_length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83423" y="3390926"/>
            <a:ext cx="2420580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counter = 0x01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9" idx="2"/>
            <a:endCxn id="53" idx="0"/>
          </p:cNvCxnSpPr>
          <p:nvPr/>
        </p:nvCxnSpPr>
        <p:spPr>
          <a:xfrm>
            <a:off x="8193713" y="2448598"/>
            <a:ext cx="1" cy="284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3" idx="2"/>
            <a:endCxn id="57" idx="0"/>
          </p:cNvCxnSpPr>
          <p:nvPr/>
        </p:nvCxnSpPr>
        <p:spPr>
          <a:xfrm flipH="1">
            <a:off x="8193713" y="3111520"/>
            <a:ext cx="1" cy="279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2"/>
          </p:cNvCxnSpPr>
          <p:nvPr/>
        </p:nvCxnSpPr>
        <p:spPr>
          <a:xfrm>
            <a:off x="8193713" y="3768926"/>
            <a:ext cx="0" cy="284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504343" y="4221452"/>
            <a:ext cx="7378740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emp = temp || Hash(counter || no_of_bits_return || input_string)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24345" y="4887791"/>
            <a:ext cx="2938736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counter = counter + 1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4" idx="2"/>
            <a:endCxn id="67" idx="0"/>
          </p:cNvCxnSpPr>
          <p:nvPr/>
        </p:nvCxnSpPr>
        <p:spPr>
          <a:xfrm>
            <a:off x="8193713" y="4599452"/>
            <a:ext cx="0" cy="288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04203" y="5553518"/>
            <a:ext cx="5179020" cy="37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esult = leftmost(temp, no_of_bits_return)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7" idx="2"/>
            <a:endCxn id="70" idx="0"/>
          </p:cNvCxnSpPr>
          <p:nvPr/>
        </p:nvCxnSpPr>
        <p:spPr>
          <a:xfrm>
            <a:off x="8193713" y="5265791"/>
            <a:ext cx="0" cy="287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341342" y="4048332"/>
            <a:ext cx="7717000" cy="134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03188" y="1274293"/>
            <a:ext cx="10614455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2800" dirty="0" smtClean="0">
                <a:solidFill>
                  <a:srgbClr val="FF0000"/>
                </a:solidFill>
              </a:rPr>
              <a:t>3</a:t>
            </a:r>
            <a:r>
              <a:rPr lang="ko-KR" altLang="en-US" sz="2800" dirty="0" smtClean="0">
                <a:solidFill>
                  <a:srgbClr val="FF0000"/>
                </a:solidFill>
              </a:rPr>
              <a:t>회</a:t>
            </a:r>
            <a:r>
              <a:rPr lang="ko-KR" altLang="en-US" sz="2800" dirty="0" smtClean="0"/>
              <a:t>까지 반복</a:t>
            </a:r>
            <a:endParaRPr lang="en-US" altLang="ko-KR" sz="28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 temp </a:t>
            </a:r>
            <a:r>
              <a:rPr lang="ko-KR" altLang="en-US" sz="2800" dirty="0" smtClean="0"/>
              <a:t>값은 서로 독립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355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1.3 </a:t>
            </a:r>
            <a:r>
              <a:rPr lang="en-US" altLang="ko-KR" sz="4000" b="1" smtClean="0"/>
              <a:t>DRBG </a:t>
            </a:r>
            <a:r>
              <a:rPr lang="ko-KR" altLang="en-US" sz="4000" b="1" dirty="0" smtClean="0"/>
              <a:t>내부 출력 생성 함수 구조</a:t>
            </a:r>
            <a:endParaRPr lang="ko-KR" altLang="en-US" sz="4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03188" y="1274293"/>
            <a:ext cx="10614455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최대 </a:t>
            </a:r>
            <a:r>
              <a:rPr lang="en-US" altLang="ko-KR" sz="2800" dirty="0">
                <a:solidFill>
                  <a:srgbClr val="FF0000"/>
                </a:solidFill>
              </a:rPr>
              <a:t>2</a:t>
            </a:r>
            <a:r>
              <a:rPr lang="ko-KR" altLang="en-US" sz="2800" dirty="0" smtClean="0">
                <a:solidFill>
                  <a:srgbClr val="FF0000"/>
                </a:solidFill>
              </a:rPr>
              <a:t>회</a:t>
            </a:r>
            <a:r>
              <a:rPr lang="ko-KR" altLang="en-US" sz="2800" dirty="0" smtClean="0"/>
              <a:t>까지 반복</a:t>
            </a:r>
            <a:endParaRPr lang="en-US" altLang="ko-KR" sz="2800" dirty="0" smtClean="0"/>
          </a:p>
          <a:p>
            <a:pPr marL="102870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단</a:t>
            </a:r>
            <a:r>
              <a:rPr lang="en-US" altLang="ko-KR" sz="2800" dirty="0" smtClean="0"/>
              <a:t>, DRBG </a:t>
            </a:r>
            <a:r>
              <a:rPr lang="ko-KR" altLang="en-US" sz="2800" dirty="0" smtClean="0"/>
              <a:t>출력에 비례</a:t>
            </a:r>
            <a:endParaRPr lang="en-US" altLang="ko-KR" sz="280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 </a:t>
            </a:r>
            <a:r>
              <a:rPr lang="ko-KR" altLang="en-US" sz="2800" dirty="0" smtClean="0"/>
              <a:t>값은 서로 독립</a:t>
            </a:r>
            <a:endParaRPr lang="en-US" altLang="ko-KR" sz="2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7784091" y="2164789"/>
            <a:ext cx="1461626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= 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43825" y="2822195"/>
            <a:ext cx="2348974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= Null string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88" idx="2"/>
            <a:endCxn id="52" idx="0"/>
          </p:cNvCxnSpPr>
          <p:nvPr/>
        </p:nvCxnSpPr>
        <p:spPr>
          <a:xfrm>
            <a:off x="8511381" y="1869561"/>
            <a:ext cx="3523" cy="29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2"/>
            <a:endCxn id="55" idx="0"/>
          </p:cNvCxnSpPr>
          <p:nvPr/>
        </p:nvCxnSpPr>
        <p:spPr>
          <a:xfrm>
            <a:off x="8514904" y="2531607"/>
            <a:ext cx="3408" cy="290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399275" y="3484377"/>
            <a:ext cx="4247922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 i = 1 to m repeat 4-1, 4-2, 4-3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2"/>
            <a:endCxn id="63" idx="0"/>
          </p:cNvCxnSpPr>
          <p:nvPr/>
        </p:nvCxnSpPr>
        <p:spPr>
          <a:xfrm>
            <a:off x="8518312" y="3189013"/>
            <a:ext cx="4924" cy="295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943975" y="4150716"/>
            <a:ext cx="3154406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 = Hash(data)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63" idx="2"/>
            <a:endCxn id="69" idx="0"/>
          </p:cNvCxnSpPr>
          <p:nvPr/>
        </p:nvCxnSpPr>
        <p:spPr>
          <a:xfrm flipH="1">
            <a:off x="8521178" y="3851195"/>
            <a:ext cx="2058" cy="29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093214" y="4817055"/>
            <a:ext cx="2851802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= W || 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9" idx="2"/>
            <a:endCxn id="78" idx="0"/>
          </p:cNvCxnSpPr>
          <p:nvPr/>
        </p:nvCxnSpPr>
        <p:spPr>
          <a:xfrm flipH="1">
            <a:off x="8519115" y="4517534"/>
            <a:ext cx="2063" cy="29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998475" y="6164077"/>
            <a:ext cx="5025813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esult = leftmost(W, requested_no_of_bits)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92" idx="2"/>
            <a:endCxn id="81" idx="0"/>
          </p:cNvCxnSpPr>
          <p:nvPr/>
        </p:nvCxnSpPr>
        <p:spPr>
          <a:xfrm flipH="1">
            <a:off x="8511382" y="5856318"/>
            <a:ext cx="8766" cy="307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367866" y="4026008"/>
            <a:ext cx="5875867" cy="1954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998475" y="1502743"/>
            <a:ext cx="5025811" cy="366818"/>
            <a:chOff x="6493010" y="1616193"/>
            <a:chExt cx="4720281" cy="378000"/>
          </a:xfrm>
        </p:grpSpPr>
        <p:sp>
          <p:nvSpPr>
            <p:cNvPr id="88" name="직사각형 87"/>
            <p:cNvSpPr/>
            <p:nvPr/>
          </p:nvSpPr>
          <p:spPr>
            <a:xfrm>
              <a:off x="6493010" y="1616193"/>
              <a:ext cx="4720281" cy="3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len =  requested_no_of_bits / output_length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 rot="5400000">
              <a:off x="7292863" y="1732429"/>
              <a:ext cx="272071" cy="175259"/>
            </a:xfrm>
            <a:prstGeom prst="bentConnector3">
              <a:avLst>
                <a:gd name="adj1" fmla="val -32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/>
            <p:nvPr/>
          </p:nvCxnSpPr>
          <p:spPr>
            <a:xfrm rot="16200000" flipH="1">
              <a:off x="10799584" y="1732429"/>
              <a:ext cx="272071" cy="175259"/>
            </a:xfrm>
            <a:prstGeom prst="bentConnector3">
              <a:avLst>
                <a:gd name="adj1" fmla="val -321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6294925" y="5489500"/>
            <a:ext cx="4450446" cy="36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= (data + 1) mod 2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seedlen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78" idx="2"/>
            <a:endCxn id="92" idx="0"/>
          </p:cNvCxnSpPr>
          <p:nvPr/>
        </p:nvCxnSpPr>
        <p:spPr>
          <a:xfrm>
            <a:off x="8519115" y="5183873"/>
            <a:ext cx="1033" cy="305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510746" y="1210966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0831" y="261515"/>
            <a:ext cx="112034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/>
              <a:t>1.3 DRBG </a:t>
            </a:r>
            <a:r>
              <a:rPr lang="ko-KR" altLang="en-US" sz="4000" b="1" dirty="0" smtClean="0"/>
              <a:t>전체 출력 구조</a:t>
            </a:r>
            <a:endParaRPr lang="ko-KR" altLang="en-US" sz="4000" b="1" dirty="0"/>
          </a:p>
        </p:txBody>
      </p:sp>
      <p:sp>
        <p:nvSpPr>
          <p:cNvPr id="24" name="직사각형 23"/>
          <p:cNvSpPr/>
          <p:nvPr/>
        </p:nvSpPr>
        <p:spPr>
          <a:xfrm>
            <a:off x="1112105" y="2322764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DRBG-256-224</a:t>
            </a:r>
          </a:p>
        </p:txBody>
      </p:sp>
      <p:cxnSp>
        <p:nvCxnSpPr>
          <p:cNvPr id="26" name="직선 화살표 연결선 25"/>
          <p:cNvCxnSpPr>
            <a:stCxn id="24" idx="3"/>
            <a:endCxn id="28" idx="1"/>
          </p:cNvCxnSpPr>
          <p:nvPr/>
        </p:nvCxnSpPr>
        <p:spPr>
          <a:xfrm>
            <a:off x="2932667" y="2956774"/>
            <a:ext cx="75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86426" y="2322764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DRBG-256-256</a:t>
            </a:r>
          </a:p>
        </p:txBody>
      </p:sp>
      <p:cxnSp>
        <p:nvCxnSpPr>
          <p:cNvPr id="32" name="직선 화살표 연결선 31"/>
          <p:cNvCxnSpPr>
            <a:stCxn id="28" idx="3"/>
            <a:endCxn id="33" idx="1"/>
          </p:cNvCxnSpPr>
          <p:nvPr/>
        </p:nvCxnSpPr>
        <p:spPr>
          <a:xfrm>
            <a:off x="5506988" y="2956774"/>
            <a:ext cx="75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60747" y="2322764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DRBG-512-224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659918" y="4345153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DRBG-512-256</a:t>
            </a:r>
          </a:p>
        </p:txBody>
      </p:sp>
      <p:cxnSp>
        <p:nvCxnSpPr>
          <p:cNvPr id="36" name="직선 화살표 연결선 35"/>
          <p:cNvCxnSpPr>
            <a:stCxn id="35" idx="3"/>
            <a:endCxn id="37" idx="1"/>
          </p:cNvCxnSpPr>
          <p:nvPr/>
        </p:nvCxnSpPr>
        <p:spPr>
          <a:xfrm>
            <a:off x="3480480" y="4979163"/>
            <a:ext cx="75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234239" y="4345153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DRBG-512-384</a:t>
            </a:r>
          </a:p>
        </p:txBody>
      </p:sp>
      <p:cxnSp>
        <p:nvCxnSpPr>
          <p:cNvPr id="38" name="직선 화살표 연결선 37"/>
          <p:cNvCxnSpPr>
            <a:stCxn id="37" idx="3"/>
            <a:endCxn id="39" idx="1"/>
          </p:cNvCxnSpPr>
          <p:nvPr/>
        </p:nvCxnSpPr>
        <p:spPr>
          <a:xfrm>
            <a:off x="6054801" y="4979163"/>
            <a:ext cx="75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808560" y="4345153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DRBG-512-512</a:t>
            </a:r>
          </a:p>
        </p:txBody>
      </p:sp>
      <p:cxnSp>
        <p:nvCxnSpPr>
          <p:cNvPr id="40" name="직선 화살표 연결선 39"/>
          <p:cNvCxnSpPr>
            <a:stCxn id="33" idx="2"/>
            <a:endCxn id="35" idx="0"/>
          </p:cNvCxnSpPr>
          <p:nvPr/>
        </p:nvCxnSpPr>
        <p:spPr>
          <a:xfrm flipH="1">
            <a:off x="2570199" y="3590783"/>
            <a:ext cx="4600829" cy="754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3"/>
            <a:endCxn id="44" idx="1"/>
          </p:cNvCxnSpPr>
          <p:nvPr/>
        </p:nvCxnSpPr>
        <p:spPr>
          <a:xfrm>
            <a:off x="8629122" y="4979163"/>
            <a:ext cx="753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9382881" y="4345153"/>
            <a:ext cx="1820562" cy="126801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DRBG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53894" y="2593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28215" y="2587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95083" y="38495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01707" y="46098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76028" y="46098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850349" y="46098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537</Words>
  <Application>Microsoft Office PowerPoint</Application>
  <PresentationFormat>와이드스크린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14</cp:revision>
  <dcterms:created xsi:type="dcterms:W3CDTF">2019-02-11T04:02:47Z</dcterms:created>
  <dcterms:modified xsi:type="dcterms:W3CDTF">2019-02-11T07:50:07Z</dcterms:modified>
</cp:coreProperties>
</file>