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9"/>
  </p:notesMasterIdLst>
  <p:sldIdLst>
    <p:sldId id="256" r:id="rId2"/>
    <p:sldId id="309" r:id="rId3"/>
    <p:sldId id="330" r:id="rId4"/>
    <p:sldId id="306" r:id="rId5"/>
    <p:sldId id="331" r:id="rId6"/>
    <p:sldId id="300" r:id="rId7"/>
    <p:sldId id="327" r:id="rId8"/>
    <p:sldId id="258" r:id="rId9"/>
    <p:sldId id="308" r:id="rId10"/>
    <p:sldId id="268" r:id="rId11"/>
    <p:sldId id="267" r:id="rId12"/>
    <p:sldId id="266" r:id="rId13"/>
    <p:sldId id="310" r:id="rId14"/>
    <p:sldId id="328" r:id="rId15"/>
    <p:sldId id="259" r:id="rId16"/>
    <p:sldId id="329" r:id="rId17"/>
    <p:sldId id="277" r:id="rId18"/>
    <p:sldId id="332" r:id="rId19"/>
    <p:sldId id="311" r:id="rId20"/>
    <p:sldId id="275" r:id="rId21"/>
    <p:sldId id="279" r:id="rId22"/>
    <p:sldId id="314" r:id="rId23"/>
    <p:sldId id="315" r:id="rId24"/>
    <p:sldId id="316" r:id="rId25"/>
    <p:sldId id="317" r:id="rId26"/>
    <p:sldId id="323" r:id="rId27"/>
    <p:sldId id="324" r:id="rId28"/>
    <p:sldId id="319" r:id="rId29"/>
    <p:sldId id="320" r:id="rId30"/>
    <p:sldId id="321" r:id="rId31"/>
    <p:sldId id="322" r:id="rId32"/>
    <p:sldId id="312" r:id="rId33"/>
    <p:sldId id="263" r:id="rId34"/>
    <p:sldId id="325" r:id="rId35"/>
    <p:sldId id="326" r:id="rId36"/>
    <p:sldId id="313" r:id="rId37"/>
    <p:sldId id="261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BDA0E-CBA3-4237-AB60-3E7469C3A479}" v="371" dt="2018-09-03T23:01:00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5"/>
    <p:restoredTop sz="94643"/>
  </p:normalViewPr>
  <p:slideViewPr>
    <p:cSldViewPr snapToGrid="0">
      <p:cViewPr varScale="1">
        <p:scale>
          <a:sx n="90" d="100"/>
          <a:sy n="90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2" Type="http://schemas.microsoft.com/office/2015/10/relationships/revisionInfo" Target="revisionInfo.xml"/><Relationship Id="rId5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Longa" userId="efbec206-c626-4784-9836-e7da661aa978" providerId="ADAL" clId="{B9DBDA0E-CBA3-4237-AB60-3E7469C3A479}"/>
    <pc:docChg chg="custSel modSld">
      <pc:chgData name="Patrick Longa" userId="efbec206-c626-4784-9836-e7da661aa978" providerId="ADAL" clId="{B9DBDA0E-CBA3-4237-AB60-3E7469C3A479}" dt="2018-09-03T23:01:00.340" v="370" actId="113"/>
      <pc:docMkLst>
        <pc:docMk/>
      </pc:docMkLst>
      <pc:sldChg chg="modSp">
        <pc:chgData name="Patrick Longa" userId="efbec206-c626-4784-9836-e7da661aa978" providerId="ADAL" clId="{B9DBDA0E-CBA3-4237-AB60-3E7469C3A479}" dt="2018-09-03T23:01:00.340" v="370" actId="113"/>
        <pc:sldMkLst>
          <pc:docMk/>
          <pc:sldMk cId="1465328275" sldId="261"/>
        </pc:sldMkLst>
        <pc:spChg chg="mod">
          <ac:chgData name="Patrick Longa" userId="efbec206-c626-4784-9836-e7da661aa978" providerId="ADAL" clId="{B9DBDA0E-CBA3-4237-AB60-3E7469C3A479}" dt="2018-09-03T23:01:00.340" v="370" actId="113"/>
          <ac:spMkLst>
            <pc:docMk/>
            <pc:sldMk cId="1465328275" sldId="261"/>
            <ac:spMk id="3" creationId="{00000000-0000-0000-0000-000000000000}"/>
          </ac:spMkLst>
        </pc:spChg>
      </pc:sldChg>
      <pc:sldChg chg="modSp">
        <pc:chgData name="Patrick Longa" userId="efbec206-c626-4784-9836-e7da661aa978" providerId="ADAL" clId="{B9DBDA0E-CBA3-4237-AB60-3E7469C3A479}" dt="2018-09-03T22:52:22.583" v="134" actId="1036"/>
        <pc:sldMkLst>
          <pc:docMk/>
          <pc:sldMk cId="2841290170" sldId="263"/>
        </pc:sldMkLst>
        <pc:spChg chg="mod">
          <ac:chgData name="Patrick Longa" userId="efbec206-c626-4784-9836-e7da661aa978" providerId="ADAL" clId="{B9DBDA0E-CBA3-4237-AB60-3E7469C3A479}" dt="2018-09-03T22:52:22.583" v="134" actId="1036"/>
          <ac:spMkLst>
            <pc:docMk/>
            <pc:sldMk cId="2841290170" sldId="263"/>
            <ac:spMk id="6" creationId="{00000000-0000-0000-0000-000000000000}"/>
          </ac:spMkLst>
        </pc:spChg>
        <pc:graphicFrameChg chg="mod">
          <ac:chgData name="Patrick Longa" userId="efbec206-c626-4784-9836-e7da661aa978" providerId="ADAL" clId="{B9DBDA0E-CBA3-4237-AB60-3E7469C3A479}" dt="2018-09-03T22:51:45.350" v="109" actId="20577"/>
          <ac:graphicFrameMkLst>
            <pc:docMk/>
            <pc:sldMk cId="2841290170" sldId="263"/>
            <ac:graphicFrameMk id="4" creationId="{00000000-0000-0000-0000-000000000000}"/>
          </ac:graphicFrameMkLst>
        </pc:graphicFrameChg>
      </pc:sldChg>
      <pc:sldChg chg="modSp">
        <pc:chgData name="Patrick Longa" userId="efbec206-c626-4784-9836-e7da661aa978" providerId="ADAL" clId="{B9DBDA0E-CBA3-4237-AB60-3E7469C3A479}" dt="2018-09-03T22:48:45.631" v="98" actId="404"/>
        <pc:sldMkLst>
          <pc:docMk/>
          <pc:sldMk cId="4103495164" sldId="271"/>
        </pc:sldMkLst>
        <pc:spChg chg="mod">
          <ac:chgData name="Patrick Longa" userId="efbec206-c626-4784-9836-e7da661aa978" providerId="ADAL" clId="{B9DBDA0E-CBA3-4237-AB60-3E7469C3A479}" dt="2018-09-03T22:48:45.631" v="98" actId="404"/>
          <ac:spMkLst>
            <pc:docMk/>
            <pc:sldMk cId="4103495164" sldId="271"/>
            <ac:spMk id="7" creationId="{014BF5C6-5BCB-4AFD-B919-6DDB3874685B}"/>
          </ac:spMkLst>
        </pc:spChg>
      </pc:sldChg>
      <pc:sldChg chg="addSp delSp modSp">
        <pc:chgData name="Patrick Longa" userId="efbec206-c626-4784-9836-e7da661aa978" providerId="ADAL" clId="{B9DBDA0E-CBA3-4237-AB60-3E7469C3A479}" dt="2018-09-03T22:48:34.798" v="97" actId="404"/>
        <pc:sldMkLst>
          <pc:docMk/>
          <pc:sldMk cId="4252394514" sldId="272"/>
        </pc:sldMkLst>
        <pc:spChg chg="del">
          <ac:chgData name="Patrick Longa" userId="efbec206-c626-4784-9836-e7da661aa978" providerId="ADAL" clId="{B9DBDA0E-CBA3-4237-AB60-3E7469C3A479}" dt="2018-09-03T22:48:02.594" v="91" actId="478"/>
          <ac:spMkLst>
            <pc:docMk/>
            <pc:sldMk cId="4252394514" sldId="272"/>
            <ac:spMk id="3" creationId="{00000000-0000-0000-0000-000000000000}"/>
          </ac:spMkLst>
        </pc:spChg>
        <pc:spChg chg="add del mod">
          <ac:chgData name="Patrick Longa" userId="efbec206-c626-4784-9836-e7da661aa978" providerId="ADAL" clId="{B9DBDA0E-CBA3-4237-AB60-3E7469C3A479}" dt="2018-09-03T22:48:05.249" v="92" actId="478"/>
          <ac:spMkLst>
            <pc:docMk/>
            <pc:sldMk cId="4252394514" sldId="272"/>
            <ac:spMk id="6" creationId="{1F686556-189B-4CD0-B04C-C92545AE9CB9}"/>
          </ac:spMkLst>
        </pc:spChg>
        <pc:spChg chg="add mod">
          <ac:chgData name="Patrick Longa" userId="efbec206-c626-4784-9836-e7da661aa978" providerId="ADAL" clId="{B9DBDA0E-CBA3-4237-AB60-3E7469C3A479}" dt="2018-09-03T22:48:34.798" v="97" actId="404"/>
          <ac:spMkLst>
            <pc:docMk/>
            <pc:sldMk cId="4252394514" sldId="272"/>
            <ac:spMk id="7" creationId="{F4D5C209-AEE6-4656-823A-B8DF0976E53D}"/>
          </ac:spMkLst>
        </pc:spChg>
      </pc:sldChg>
      <pc:sldChg chg="addSp delSp modSp">
        <pc:chgData name="Patrick Longa" userId="efbec206-c626-4784-9836-e7da661aa978" providerId="ADAL" clId="{B9DBDA0E-CBA3-4237-AB60-3E7469C3A479}" dt="2018-09-03T22:50:43.237" v="106" actId="207"/>
        <pc:sldMkLst>
          <pc:docMk/>
          <pc:sldMk cId="3252977846" sldId="273"/>
        </pc:sldMkLst>
        <pc:spChg chg="del">
          <ac:chgData name="Patrick Longa" userId="efbec206-c626-4784-9836-e7da661aa978" providerId="ADAL" clId="{B9DBDA0E-CBA3-4237-AB60-3E7469C3A479}" dt="2018-09-03T22:50:27.547" v="102" actId="478"/>
          <ac:spMkLst>
            <pc:docMk/>
            <pc:sldMk cId="3252977846" sldId="273"/>
            <ac:spMk id="3" creationId="{00000000-0000-0000-0000-000000000000}"/>
          </ac:spMkLst>
        </pc:spChg>
        <pc:spChg chg="add del mod">
          <ac:chgData name="Patrick Longa" userId="efbec206-c626-4784-9836-e7da661aa978" providerId="ADAL" clId="{B9DBDA0E-CBA3-4237-AB60-3E7469C3A479}" dt="2018-09-03T22:50:29.835" v="103" actId="478"/>
          <ac:spMkLst>
            <pc:docMk/>
            <pc:sldMk cId="3252977846" sldId="273"/>
            <ac:spMk id="6" creationId="{E2CB8495-85E3-432E-BDAE-EFCE85C31949}"/>
          </ac:spMkLst>
        </pc:spChg>
        <pc:spChg chg="add mod">
          <ac:chgData name="Patrick Longa" userId="efbec206-c626-4784-9836-e7da661aa978" providerId="ADAL" clId="{B9DBDA0E-CBA3-4237-AB60-3E7469C3A479}" dt="2018-09-03T22:50:43.237" v="106" actId="207"/>
          <ac:spMkLst>
            <pc:docMk/>
            <pc:sldMk cId="3252977846" sldId="273"/>
            <ac:spMk id="7" creationId="{A25DD564-17A1-46CE-BDFF-6A96D7C8E22A}"/>
          </ac:spMkLst>
        </pc:spChg>
      </pc:sldChg>
      <pc:sldChg chg="addSp delSp modSp">
        <pc:chgData name="Patrick Longa" userId="efbec206-c626-4784-9836-e7da661aa978" providerId="ADAL" clId="{B9DBDA0E-CBA3-4237-AB60-3E7469C3A479}" dt="2018-09-03T22:56:00.815" v="178" actId="207"/>
        <pc:sldMkLst>
          <pc:docMk/>
          <pc:sldMk cId="436583241" sldId="274"/>
        </pc:sldMkLst>
        <pc:spChg chg="del">
          <ac:chgData name="Patrick Longa" userId="efbec206-c626-4784-9836-e7da661aa978" providerId="ADAL" clId="{B9DBDA0E-CBA3-4237-AB60-3E7469C3A479}" dt="2018-09-03T22:55:45.827" v="174" actId="478"/>
          <ac:spMkLst>
            <pc:docMk/>
            <pc:sldMk cId="436583241" sldId="274"/>
            <ac:spMk id="3" creationId="{00000000-0000-0000-0000-000000000000}"/>
          </ac:spMkLst>
        </pc:spChg>
        <pc:spChg chg="add del mod">
          <ac:chgData name="Patrick Longa" userId="efbec206-c626-4784-9836-e7da661aa978" providerId="ADAL" clId="{B9DBDA0E-CBA3-4237-AB60-3E7469C3A479}" dt="2018-09-03T22:55:49.401" v="175" actId="478"/>
          <ac:spMkLst>
            <pc:docMk/>
            <pc:sldMk cId="436583241" sldId="274"/>
            <ac:spMk id="6" creationId="{3C90A8E2-4596-4445-8941-406B3E915D79}"/>
          </ac:spMkLst>
        </pc:spChg>
        <pc:spChg chg="add mod">
          <ac:chgData name="Patrick Longa" userId="efbec206-c626-4784-9836-e7da661aa978" providerId="ADAL" clId="{B9DBDA0E-CBA3-4237-AB60-3E7469C3A479}" dt="2018-09-03T22:56:00.815" v="178" actId="207"/>
          <ac:spMkLst>
            <pc:docMk/>
            <pc:sldMk cId="436583241" sldId="274"/>
            <ac:spMk id="7" creationId="{C9790771-33DB-4214-9986-A407FA36A647}"/>
          </ac:spMkLst>
        </pc:spChg>
      </pc:sldChg>
      <pc:sldChg chg="modSp">
        <pc:chgData name="Patrick Longa" userId="efbec206-c626-4784-9836-e7da661aa978" providerId="ADAL" clId="{B9DBDA0E-CBA3-4237-AB60-3E7469C3A479}" dt="2018-09-03T22:55:22.243" v="173" actId="1036"/>
        <pc:sldMkLst>
          <pc:docMk/>
          <pc:sldMk cId="1480861610" sldId="280"/>
        </pc:sldMkLst>
        <pc:spChg chg="mod">
          <ac:chgData name="Patrick Longa" userId="efbec206-c626-4784-9836-e7da661aa978" providerId="ADAL" clId="{B9DBDA0E-CBA3-4237-AB60-3E7469C3A479}" dt="2018-09-03T22:53:26.946" v="156" actId="1037"/>
          <ac:spMkLst>
            <pc:docMk/>
            <pc:sldMk cId="1480861610" sldId="280"/>
            <ac:spMk id="6" creationId="{00000000-0000-0000-0000-000000000000}"/>
          </ac:spMkLst>
        </pc:spChg>
        <pc:graphicFrameChg chg="mod">
          <ac:chgData name="Patrick Longa" userId="efbec206-c626-4784-9836-e7da661aa978" providerId="ADAL" clId="{B9DBDA0E-CBA3-4237-AB60-3E7469C3A479}" dt="2018-09-03T22:55:22.243" v="173" actId="1036"/>
          <ac:graphicFrameMkLst>
            <pc:docMk/>
            <pc:sldMk cId="1480861610" sldId="280"/>
            <ac:graphicFrameMk id="4" creationId="{00000000-0000-0000-0000-000000000000}"/>
          </ac:graphicFrameMkLst>
        </pc:graphicFrameChg>
      </pc:sldChg>
      <pc:sldChg chg="addSp delSp modSp">
        <pc:chgData name="Patrick Longa" userId="efbec206-c626-4784-9836-e7da661aa978" providerId="ADAL" clId="{B9DBDA0E-CBA3-4237-AB60-3E7469C3A479}" dt="2018-09-03T22:54:32.895" v="160"/>
        <pc:sldMkLst>
          <pc:docMk/>
          <pc:sldMk cId="1123452645" sldId="281"/>
        </pc:sldMkLst>
        <pc:spChg chg="add">
          <ac:chgData name="Patrick Longa" userId="efbec206-c626-4784-9836-e7da661aa978" providerId="ADAL" clId="{B9DBDA0E-CBA3-4237-AB60-3E7469C3A479}" dt="2018-09-03T22:54:32.895" v="160"/>
          <ac:spMkLst>
            <pc:docMk/>
            <pc:sldMk cId="1123452645" sldId="281"/>
            <ac:spMk id="6" creationId="{6818591E-D1E9-4FD8-90F8-45F122CD8AE4}"/>
          </ac:spMkLst>
        </pc:spChg>
        <pc:spChg chg="del">
          <ac:chgData name="Patrick Longa" userId="efbec206-c626-4784-9836-e7da661aa978" providerId="ADAL" clId="{B9DBDA0E-CBA3-4237-AB60-3E7469C3A479}" dt="2018-09-03T22:54:31.968" v="159" actId="478"/>
          <ac:spMkLst>
            <pc:docMk/>
            <pc:sldMk cId="1123452645" sldId="281"/>
            <ac:spMk id="7" creationId="{00000000-0000-0000-0000-000000000000}"/>
          </ac:spMkLst>
        </pc:spChg>
        <pc:graphicFrameChg chg="mod">
          <ac:chgData name="Patrick Longa" userId="efbec206-c626-4784-9836-e7da661aa978" providerId="ADAL" clId="{B9DBDA0E-CBA3-4237-AB60-3E7469C3A479}" dt="2018-09-03T22:54:03.300" v="158"/>
          <ac:graphicFrameMkLst>
            <pc:docMk/>
            <pc:sldMk cId="1123452645" sldId="281"/>
            <ac:graphicFrameMk id="4" creationId="{00000000-0000-0000-0000-000000000000}"/>
          </ac:graphicFrameMkLst>
        </pc:graphicFrameChg>
      </pc:sldChg>
      <pc:sldChg chg="modSp">
        <pc:chgData name="Patrick Longa" userId="efbec206-c626-4784-9836-e7da661aa978" providerId="ADAL" clId="{B9DBDA0E-CBA3-4237-AB60-3E7469C3A479}" dt="2018-09-03T22:49:58.306" v="101" actId="20577"/>
        <pc:sldMkLst>
          <pc:docMk/>
          <pc:sldMk cId="1242749413" sldId="282"/>
        </pc:sldMkLst>
        <pc:spChg chg="mod">
          <ac:chgData name="Patrick Longa" userId="efbec206-c626-4784-9836-e7da661aa978" providerId="ADAL" clId="{B9DBDA0E-CBA3-4237-AB60-3E7469C3A479}" dt="2018-09-03T22:49:58.306" v="101" actId="20577"/>
          <ac:spMkLst>
            <pc:docMk/>
            <pc:sldMk cId="1242749413" sldId="282"/>
            <ac:spMk id="3" creationId="{00000000-0000-0000-0000-000000000000}"/>
          </ac:spMkLst>
        </pc:spChg>
      </pc:sldChg>
      <pc:sldChg chg="addSp delSp modSp">
        <pc:chgData name="Patrick Longa" userId="efbec206-c626-4784-9836-e7da661aa978" providerId="ADAL" clId="{B9DBDA0E-CBA3-4237-AB60-3E7469C3A479}" dt="2018-09-03T22:45:43.337" v="85" actId="20577"/>
        <pc:sldMkLst>
          <pc:docMk/>
          <pc:sldMk cId="3308513646" sldId="284"/>
        </pc:sldMkLst>
        <pc:spChg chg="mod">
          <ac:chgData name="Patrick Longa" userId="efbec206-c626-4784-9836-e7da661aa978" providerId="ADAL" clId="{B9DBDA0E-CBA3-4237-AB60-3E7469C3A479}" dt="2018-09-03T22:45:43.337" v="85" actId="20577"/>
          <ac:spMkLst>
            <pc:docMk/>
            <pc:sldMk cId="3308513646" sldId="284"/>
            <ac:spMk id="3" creationId="{00000000-0000-0000-0000-000000000000}"/>
          </ac:spMkLst>
        </pc:spChg>
        <pc:spChg chg="add del">
          <ac:chgData name="Patrick Longa" userId="efbec206-c626-4784-9836-e7da661aa978" providerId="ADAL" clId="{B9DBDA0E-CBA3-4237-AB60-3E7469C3A479}" dt="2018-09-03T22:45:15.630" v="81"/>
          <ac:spMkLst>
            <pc:docMk/>
            <pc:sldMk cId="3308513646" sldId="284"/>
            <ac:spMk id="7" creationId="{8DAF5F47-0770-47C2-8EAE-B5A2A2085E22}"/>
          </ac:spMkLst>
        </pc:spChg>
      </pc:sldChg>
      <pc:sldChg chg="modSp">
        <pc:chgData name="Patrick Longa" userId="efbec206-c626-4784-9836-e7da661aa978" providerId="ADAL" clId="{B9DBDA0E-CBA3-4237-AB60-3E7469C3A479}" dt="2018-09-03T22:45:57.718" v="86" actId="14100"/>
        <pc:sldMkLst>
          <pc:docMk/>
          <pc:sldMk cId="4278273259" sldId="285"/>
        </pc:sldMkLst>
        <pc:spChg chg="mod">
          <ac:chgData name="Patrick Longa" userId="efbec206-c626-4784-9836-e7da661aa978" providerId="ADAL" clId="{B9DBDA0E-CBA3-4237-AB60-3E7469C3A479}" dt="2018-09-03T22:45:57.718" v="86" actId="14100"/>
          <ac:spMkLst>
            <pc:docMk/>
            <pc:sldMk cId="4278273259" sldId="285"/>
            <ac:spMk id="3" creationId="{00000000-0000-0000-0000-000000000000}"/>
          </ac:spMkLst>
        </pc:spChg>
      </pc:sldChg>
      <pc:sldChg chg="modSp">
        <pc:chgData name="Patrick Longa" userId="efbec206-c626-4784-9836-e7da661aa978" providerId="ADAL" clId="{B9DBDA0E-CBA3-4237-AB60-3E7469C3A479}" dt="2018-09-03T22:43:25.352" v="7" actId="207"/>
        <pc:sldMkLst>
          <pc:docMk/>
          <pc:sldMk cId="296237679" sldId="286"/>
        </pc:sldMkLst>
        <pc:spChg chg="mod">
          <ac:chgData name="Patrick Longa" userId="efbec206-c626-4784-9836-e7da661aa978" providerId="ADAL" clId="{B9DBDA0E-CBA3-4237-AB60-3E7469C3A479}" dt="2018-09-03T22:43:25.352" v="7" actId="207"/>
          <ac:spMkLst>
            <pc:docMk/>
            <pc:sldMk cId="296237679" sldId="286"/>
            <ac:spMk id="3" creationId="{00000000-0000-0000-0000-000000000000}"/>
          </ac:spMkLst>
        </pc:spChg>
      </pc:sldChg>
      <pc:sldChg chg="addSp modSp">
        <pc:chgData name="Patrick Longa" userId="efbec206-c626-4784-9836-e7da661aa978" providerId="ADAL" clId="{B9DBDA0E-CBA3-4237-AB60-3E7469C3A479}" dt="2018-09-03T22:44:31.093" v="43" actId="1037"/>
        <pc:sldMkLst>
          <pc:docMk/>
          <pc:sldMk cId="647341938" sldId="287"/>
        </pc:sldMkLst>
        <pc:spChg chg="add mod">
          <ac:chgData name="Patrick Longa" userId="efbec206-c626-4784-9836-e7da661aa978" providerId="ADAL" clId="{B9DBDA0E-CBA3-4237-AB60-3E7469C3A479}" dt="2018-09-03T22:44:31.093" v="43" actId="1037"/>
          <ac:spMkLst>
            <pc:docMk/>
            <pc:sldMk cId="647341938" sldId="287"/>
            <ac:spMk id="4" creationId="{270879DA-8FA0-40F7-8D39-16D094A0346F}"/>
          </ac:spMkLst>
        </pc:spChg>
      </pc:sldChg>
      <pc:sldChg chg="modSp">
        <pc:chgData name="Patrick Longa" userId="efbec206-c626-4784-9836-e7da661aa978" providerId="ADAL" clId="{B9DBDA0E-CBA3-4237-AB60-3E7469C3A479}" dt="2018-09-03T22:44:55.894" v="79" actId="1036"/>
        <pc:sldMkLst>
          <pc:docMk/>
          <pc:sldMk cId="734339056" sldId="288"/>
        </pc:sldMkLst>
        <pc:spChg chg="mod">
          <ac:chgData name="Patrick Longa" userId="efbec206-c626-4784-9836-e7da661aa978" providerId="ADAL" clId="{B9DBDA0E-CBA3-4237-AB60-3E7469C3A479}" dt="2018-09-03T22:44:55.894" v="79" actId="1036"/>
          <ac:spMkLst>
            <pc:docMk/>
            <pc:sldMk cId="734339056" sldId="288"/>
            <ac:spMk id="6" creationId="{00000000-0000-0000-0000-000000000000}"/>
          </ac:spMkLst>
        </pc:spChg>
        <pc:graphicFrameChg chg="mod">
          <ac:chgData name="Patrick Longa" userId="efbec206-c626-4784-9836-e7da661aa978" providerId="ADAL" clId="{B9DBDA0E-CBA3-4237-AB60-3E7469C3A479}" dt="2018-09-03T22:44:55.894" v="79" actId="1036"/>
          <ac:graphicFrameMkLst>
            <pc:docMk/>
            <pc:sldMk cId="734339056" sldId="288"/>
            <ac:graphicFrameMk id="5" creationId="{00000000-0000-0000-0000-000000000000}"/>
          </ac:graphicFrameMkLst>
        </pc:graphicFrameChg>
      </pc:sldChg>
      <pc:sldChg chg="modSp">
        <pc:chgData name="Patrick Longa" userId="efbec206-c626-4784-9836-e7da661aa978" providerId="ADAL" clId="{B9DBDA0E-CBA3-4237-AB60-3E7469C3A479}" dt="2018-09-03T22:47:28.915" v="90" actId="20577"/>
        <pc:sldMkLst>
          <pc:docMk/>
          <pc:sldMk cId="3034784152" sldId="289"/>
        </pc:sldMkLst>
        <pc:spChg chg="mod">
          <ac:chgData name="Patrick Longa" userId="efbec206-c626-4784-9836-e7da661aa978" providerId="ADAL" clId="{B9DBDA0E-CBA3-4237-AB60-3E7469C3A479}" dt="2018-09-03T22:47:28.915" v="90" actId="20577"/>
          <ac:spMkLst>
            <pc:docMk/>
            <pc:sldMk cId="3034784152" sldId="289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1C694-2BDE-47B2-8F52-6779CC985BB0}" type="datetimeFigureOut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1D99A-B397-4FD8-87A2-C85160A85E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1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61D99A-B397-4FD8-87A2-C85160A85EB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956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8A26-89D4-4746-87E9-811F02D0FE9F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30586C8-4259-495A-B50E-40BB9F5F64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1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625D5-AF27-4D93-B3FC-3EFE9BE3EC76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23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9BAA4-243A-495D-AB04-6E1B993D3DFA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60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930" y="0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19101" y="1722871"/>
            <a:ext cx="11353798" cy="371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2pPr>
              <a:buClr>
                <a:srgbClr val="00C1DE"/>
              </a:buClr>
              <a:defRPr>
                <a:solidFill>
                  <a:schemeClr val="tx2"/>
                </a:solidFill>
              </a:defRPr>
            </a:lvl2pPr>
            <a:lvl3pPr>
              <a:buClr>
                <a:srgbClr val="00C1DE"/>
              </a:buClr>
              <a:defRPr>
                <a:solidFill>
                  <a:schemeClr val="tx2"/>
                </a:solidFill>
              </a:defRPr>
            </a:lvl3pPr>
            <a:lvl4pPr>
              <a:buClr>
                <a:srgbClr val="00C1DE"/>
              </a:buClr>
              <a:defRPr>
                <a:solidFill>
                  <a:schemeClr val="tx2"/>
                </a:solidFill>
              </a:defRPr>
            </a:lvl4pPr>
            <a:lvl5pPr>
              <a:buClr>
                <a:srgbClr val="00C1DE"/>
              </a:buClr>
              <a:defRPr>
                <a:solidFill>
                  <a:schemeClr val="tx2"/>
                </a:solidFill>
              </a:defRPr>
            </a:lvl5pPr>
            <a:lvl6pPr>
              <a:buClr>
                <a:srgbClr val="00C1DE"/>
              </a:buClr>
              <a:defRPr>
                <a:solidFill>
                  <a:schemeClr val="tx2"/>
                </a:solidFill>
              </a:defRPr>
            </a:lvl6pPr>
            <a:lvl7pPr>
              <a:buClr>
                <a:srgbClr val="00C1DE"/>
              </a:buClr>
              <a:defRPr>
                <a:solidFill>
                  <a:schemeClr val="tx2"/>
                </a:solidFill>
              </a:defRPr>
            </a:lvl7pPr>
            <a:lvl8pPr>
              <a:buClr>
                <a:srgbClr val="00C1DE"/>
              </a:buClr>
              <a:defRPr>
                <a:solidFill>
                  <a:schemeClr val="tx2"/>
                </a:solidFill>
              </a:defRPr>
            </a:lvl8pPr>
            <a:lvl9pPr>
              <a:buClr>
                <a:srgbClr val="00C1DE"/>
              </a:buCl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675135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DB7877D-9C81-49C8-8CC7-95A1EF35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CD72-0A43-40EA-AAC4-8E3D0F4D38EF}" type="datetimeFigureOut">
              <a:rPr lang="en-US" smtClean="0"/>
              <a:t>10/18/19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513348E-889A-406D-AFF7-13648F86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6E042B4-754C-476F-8CE5-BA8ECF66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35D5C-41F7-4115-A369-DAEC1C024F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817BE580-6292-40AC-8D77-4BC1747D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486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1B59-DF24-42A0-8E1A-F5CEDB7278DD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A30586C8-4259-495A-B50E-40BB9F5F64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9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EE46-BAFF-4B6C-80BD-CAEC9D1D8ADD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3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AD1D-E40A-4F8C-9B01-3441CE7960F9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5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3394-D1D1-4418-BCA3-3745293E9CF5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F35DB-B6FA-4057-B9DB-638C0A707E60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19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D2E1F-6CDF-4583-ADCC-9ED931333F53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0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FBC1-B663-4A6F-BA9E-328D6969E693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1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9029-DF7B-4A22-9BB3-0B57802B21D6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69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D6C6-5D28-40FF-8CF6-1E3D9A17440E}" type="datetime1">
              <a:rPr lang="ko-KR" altLang="en-US" smtClean="0"/>
              <a:t>2019. 10. 18.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586C8-4259-495A-B50E-40BB9F5F6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5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1137" y="-241544"/>
            <a:ext cx="9144000" cy="2387600"/>
          </a:xfrm>
        </p:spPr>
        <p:txBody>
          <a:bodyPr>
            <a:noAutofit/>
          </a:bodyPr>
          <a:lstStyle/>
          <a:p>
            <a:r>
              <a:rPr lang="en-US" altLang="ko-KR" sz="3600" b="1" dirty="0" smtClean="0">
                <a:solidFill>
                  <a:srgbClr val="00B0F0"/>
                </a:solidFill>
              </a:rPr>
              <a:t>SIKE</a:t>
            </a:r>
            <a:r>
              <a:rPr lang="en-US" altLang="ko-KR" sz="3600" b="1" dirty="0" smtClean="0"/>
              <a:t> Round 2 Speed Record on </a:t>
            </a:r>
            <a:br>
              <a:rPr lang="en-US" altLang="ko-KR" sz="3600" b="1" dirty="0" smtClean="0"/>
            </a:br>
            <a:r>
              <a:rPr lang="en-US" altLang="ko-KR" sz="3600" b="1" dirty="0" smtClean="0"/>
              <a:t>ARM </a:t>
            </a:r>
            <a:r>
              <a:rPr lang="en-US" altLang="ko-KR" sz="3600" b="1" dirty="0" smtClean="0">
                <a:solidFill>
                  <a:srgbClr val="92D050"/>
                </a:solidFill>
              </a:rPr>
              <a:t>Cortex-M4</a:t>
            </a:r>
            <a:endParaRPr lang="ko-KR" altLang="en-US" sz="3600" b="1" dirty="0">
              <a:solidFill>
                <a:srgbClr val="92D05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85775" y="3051686"/>
            <a:ext cx="10829925" cy="280543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Hwajeong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/>
              <a:t>Hansung</a:t>
            </a:r>
            <a:r>
              <a:rPr lang="en-US" altLang="ko-KR" dirty="0"/>
              <a:t> </a:t>
            </a:r>
            <a:r>
              <a:rPr lang="en-US" altLang="ko-KR" dirty="0" smtClean="0"/>
              <a:t>University), SK</a:t>
            </a:r>
            <a:endParaRPr lang="en-US" altLang="ko-KR" dirty="0"/>
          </a:p>
          <a:p>
            <a:r>
              <a:rPr lang="en-US" altLang="ko-KR" dirty="0"/>
              <a:t>Amir </a:t>
            </a:r>
            <a:r>
              <a:rPr lang="en-US" altLang="ko-KR" dirty="0" err="1"/>
              <a:t>Jalali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Florida Atlantic University</a:t>
            </a:r>
            <a:r>
              <a:rPr lang="en-US" altLang="ko-KR" dirty="0" smtClean="0"/>
              <a:t>), USA</a:t>
            </a:r>
            <a:endParaRPr lang="en-US" altLang="ko-KR" dirty="0"/>
          </a:p>
          <a:p>
            <a:r>
              <a:rPr lang="en-US" altLang="ko-KR" dirty="0"/>
              <a:t>Reza Azarderakhsh </a:t>
            </a:r>
            <a:r>
              <a:rPr lang="en-US" altLang="ko-KR" dirty="0" smtClean="0"/>
              <a:t>(</a:t>
            </a:r>
            <a:r>
              <a:rPr lang="en-US" altLang="ko-KR" dirty="0"/>
              <a:t>Florida Atlantic University, PQSecure Technologies</a:t>
            </a:r>
            <a:r>
              <a:rPr lang="en-US" altLang="ko-KR" dirty="0" smtClean="0"/>
              <a:t>), USA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Presenter: </a:t>
            </a:r>
            <a:r>
              <a:rPr lang="en-US" altLang="ko-KR" b="1" dirty="0" err="1"/>
              <a:t>Hyeokdong</a:t>
            </a:r>
            <a:r>
              <a:rPr lang="en-US" altLang="ko-KR" b="1" dirty="0"/>
              <a:t> Kwon (</a:t>
            </a:r>
            <a:r>
              <a:rPr lang="en-US" altLang="ko-KR" b="1" dirty="0" err="1"/>
              <a:t>Hansung</a:t>
            </a:r>
            <a:r>
              <a:rPr lang="en-US" altLang="ko-KR" b="1" dirty="0"/>
              <a:t> University)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1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PQC on Low-end Microcontroller</a:t>
            </a:r>
            <a:endParaRPr lang="ko-KR" altLang="en-US" b="1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27045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/>
              <a:t>STM32F4DISCOVERY</a:t>
            </a:r>
          </a:p>
          <a:p>
            <a:pPr lvl="1"/>
            <a:r>
              <a:rPr lang="en-US" altLang="ko-KR" smtClean="0"/>
              <a:t>ARM Cortex-M4</a:t>
            </a:r>
          </a:p>
          <a:p>
            <a:pPr lvl="1"/>
            <a:r>
              <a:rPr lang="en-US" altLang="ko-KR" smtClean="0"/>
              <a:t>32-bit, ARMv7E-M</a:t>
            </a:r>
          </a:p>
          <a:p>
            <a:pPr lvl="1"/>
            <a:r>
              <a:rPr lang="en-US" altLang="ko-KR" smtClean="0"/>
              <a:t>192 KB RAM, 168 MHz</a:t>
            </a:r>
          </a:p>
          <a:p>
            <a:pPr lvl="1"/>
            <a:endParaRPr lang="en-US" altLang="ko-KR"/>
          </a:p>
          <a:p>
            <a:r>
              <a:rPr lang="en-US" altLang="ko-KR" b="1" smtClean="0"/>
              <a:t>Benchmark framework</a:t>
            </a:r>
          </a:p>
          <a:p>
            <a:pPr lvl="1"/>
            <a:r>
              <a:rPr lang="en-US" altLang="ko-KR" smtClean="0"/>
              <a:t>PQM4: github.com/mupq/pqm4 </a:t>
            </a:r>
          </a:p>
          <a:p>
            <a:pPr lvl="1"/>
            <a:endParaRPr lang="ko-KR" altLang="en-US"/>
          </a:p>
        </p:txBody>
      </p:sp>
      <p:pic>
        <p:nvPicPr>
          <p:cNvPr id="7" name="Picture 2" descr="stm32f4discovery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235" y="1646237"/>
            <a:ext cx="5027566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4269"/>
            <a:ext cx="10515600" cy="1325563"/>
          </a:xfrm>
        </p:spPr>
        <p:txBody>
          <a:bodyPr/>
          <a:lstStyle/>
          <a:p>
            <a:r>
              <a:rPr lang="en-US" altLang="ko-KR"/>
              <a:t>Previous </a:t>
            </a:r>
            <a:r>
              <a:rPr lang="en-US" altLang="ko-KR" smtClean="0"/>
              <a:t>Works on SIKE/SIDH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459832"/>
            <a:ext cx="12192000" cy="5261643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64-bit ARM-A processor:</a:t>
            </a:r>
          </a:p>
          <a:p>
            <a:pPr lvl="1"/>
            <a:r>
              <a:rPr lang="en-US" altLang="ko-KR" sz="2500" dirty="0" err="1" smtClean="0">
                <a:sym typeface="Wingdings" panose="05000000000000000000" pitchFamily="2" charset="2"/>
              </a:rPr>
              <a:t>Jalali</a:t>
            </a:r>
            <a:r>
              <a:rPr lang="en-US" altLang="ko-KR" sz="2500" dirty="0" smtClean="0">
                <a:sym typeface="Wingdings" panose="05000000000000000000" pitchFamily="2" charset="2"/>
              </a:rPr>
              <a:t> et al. [SAC’17]  </a:t>
            </a:r>
            <a:r>
              <a:rPr lang="en-US" altLang="ko-KR" sz="2500" dirty="0" err="1" smtClean="0">
                <a:sym typeface="Wingdings" panose="05000000000000000000" pitchFamily="2" charset="2"/>
              </a:rPr>
              <a:t>Seo</a:t>
            </a:r>
            <a:r>
              <a:rPr lang="en-US" altLang="ko-KR" sz="2500" dirty="0" smtClean="0">
                <a:sym typeface="Wingdings" panose="05000000000000000000" pitchFamily="2" charset="2"/>
              </a:rPr>
              <a:t> et al. [CHES’18] </a:t>
            </a:r>
            <a:r>
              <a:rPr lang="en-US" altLang="ko-KR" sz="2500" dirty="0">
                <a:sym typeface="Wingdings" panose="05000000000000000000" pitchFamily="2" charset="2"/>
              </a:rPr>
              <a:t> </a:t>
            </a:r>
            <a:r>
              <a:rPr lang="en-US" altLang="ko-KR" sz="2500" dirty="0" err="1">
                <a:sym typeface="Wingdings" panose="05000000000000000000" pitchFamily="2" charset="2"/>
              </a:rPr>
              <a:t>Jalali</a:t>
            </a:r>
            <a:r>
              <a:rPr lang="en-US" altLang="ko-KR" sz="2500" dirty="0">
                <a:sym typeface="Wingdings" panose="05000000000000000000" pitchFamily="2" charset="2"/>
              </a:rPr>
              <a:t> </a:t>
            </a:r>
            <a:r>
              <a:rPr lang="en-US" altLang="ko-KR" sz="2500" dirty="0" smtClean="0">
                <a:sym typeface="Wingdings" panose="05000000000000000000" pitchFamily="2" charset="2"/>
              </a:rPr>
              <a:t>et al. [TDSC’19] </a:t>
            </a:r>
            <a:r>
              <a:rPr lang="en-US" altLang="ko-KR" sz="2500" dirty="0" err="1" smtClean="0">
                <a:sym typeface="Wingdings" panose="05000000000000000000" pitchFamily="2" charset="2"/>
              </a:rPr>
              <a:t>Seo</a:t>
            </a:r>
            <a:r>
              <a:rPr lang="en-US" altLang="ko-KR" sz="2500" dirty="0" smtClean="0">
                <a:sym typeface="Wingdings" panose="05000000000000000000" pitchFamily="2" charset="2"/>
              </a:rPr>
              <a:t> et al. [WISA’19]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32-bit ARM-A processor:</a:t>
            </a:r>
          </a:p>
          <a:p>
            <a:pPr lvl="1"/>
            <a:r>
              <a:rPr lang="en-US" altLang="ko-KR" dirty="0" err="1" smtClean="0"/>
              <a:t>Koziel</a:t>
            </a:r>
            <a:r>
              <a:rPr lang="en-US" altLang="ko-KR" dirty="0" smtClean="0"/>
              <a:t> et al. [CA</a:t>
            </a:r>
            <a:r>
              <a:rPr lang="en-US" altLang="ko-KR" sz="2500" dirty="0" smtClean="0"/>
              <a:t>NS’16]</a:t>
            </a:r>
            <a:r>
              <a:rPr lang="en-US" altLang="ko-KR" sz="2500" dirty="0" smtClean="0">
                <a:sym typeface="Wingdings" panose="05000000000000000000" pitchFamily="2" charset="2"/>
              </a:rPr>
              <a:t>  </a:t>
            </a:r>
            <a:r>
              <a:rPr lang="en-US" altLang="ko-KR" sz="2500" dirty="0" err="1" smtClean="0">
                <a:sym typeface="Wingdings" panose="05000000000000000000" pitchFamily="2" charset="2"/>
              </a:rPr>
              <a:t>Jalali</a:t>
            </a:r>
            <a:r>
              <a:rPr lang="en-US" altLang="ko-KR" sz="2500" dirty="0" smtClean="0">
                <a:sym typeface="Wingdings" panose="05000000000000000000" pitchFamily="2" charset="2"/>
              </a:rPr>
              <a:t> et al. [SPACE’18</a:t>
            </a:r>
            <a:r>
              <a:rPr lang="en-US" altLang="ko-KR" sz="2500" dirty="0">
                <a:sym typeface="Wingdings" panose="05000000000000000000" pitchFamily="2" charset="2"/>
              </a:rPr>
              <a:t>]  </a:t>
            </a:r>
            <a:r>
              <a:rPr lang="en-US" altLang="ko-KR" sz="2500" dirty="0" err="1">
                <a:sym typeface="Wingdings" panose="05000000000000000000" pitchFamily="2" charset="2"/>
              </a:rPr>
              <a:t>Seo</a:t>
            </a:r>
            <a:r>
              <a:rPr lang="en-US" altLang="ko-KR" sz="2500" dirty="0">
                <a:sym typeface="Wingdings" panose="05000000000000000000" pitchFamily="2" charset="2"/>
              </a:rPr>
              <a:t> </a:t>
            </a:r>
            <a:r>
              <a:rPr lang="en-US" altLang="ko-KR" sz="2500" dirty="0" smtClean="0">
                <a:sym typeface="Wingdings" panose="05000000000000000000" pitchFamily="2" charset="2"/>
              </a:rPr>
              <a:t>et al. [CHES’18]</a:t>
            </a:r>
          </a:p>
          <a:p>
            <a:pPr lvl="1"/>
            <a:endParaRPr lang="en-US" altLang="ko-KR" b="1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32-bit ARM-M processor:</a:t>
            </a:r>
          </a:p>
          <a:p>
            <a:pPr lvl="1"/>
            <a:r>
              <a:rPr lang="en-US" altLang="ko-KR" sz="2500" b="1" dirty="0" smtClean="0">
                <a:solidFill>
                  <a:schemeClr val="accent1"/>
                </a:solidFill>
              </a:rPr>
              <a:t>This work [CANS’19]</a:t>
            </a:r>
            <a:endParaRPr lang="ko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13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3982" y="1825625"/>
            <a:ext cx="11668018" cy="4351338"/>
          </a:xfrm>
        </p:spPr>
        <p:txBody>
          <a:bodyPr>
            <a:normAutofit/>
          </a:bodyPr>
          <a:lstStyle/>
          <a:p>
            <a:r>
              <a:rPr lang="en-US" altLang="ko-KR" b="1" smtClean="0"/>
              <a:t>Optimized finite field arithmetic: </a:t>
            </a:r>
            <a:r>
              <a:rPr lang="en-US" altLang="ko-KR" b="1">
                <a:solidFill>
                  <a:schemeClr val="accent1"/>
                </a:solidFill>
              </a:rPr>
              <a:t>super-scalar </a:t>
            </a:r>
            <a:r>
              <a:rPr lang="en-US" altLang="ko-KR" b="1" smtClean="0">
                <a:solidFill>
                  <a:schemeClr val="accent1"/>
                </a:solidFill>
              </a:rPr>
              <a:t>implementation</a:t>
            </a:r>
          </a:p>
          <a:p>
            <a:endParaRPr lang="en-US" altLang="ko-KR" b="1" smtClean="0"/>
          </a:p>
          <a:p>
            <a:r>
              <a:rPr lang="en-US" altLang="ko-KR" b="1" smtClean="0"/>
              <a:t>Scalable implementation: </a:t>
            </a:r>
            <a:r>
              <a:rPr lang="en-US" altLang="ko-KR" b="1" smtClean="0">
                <a:solidFill>
                  <a:schemeClr val="accent1"/>
                </a:solidFill>
              </a:rPr>
              <a:t>well </a:t>
            </a:r>
            <a:r>
              <a:rPr lang="en-US" altLang="ko-KR" b="1">
                <a:solidFill>
                  <a:schemeClr val="accent1"/>
                </a:solidFill>
              </a:rPr>
              <a:t>scheduled instruction</a:t>
            </a:r>
            <a:endParaRPr lang="en-US" altLang="ko-KR" b="1" smtClean="0"/>
          </a:p>
          <a:p>
            <a:endParaRPr lang="en-US" altLang="ko-KR" dirty="0"/>
          </a:p>
          <a:p>
            <a:r>
              <a:rPr lang="en-US" altLang="ko-KR" b="1" dirty="0"/>
              <a:t>Efficient Implementation </a:t>
            </a:r>
            <a:r>
              <a:rPr lang="en-US" altLang="ko-KR" b="1"/>
              <a:t>of </a:t>
            </a:r>
            <a:r>
              <a:rPr lang="en-US" altLang="ko-KR" b="1" smtClean="0"/>
              <a:t>SIKE:</a:t>
            </a:r>
            <a:endParaRPr lang="en-US" altLang="ko-KR" b="1" dirty="0"/>
          </a:p>
          <a:p>
            <a:pPr lvl="1"/>
            <a:r>
              <a:rPr lang="en-US" altLang="ko-KR" smtClean="0"/>
              <a:t>p434 (</a:t>
            </a:r>
            <a:r>
              <a:rPr lang="en-US" altLang="ko-KR" b="1">
                <a:solidFill>
                  <a:schemeClr val="accent1"/>
                </a:solidFill>
              </a:rPr>
              <a:t>1.94 </a:t>
            </a:r>
            <a:r>
              <a:rPr lang="en-US" altLang="ko-KR" b="1" smtClean="0">
                <a:solidFill>
                  <a:schemeClr val="accent1"/>
                </a:solidFill>
              </a:rPr>
              <a:t>sec</a:t>
            </a:r>
            <a:r>
              <a:rPr lang="en-US" altLang="ko-KR" smtClean="0"/>
              <a:t>) </a:t>
            </a:r>
            <a:r>
              <a:rPr lang="en-US" altLang="ko-KR" dirty="0"/>
              <a:t>on </a:t>
            </a:r>
            <a:r>
              <a:rPr lang="en-US" altLang="ko-KR" smtClean="0"/>
              <a:t>32-bit ARM Cortex-M4 </a:t>
            </a:r>
            <a:r>
              <a:rPr lang="en-US" altLang="ko-KR" b="1" smtClean="0">
                <a:solidFill>
                  <a:schemeClr val="accent1"/>
                </a:solidFill>
              </a:rPr>
              <a:t>@168MHz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4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2B715A4-0DD2-42DF-BABF-F12789F7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25" y="1825625"/>
            <a:ext cx="105883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Short Overview</a:t>
            </a:r>
          </a:p>
          <a:p>
            <a:endParaRPr lang="en-US" altLang="ko-KR" dirty="0"/>
          </a:p>
          <a:p>
            <a:r>
              <a:rPr lang="en-US" altLang="ko-KR" sz="3200" smtClean="0"/>
              <a:t>Supersingular </a:t>
            </a:r>
            <a:r>
              <a:rPr lang="en-US" altLang="ko-KR" sz="3200" dirty="0"/>
              <a:t>isogeny key encapsulation (SIKE) protocol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Our 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4279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76184"/>
            <a:ext cx="5990897" cy="6306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432FF"/>
                </a:solidFill>
              </a:rPr>
              <a:t>Isogeny-Based Cryptography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932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Isogeny-based cryptography is constructed on </a:t>
                </a:r>
                <a:r>
                  <a:rPr lang="en-US" dirty="0">
                    <a:solidFill>
                      <a:srgbClr val="0432FF"/>
                    </a:solidFill>
                  </a:rPr>
                  <a:t>a set of </a:t>
                </a:r>
                <a:r>
                  <a:rPr lang="en-US" dirty="0"/>
                  <a:t>curves.</a:t>
                </a:r>
              </a:p>
              <a:p>
                <a:r>
                  <a:rPr lang="en-US" dirty="0"/>
                  <a:t>Given two curve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𝐸</m:t>
                        </m:r>
                      </m:e>
                      <m:sup>
                        <m:r>
                          <a:rPr lang="en-US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dirty="0"/>
                  <a:t> find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?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9329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843" y="3754998"/>
            <a:ext cx="5672957" cy="2541144"/>
          </a:xfrm>
          <a:prstGeom prst="rect">
            <a:avLst/>
          </a:prstGeom>
        </p:spPr>
      </p:pic>
      <p:pic>
        <p:nvPicPr>
          <p:cNvPr id="7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89" y="3754998"/>
            <a:ext cx="3701050" cy="24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71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000" dirty="0"/>
              <a:t>Post-quantum key exchange </a:t>
            </a:r>
            <a:r>
              <a:rPr lang="en-US" altLang="ko-KR" sz="4000" dirty="0" smtClean="0"/>
              <a:t>algorithm</a:t>
            </a:r>
            <a:endParaRPr lang="ko-KR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-87923" y="1825625"/>
                <a:ext cx="12279923" cy="4351338"/>
              </a:xfrm>
            </p:spPr>
            <p:txBody>
              <a:bodyPr/>
              <a:lstStyle/>
              <a:p>
                <a:r>
                  <a:rPr lang="en-US" altLang="ko-KR" dirty="0" err="1" smtClean="0"/>
                  <a:t>Supersingular</a:t>
                </a:r>
                <a:r>
                  <a:rPr lang="en-US" altLang="ko-KR" dirty="0" smtClean="0"/>
                  <a:t> </a:t>
                </a:r>
                <a:r>
                  <a:rPr lang="en-US" altLang="ko-KR" dirty="0"/>
                  <a:t>Isogeny </a:t>
                </a:r>
                <a:r>
                  <a:rPr lang="en-US" altLang="ko-KR" dirty="0" err="1"/>
                  <a:t>Diffie</a:t>
                </a:r>
                <a:r>
                  <a:rPr lang="en-US" altLang="ko-KR" dirty="0"/>
                  <a:t>-Hellman </a:t>
                </a:r>
                <a:r>
                  <a:rPr lang="en-US" altLang="ko-KR" b="1" dirty="0"/>
                  <a:t>(SIDH)</a:t>
                </a:r>
              </a:p>
              <a:p>
                <a:pPr lvl="1"/>
                <a:r>
                  <a:rPr lang="en-US" altLang="ko-KR" sz="2300" dirty="0"/>
                  <a:t>Shared key generation between two parties over an insecure communication channel.</a:t>
                </a:r>
              </a:p>
              <a:p>
                <a:pPr lvl="1"/>
                <a:endParaRPr lang="en-US" altLang="ko-KR" sz="2300" dirty="0" smtClean="0"/>
              </a:p>
              <a:p>
                <a:pPr lvl="1"/>
                <a:r>
                  <a:rPr lang="en-US" altLang="ko-KR" sz="2300" dirty="0" smtClean="0"/>
                  <a:t>SIDH </a:t>
                </a:r>
                <a:r>
                  <a:rPr lang="en-US" altLang="ko-KR" sz="2300" dirty="0"/>
                  <a:t>works with the set of </a:t>
                </a:r>
                <a:r>
                  <a:rPr lang="en-US" altLang="ko-KR" sz="2300" dirty="0" err="1"/>
                  <a:t>supersingular</a:t>
                </a:r>
                <a:r>
                  <a:rPr lang="en-US" altLang="ko-KR" sz="2300" dirty="0"/>
                  <a:t> elliptic curves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charset="0"/>
                            <a:ea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en-US" sz="2300" i="1">
                                <a:latin typeface="Cambria Math" charset="0"/>
                                <a:ea typeface="Cambria Math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  <a:ea typeface="Cambria Math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z="2300" dirty="0"/>
                  <a:t> and their isogenies.</a:t>
                </a:r>
                <a:endParaRPr lang="ko-KR" altLang="en-US" sz="2300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87923" y="1825625"/>
                <a:ext cx="12279923" cy="4351338"/>
              </a:xfrm>
              <a:blipFill>
                <a:blip r:embed="rId2"/>
                <a:stretch>
                  <a:fillRect l="-894" t="-2381" r="-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6" name="object 2"/>
          <p:cNvSpPr/>
          <p:nvPr/>
        </p:nvSpPr>
        <p:spPr>
          <a:xfrm>
            <a:off x="1012858" y="4001294"/>
            <a:ext cx="10151091" cy="762722"/>
          </a:xfrm>
          <a:custGeom>
            <a:avLst/>
            <a:gdLst/>
            <a:ahLst/>
            <a:cxnLst/>
            <a:rect l="l" t="t" r="r" b="b"/>
            <a:pathLst>
              <a:path w="8932545" h="524510">
                <a:moveTo>
                  <a:pt x="8844788" y="0"/>
                </a:moveTo>
                <a:lnTo>
                  <a:pt x="87375" y="0"/>
                </a:lnTo>
                <a:lnTo>
                  <a:pt x="53363" y="6865"/>
                </a:lnTo>
                <a:lnTo>
                  <a:pt x="25590" y="25590"/>
                </a:lnTo>
                <a:lnTo>
                  <a:pt x="6865" y="53363"/>
                </a:lnTo>
                <a:lnTo>
                  <a:pt x="0" y="87375"/>
                </a:lnTo>
                <a:lnTo>
                  <a:pt x="0" y="436879"/>
                </a:lnTo>
                <a:lnTo>
                  <a:pt x="6865" y="470892"/>
                </a:lnTo>
                <a:lnTo>
                  <a:pt x="25590" y="498665"/>
                </a:lnTo>
                <a:lnTo>
                  <a:pt x="53363" y="517390"/>
                </a:lnTo>
                <a:lnTo>
                  <a:pt x="87375" y="524255"/>
                </a:lnTo>
                <a:lnTo>
                  <a:pt x="8844788" y="524255"/>
                </a:lnTo>
                <a:lnTo>
                  <a:pt x="8878800" y="517390"/>
                </a:lnTo>
                <a:lnTo>
                  <a:pt x="8906573" y="498665"/>
                </a:lnTo>
                <a:lnTo>
                  <a:pt x="8925298" y="470892"/>
                </a:lnTo>
                <a:lnTo>
                  <a:pt x="8932164" y="436879"/>
                </a:lnTo>
                <a:lnTo>
                  <a:pt x="8932164" y="87375"/>
                </a:lnTo>
                <a:lnTo>
                  <a:pt x="8925298" y="53363"/>
                </a:lnTo>
                <a:lnTo>
                  <a:pt x="8906573" y="25590"/>
                </a:lnTo>
                <a:lnTo>
                  <a:pt x="8878800" y="6865"/>
                </a:lnTo>
                <a:lnTo>
                  <a:pt x="884478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그룹 3"/>
          <p:cNvGrpSpPr/>
          <p:nvPr/>
        </p:nvGrpSpPr>
        <p:grpSpPr>
          <a:xfrm>
            <a:off x="1029349" y="4078883"/>
            <a:ext cx="11032958" cy="878510"/>
            <a:chOff x="838200" y="4849393"/>
            <a:chExt cx="8202949" cy="878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838200" y="4849393"/>
                  <a:ext cx="6305823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𝐴𝐵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baseline="-2500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≅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/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1" smtClean="0">
                            <a:latin typeface="Cambria Math"/>
                            <a:ea typeface="Cambria Math"/>
                          </a:rPr>
                          <m:t>≅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𝐵𝐴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49393"/>
                  <a:ext cx="6305823" cy="8785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936506" y="4849393"/>
                  <a:ext cx="2104643" cy="5091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Φ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 baseline="-2500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 smtClean="0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Φ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𝐵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6506" y="4849393"/>
                  <a:ext cx="2104643" cy="509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54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3337" y="0"/>
            <a:ext cx="4941979" cy="819807"/>
          </a:xfrm>
        </p:spPr>
        <p:txBody>
          <a:bodyPr/>
          <a:lstStyle/>
          <a:p>
            <a:r>
              <a:rPr lang="en-US" dirty="0">
                <a:solidFill>
                  <a:srgbClr val="0432FF"/>
                </a:solidFill>
              </a:rPr>
              <a:t>SIDH Computations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84" y="1467029"/>
            <a:ext cx="6552436" cy="4123206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xmlns="" id="{C7D0B339-9243-4BFA-A33E-0BA5638AA354}"/>
              </a:ext>
            </a:extLst>
          </p:cNvPr>
          <p:cNvSpPr/>
          <p:nvPr/>
        </p:nvSpPr>
        <p:spPr>
          <a:xfrm>
            <a:off x="3234813" y="1467029"/>
            <a:ext cx="5726307" cy="4123206"/>
          </a:xfrm>
          <a:prstGeom prst="triangl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7A5E8D46-E49D-4D2F-AD77-2C17216236C1}"/>
              </a:ext>
            </a:extLst>
          </p:cNvPr>
          <p:cNvCxnSpPr/>
          <p:nvPr/>
        </p:nvCxnSpPr>
        <p:spPr>
          <a:xfrm>
            <a:off x="3622766" y="5007429"/>
            <a:ext cx="4929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19419A25-3004-4909-B5AD-9E973E7391EE}"/>
              </a:ext>
            </a:extLst>
          </p:cNvPr>
          <p:cNvCxnSpPr/>
          <p:nvPr/>
        </p:nvCxnSpPr>
        <p:spPr>
          <a:xfrm>
            <a:off x="4023360" y="4423954"/>
            <a:ext cx="4101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639725A0-1D2E-4EB6-AA4C-00B9326FB73A}"/>
              </a:ext>
            </a:extLst>
          </p:cNvPr>
          <p:cNvCxnSpPr>
            <a:cxnSpLocks/>
          </p:cNvCxnSpPr>
          <p:nvPr/>
        </p:nvCxnSpPr>
        <p:spPr>
          <a:xfrm>
            <a:off x="4646023" y="3600994"/>
            <a:ext cx="29391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C194CFD-8E8E-49C5-AE56-9406CE713D1E}"/>
              </a:ext>
            </a:extLst>
          </p:cNvPr>
          <p:cNvCxnSpPr>
            <a:cxnSpLocks/>
          </p:cNvCxnSpPr>
          <p:nvPr/>
        </p:nvCxnSpPr>
        <p:spPr>
          <a:xfrm>
            <a:off x="5381897" y="2473234"/>
            <a:ext cx="138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8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637" y="365125"/>
            <a:ext cx="11363684" cy="1325563"/>
          </a:xfrm>
        </p:spPr>
        <p:txBody>
          <a:bodyPr>
            <a:normAutofit/>
          </a:bodyPr>
          <a:lstStyle/>
          <a:p>
            <a:r>
              <a:rPr lang="en-US" altLang="ko-KR" sz="4000" dirty="0" err="1"/>
              <a:t>Supersingular</a:t>
            </a:r>
            <a:r>
              <a:rPr lang="en-US" altLang="ko-KR" sz="4000" dirty="0"/>
              <a:t> Isogeny Key Encapsulation </a:t>
            </a:r>
            <a:r>
              <a:rPr lang="en-US" altLang="ko-KR" sz="4000" b="1" dirty="0"/>
              <a:t>(SIKE)</a:t>
            </a:r>
            <a:endParaRPr lang="ko-KR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</p:spPr>
            <p:txBody>
              <a:bodyPr/>
              <a:lstStyle/>
              <a:p>
                <a:r>
                  <a:rPr lang="en-US" dirty="0" smtClean="0"/>
                  <a:t>SIDH is not secure when keys are reused (Galbraith-Petit-Shani-</a:t>
                </a:r>
                <a:r>
                  <a:rPr lang="en-US" dirty="0" err="1"/>
                  <a:t>Ti</a:t>
                </a:r>
                <a:r>
                  <a:rPr lang="en-US" dirty="0"/>
                  <a:t> 2016)</a:t>
                </a:r>
                <a:r>
                  <a:rPr lang="en-US" altLang="ko-KR" dirty="0"/>
                  <a:t> </a:t>
                </a:r>
              </a:p>
              <a:p>
                <a:r>
                  <a:rPr lang="en-US" b="1" dirty="0"/>
                  <a:t>SIKE:</a:t>
                </a:r>
                <a:r>
                  <a:rPr lang="en-US" dirty="0"/>
                  <a:t> IND-CCA secure key encapsulation based on SIDH.</a:t>
                </a:r>
                <a:endParaRPr lang="en-US" altLang="ko-KR" dirty="0"/>
              </a:p>
              <a:p>
                <a:r>
                  <a:rPr lang="en-US" altLang="ko-KR" dirty="0" smtClean="0"/>
                  <a:t>Uses </a:t>
                </a:r>
                <a:r>
                  <a:rPr lang="en-US" altLang="ko-KR" dirty="0"/>
                  <a:t>a variant of 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Arial"/>
                    <a:cs typeface="Arial"/>
                  </a:rPr>
                  <a:t>Hofheinz</a:t>
                </a:r>
                <a:r>
                  <a:rPr lang="en-US" altLang="ko-KR" i="1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–</a:t>
                </a:r>
                <a:r>
                  <a:rPr lang="en-US" altLang="ko-KR" dirty="0" err="1">
                    <a:solidFill>
                      <a:srgbClr val="FF0000"/>
                    </a:solidFill>
                    <a:latin typeface="Arial"/>
                    <a:cs typeface="Arial"/>
                  </a:rPr>
                  <a:t>Hövelmanns</a:t>
                </a:r>
                <a:r>
                  <a:rPr lang="en-US" altLang="ko-KR" i="1" dirty="0">
                    <a:solidFill>
                      <a:srgbClr val="FF0000"/>
                    </a:solidFill>
                    <a:latin typeface="Trebuchet MS"/>
                    <a:cs typeface="Trebuchet MS"/>
                  </a:rPr>
                  <a:t>–</a:t>
                </a:r>
                <a:r>
                  <a:rPr lang="en-US" altLang="ko-KR" dirty="0">
                    <a:solidFill>
                      <a:srgbClr val="FF0000"/>
                    </a:solidFill>
                    <a:latin typeface="Arial"/>
                    <a:cs typeface="Arial"/>
                  </a:rPr>
                  <a:t>Kiltz (HHK) transform</a:t>
                </a:r>
                <a:r>
                  <a:rPr lang="en-US" altLang="ko-KR" dirty="0">
                    <a:latin typeface="Arial"/>
                    <a:cs typeface="Arial"/>
                  </a:rPr>
                  <a:t>: </a:t>
                </a:r>
                <a:r>
                  <a:rPr lang="en-US" altLang="ko-KR" dirty="0" smtClean="0">
                    <a:latin typeface="Arial"/>
                    <a:cs typeface="Arial"/>
                  </a:rPr>
                  <a:t/>
                </a:r>
                <a:br>
                  <a:rPr lang="en-US" altLang="ko-KR" dirty="0" smtClean="0">
                    <a:latin typeface="Arial"/>
                    <a:cs typeface="Arial"/>
                  </a:rPr>
                </a:br>
                <a:r>
                  <a:rPr lang="en-US" altLang="ko-KR" b="1" dirty="0" smtClean="0">
                    <a:latin typeface="Trebuchet MS"/>
                    <a:cs typeface="Trebuchet MS"/>
                  </a:rPr>
                  <a:t>IND-CPA </a:t>
                </a:r>
                <a:r>
                  <a:rPr lang="en-US" altLang="ko-KR" b="1" dirty="0">
                    <a:latin typeface="Trebuchet MS"/>
                    <a:cs typeface="Trebuchet MS"/>
                  </a:rPr>
                  <a:t>PKE </a:t>
                </a:r>
                <a:r>
                  <a:rPr lang="en-US" altLang="ko-KR" dirty="0">
                    <a:latin typeface="DejaVu Sans"/>
                    <a:cs typeface="DejaVu Sans"/>
                  </a:rPr>
                  <a:t>→ </a:t>
                </a:r>
                <a:r>
                  <a:rPr lang="en-US" altLang="ko-KR" b="1" dirty="0">
                    <a:latin typeface="Trebuchet MS"/>
                    <a:cs typeface="Trebuchet MS"/>
                  </a:rPr>
                  <a:t>IND-CCA KEM</a:t>
                </a:r>
              </a:p>
              <a:p>
                <a:endParaRPr lang="en-US" altLang="ko-KR" sz="1200" spc="-114" dirty="0">
                  <a:latin typeface="Arial"/>
                  <a:cs typeface="Arial"/>
                </a:endParaRPr>
              </a:p>
              <a:p>
                <a:r>
                  <a:rPr lang="en-US" altLang="ko-KR" sz="2000" spc="-45" dirty="0" smtClean="0">
                    <a:latin typeface="Arial"/>
                    <a:cs typeface="Arial"/>
                  </a:rPr>
                  <a:t>Starting </a:t>
                </a:r>
                <a:r>
                  <a:rPr lang="en-US" altLang="ko-KR" sz="2000" spc="-80" dirty="0">
                    <a:latin typeface="Arial"/>
                    <a:cs typeface="Arial"/>
                  </a:rPr>
                  <a:t>curve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 spc="-80">
                            <a:latin typeface="Cambria Math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2000" i="1" spc="-80">
                            <a:latin typeface="Cambria Math"/>
                            <a:cs typeface="Arial"/>
                          </a:rPr>
                          <m:t>𝐸</m:t>
                        </m:r>
                      </m:e>
                      <m:sub>
                        <m:r>
                          <a:rPr lang="ar-AE" altLang="zh-CN" sz="2000" i="1" spc="-80">
                            <a:latin typeface="Cambria Math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ar-AE" altLang="zh-CN" sz="2000" i="1" spc="-80">
                        <a:latin typeface="Cambria Math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ar-AE" altLang="zh-CN" sz="2000" i="1" spc="-80">
                            <a:latin typeface="Cambria Math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ar-AE" sz="2000" spc="45" dirty="0">
                            <a:latin typeface="DejaVu Sans"/>
                            <a:cs typeface="DejaVu Sans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ar-AE" altLang="zh-CN" sz="2000" i="1" spc="-80">
                                <a:latin typeface="Cambria Math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2000" i="1" spc="-80">
                                <a:latin typeface="Cambria Math"/>
                                <a:cs typeface="Arial"/>
                              </a:rPr>
                              <m:t>𝑝</m:t>
                            </m:r>
                          </m:e>
                          <m:sup>
                            <m:r>
                              <a:rPr lang="ar-AE" altLang="zh-CN" sz="2000" i="1" spc="-80">
                                <a:latin typeface="Cambria Math"/>
                                <a:cs typeface="Arial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ar-AE" altLang="zh-CN" sz="2000" spc="-75" dirty="0">
                    <a:latin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 spc="-75" dirty="0">
                            <a:latin typeface="Cambria Math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2000" i="1" spc="-75" dirty="0">
                            <a:latin typeface="Cambria Math"/>
                            <a:cs typeface="Arial"/>
                          </a:rPr>
                          <m:t>𝑦</m:t>
                        </m:r>
                      </m:e>
                      <m:sup>
                        <m:r>
                          <a:rPr lang="ar-AE" altLang="zh-CN" sz="2000" i="1" spc="-75" dirty="0">
                            <a:latin typeface="Cambria Math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ar-AE" altLang="zh-CN" sz="2000" i="1" spc="-75" dirty="0">
                        <a:latin typeface="Cambria Math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altLang="zh-CN" sz="2000" i="1" spc="-75" dirty="0">
                            <a:latin typeface="Cambria Math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2000" i="1" spc="-75" dirty="0">
                            <a:latin typeface="Cambria Math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lang="ar-AE" altLang="zh-CN" sz="2000" i="1" spc="-75" dirty="0">
                            <a:latin typeface="Cambria Math"/>
                            <a:cs typeface="Arial"/>
                          </a:rPr>
                          <m:t>3</m:t>
                        </m:r>
                      </m:sup>
                    </m:sSup>
                    <m:r>
                      <a:rPr lang="ar-AE" altLang="zh-CN" sz="2000" i="1" spc="-75" dirty="0">
                        <a:latin typeface="Cambria Math"/>
                        <a:cs typeface="Arial"/>
                      </a:rPr>
                      <m:t>+</m:t>
                    </m:r>
                    <m:r>
                      <a:rPr lang="zh-CN" altLang="ar-AE" sz="2000" i="1" spc="-75" dirty="0">
                        <a:latin typeface="Cambria Math"/>
                        <a:cs typeface="Arial"/>
                      </a:rPr>
                      <m:t>𝑥</m:t>
                    </m:r>
                  </m:oMath>
                </a14:m>
                <a:r>
                  <a:rPr lang="ar-AE" altLang="zh-CN" sz="2000" spc="-75" dirty="0" smtClean="0">
                    <a:latin typeface="Arial"/>
                    <a:cs typeface="Arial"/>
                  </a:rPr>
                  <a:t>,</a:t>
                </a:r>
                <a:r>
                  <a:rPr lang="en-US" altLang="zh-CN" sz="2000" spc="-75" dirty="0" smtClean="0">
                    <a:latin typeface="Arial"/>
                    <a:cs typeface="Arial"/>
                  </a:rPr>
                  <a:t> (Round 1) switched to</a:t>
                </a:r>
                <a:r>
                  <a:rPr lang="en-US" altLang="ko-KR" sz="2000" spc="-80" dirty="0" smtClean="0">
                    <a:latin typeface="Arial"/>
                    <a:cs typeface="Arial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2000" i="1" spc="-80">
                            <a:latin typeface="Cambria Math" charset="0"/>
                            <a:cs typeface="Arial"/>
                          </a:rPr>
                        </m:ctrlPr>
                      </m:sSubPr>
                      <m:e>
                        <m:r>
                          <a:rPr lang="zh-CN" altLang="ar-AE" sz="2000" i="1" spc="-80">
                            <a:latin typeface="Cambria Math"/>
                            <a:cs typeface="Arial"/>
                          </a:rPr>
                          <m:t>𝐸</m:t>
                        </m:r>
                      </m:e>
                      <m:sub>
                        <m:r>
                          <a:rPr lang="ar-AE" altLang="zh-CN" sz="2000" i="1" spc="-80">
                            <a:latin typeface="Cambria Math"/>
                            <a:cs typeface="Arial"/>
                          </a:rPr>
                          <m:t>0</m:t>
                        </m:r>
                      </m:sub>
                    </m:sSub>
                    <m:r>
                      <a:rPr lang="ar-AE" altLang="zh-CN" sz="2000" i="1" spc="-80">
                        <a:latin typeface="Cambria Math"/>
                        <a:cs typeface="Arial"/>
                      </a:rPr>
                      <m:t>/</m:t>
                    </m:r>
                    <m:sSub>
                      <m:sSubPr>
                        <m:ctrlPr>
                          <a:rPr lang="ar-AE" altLang="zh-CN" sz="2000" i="1" spc="-80">
                            <a:latin typeface="Cambria Math" charset="0"/>
                            <a:cs typeface="Arial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ar-AE" sz="2000" spc="45" dirty="0">
                            <a:latin typeface="DejaVu Sans"/>
                            <a:cs typeface="DejaVu Sans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lang="ar-AE" altLang="zh-CN" sz="2000" i="1" spc="-80">
                                <a:latin typeface="Cambria Math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zh-CN" altLang="ar-AE" sz="2000" i="1" spc="-80">
                                <a:latin typeface="Cambria Math"/>
                                <a:cs typeface="Arial"/>
                              </a:rPr>
                              <m:t>𝑝</m:t>
                            </m:r>
                          </m:e>
                          <m:sup>
                            <m:r>
                              <a:rPr lang="ar-AE" altLang="zh-CN" sz="2000" i="1" spc="-80">
                                <a:latin typeface="Cambria Math"/>
                                <a:cs typeface="Arial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ar-AE" altLang="zh-CN" sz="2000" spc="-75" dirty="0">
                    <a:latin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altLang="zh-CN" sz="2000" i="1" spc="-75" dirty="0">
                            <a:latin typeface="Cambria Math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2000" i="1" spc="-75" dirty="0">
                            <a:latin typeface="Cambria Math"/>
                            <a:cs typeface="Arial"/>
                          </a:rPr>
                          <m:t>𝑦</m:t>
                        </m:r>
                      </m:e>
                      <m:sup>
                        <m:r>
                          <a:rPr lang="ar-AE" altLang="zh-CN" sz="2000" i="1" spc="-75" dirty="0">
                            <a:latin typeface="Cambria Math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ar-AE" altLang="zh-CN" sz="2000" i="1" spc="-75" dirty="0">
                        <a:latin typeface="Cambria Math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altLang="zh-CN" sz="2000" i="1" spc="-75" dirty="0">
                            <a:latin typeface="Cambria Math" charset="0"/>
                            <a:cs typeface="Arial"/>
                          </a:rPr>
                        </m:ctrlPr>
                      </m:sSupPr>
                      <m:e>
                        <m:r>
                          <a:rPr lang="zh-CN" altLang="ar-AE" sz="2000" i="1" spc="-75" dirty="0">
                            <a:latin typeface="Cambria Math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lang="ar-AE" altLang="zh-CN" sz="2000" i="1" spc="-75" dirty="0">
                            <a:latin typeface="Cambria Math"/>
                            <a:cs typeface="Arial"/>
                          </a:rPr>
                          <m:t>3</m:t>
                        </m:r>
                      </m:sup>
                    </m:sSup>
                    <m:r>
                      <a:rPr lang="ar-AE" altLang="zh-CN" sz="2000" i="1" spc="-75" dirty="0">
                        <a:latin typeface="Cambria Math"/>
                        <a:cs typeface="Arial"/>
                      </a:rPr>
                      <m:t>+</m:t>
                    </m:r>
                    <m:r>
                      <a:rPr lang="en-US" altLang="zh-CN" sz="2000" b="0" i="1" spc="-75" dirty="0" smtClean="0">
                        <a:latin typeface="Cambria Math" charset="0"/>
                        <a:cs typeface="Arial"/>
                      </a:rPr>
                      <m:t>6</m:t>
                    </m:r>
                    <m:sSup>
                      <m:sSupPr>
                        <m:ctrlPr>
                          <a:rPr lang="en-US" altLang="zh-CN" sz="2000" b="0" i="1" spc="-75" dirty="0" smtClean="0">
                            <a:latin typeface="Cambria Math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zh-CN" sz="2000" b="0" i="1" spc="-75" dirty="0" smtClean="0">
                            <a:latin typeface="Cambria Math" charset="0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pc="-75" dirty="0" smtClean="0">
                            <a:latin typeface="Cambria Math" charset="0"/>
                            <a:cs typeface="Arial"/>
                          </a:rPr>
                          <m:t>2</m:t>
                        </m:r>
                      </m:sup>
                    </m:sSup>
                    <m:r>
                      <a:rPr lang="en-US" altLang="zh-CN" sz="2000" b="0" i="1" spc="-75" dirty="0" smtClean="0">
                        <a:latin typeface="Cambria Math" charset="0"/>
                        <a:cs typeface="Arial"/>
                      </a:rPr>
                      <m:t>+</m:t>
                    </m:r>
                    <m:r>
                      <a:rPr lang="zh-CN" altLang="ar-AE" sz="2000" i="1" spc="-75" dirty="0">
                        <a:latin typeface="Cambria Math"/>
                        <a:cs typeface="Arial"/>
                      </a:rPr>
                      <m:t>𝑥</m:t>
                    </m:r>
                  </m:oMath>
                </a14:m>
                <a:r>
                  <a:rPr lang="en-US" altLang="zh-CN" sz="2000" spc="-75" dirty="0" smtClean="0">
                    <a:latin typeface="Arial"/>
                    <a:cs typeface="Arial"/>
                  </a:rPr>
                  <a:t> (Round 2)</a:t>
                </a:r>
                <a:r>
                  <a:rPr lang="ar-AE" altLang="zh-CN" sz="2000" spc="-75" dirty="0" smtClean="0">
                    <a:latin typeface="Arial"/>
                    <a:cs typeface="Arial"/>
                  </a:rPr>
                  <a:t>,</a:t>
                </a:r>
                <a:r>
                  <a:rPr lang="en-US" altLang="zh-CN" sz="2000" spc="-75" dirty="0" smtClean="0">
                    <a:latin typeface="Arial"/>
                    <a:cs typeface="Arial"/>
                  </a:rPr>
                  <a:t> </a:t>
                </a:r>
                <a:endParaRPr lang="en-US" altLang="zh-CN" sz="2000" spc="-75" dirty="0" smtClean="0">
                  <a:latin typeface="Arial"/>
                  <a:cs typeface="Arial"/>
                </a:endParaRPr>
              </a:p>
              <a:p>
                <a:r>
                  <a:rPr lang="en-US" altLang="ko-KR" sz="2000" spc="-60" dirty="0">
                    <a:latin typeface="Arial"/>
                    <a:cs typeface="Arial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CN" sz="2000" spc="-60" dirty="0">
                        <a:latin typeface="Cambria Math"/>
                        <a:cs typeface="Arial"/>
                      </a:rPr>
                      <m:t> </m:t>
                    </m:r>
                    <m:r>
                      <a:rPr lang="en-US" altLang="zh-CN" sz="2000" i="1" spc="-60" dirty="0">
                        <a:latin typeface="Cambria Math"/>
                        <a:cs typeface="Arial"/>
                      </a:rPr>
                      <m:t>𝑝</m:t>
                    </m:r>
                    <m:r>
                      <a:rPr lang="en-US" altLang="zh-CN" sz="2000" i="1" spc="-60" dirty="0">
                        <a:latin typeface="Cambria Math"/>
                        <a:cs typeface="Arial"/>
                      </a:rPr>
                      <m:t>=</m:t>
                    </m:r>
                    <m:sSup>
                      <m:sSupPr>
                        <m:ctrlPr>
                          <a:rPr lang="ar-AE" altLang="zh-CN" sz="2000" i="1" spc="-60" dirty="0">
                            <a:latin typeface="Cambria Math" charset="0"/>
                            <a:cs typeface="Arial"/>
                          </a:rPr>
                        </m:ctrlPr>
                      </m:sSupPr>
                      <m:e>
                        <m:r>
                          <a:rPr lang="ar-AE" altLang="zh-CN" sz="2000" i="1" spc="-60" dirty="0">
                            <a:latin typeface="Cambria Math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zh-CN" altLang="ar-AE" sz="2000" i="1" spc="-60" dirty="0">
                            <a:latin typeface="Cambria Math"/>
                            <a:cs typeface="Arial"/>
                          </a:rPr>
                          <m:t>𝑒𝐴</m:t>
                        </m:r>
                      </m:sup>
                    </m:sSup>
                    <m:sSup>
                      <m:sSupPr>
                        <m:ctrlPr>
                          <a:rPr lang="ar-AE" altLang="zh-CN" sz="2000" i="1" spc="-60" dirty="0">
                            <a:latin typeface="Cambria Math" charset="0"/>
                            <a:cs typeface="Arial"/>
                          </a:rPr>
                        </m:ctrlPr>
                      </m:sSupPr>
                      <m:e>
                        <m:r>
                          <a:rPr lang="ar-AE" altLang="zh-CN" sz="2000" i="1" spc="-60" dirty="0">
                            <a:latin typeface="Cambria Math"/>
                            <a:cs typeface="Arial"/>
                          </a:rPr>
                          <m:t>3</m:t>
                        </m:r>
                      </m:e>
                      <m:sup>
                        <m:r>
                          <a:rPr lang="zh-CN" altLang="ar-AE" sz="2000" i="1" spc="-60" dirty="0">
                            <a:latin typeface="Cambria Math"/>
                            <a:cs typeface="Arial"/>
                          </a:rPr>
                          <m:t>𝑒𝐵</m:t>
                        </m:r>
                      </m:sup>
                    </m:sSup>
                    <m:r>
                      <a:rPr lang="ar-AE" altLang="zh-CN" sz="2000" i="1" spc="-60" dirty="0">
                        <a:latin typeface="Cambria Math"/>
                        <a:cs typeface="Arial"/>
                      </a:rPr>
                      <m:t>−</m:t>
                    </m:r>
                    <m:r>
                      <a:rPr lang="ar-AE" altLang="zh-CN" sz="2000" i="1" spc="-60" dirty="0">
                        <a:latin typeface="Cambria Math"/>
                        <a:cs typeface="Arial"/>
                      </a:rPr>
                      <m:t>1</m:t>
                    </m:r>
                  </m:oMath>
                </a14:m>
                <a:endParaRPr lang="ar-AE" altLang="ko-KR" sz="2000" i="1" dirty="0">
                  <a:latin typeface="DejaVu Sans"/>
                  <a:cs typeface="DejaVu Sans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5"/>
                <a:ext cx="12192000" cy="4351338"/>
              </a:xfrm>
              <a:blipFill rotWithShape="0">
                <a:blip r:embed="rId2"/>
                <a:stretch>
                  <a:fillRect l="-90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227049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7" name="object 6"/>
          <p:cNvSpPr/>
          <p:nvPr/>
        </p:nvSpPr>
        <p:spPr>
          <a:xfrm>
            <a:off x="2799460" y="4754879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218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2755010" y="47447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371" y="10159"/>
                </a:lnTo>
                <a:lnTo>
                  <a:pt x="55371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2086355" y="4754879"/>
            <a:ext cx="0" cy="220979"/>
          </a:xfrm>
          <a:custGeom>
            <a:avLst/>
            <a:gdLst/>
            <a:ahLst/>
            <a:cxnLst/>
            <a:rect l="l" t="t" r="r" b="b"/>
            <a:pathLst>
              <a:path h="220979">
                <a:moveTo>
                  <a:pt x="0" y="0"/>
                </a:moveTo>
                <a:lnTo>
                  <a:pt x="0" y="220980"/>
                </a:lnTo>
              </a:path>
            </a:pathLst>
          </a:custGeom>
          <a:ln w="218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2075433" y="474472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59"/>
                </a:moveTo>
                <a:lnTo>
                  <a:pt x="55499" y="10159"/>
                </a:lnTo>
                <a:lnTo>
                  <a:pt x="55499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/>
          <p:cNvSpPr/>
          <p:nvPr/>
        </p:nvSpPr>
        <p:spPr>
          <a:xfrm>
            <a:off x="3345053" y="4590034"/>
            <a:ext cx="760730" cy="236220"/>
          </a:xfrm>
          <a:custGeom>
            <a:avLst/>
            <a:gdLst/>
            <a:ahLst/>
            <a:cxnLst/>
            <a:rect l="l" t="t" r="r" b="b"/>
            <a:pathLst>
              <a:path w="760729" h="236220">
                <a:moveTo>
                  <a:pt x="685292" y="0"/>
                </a:moveTo>
                <a:lnTo>
                  <a:pt x="681863" y="9525"/>
                </a:lnTo>
                <a:lnTo>
                  <a:pt x="695557" y="15503"/>
                </a:lnTo>
                <a:lnTo>
                  <a:pt x="707310" y="23733"/>
                </a:lnTo>
                <a:lnTo>
                  <a:pt x="731117" y="61706"/>
                </a:lnTo>
                <a:lnTo>
                  <a:pt x="738886" y="116713"/>
                </a:lnTo>
                <a:lnTo>
                  <a:pt x="738024" y="137479"/>
                </a:lnTo>
                <a:lnTo>
                  <a:pt x="724916" y="188468"/>
                </a:lnTo>
                <a:lnTo>
                  <a:pt x="695698" y="220257"/>
                </a:lnTo>
                <a:lnTo>
                  <a:pt x="682244" y="226187"/>
                </a:lnTo>
                <a:lnTo>
                  <a:pt x="685292" y="235712"/>
                </a:lnTo>
                <a:lnTo>
                  <a:pt x="730279" y="208994"/>
                </a:lnTo>
                <a:lnTo>
                  <a:pt x="755618" y="159607"/>
                </a:lnTo>
                <a:lnTo>
                  <a:pt x="760476" y="117983"/>
                </a:lnTo>
                <a:lnTo>
                  <a:pt x="759261" y="96337"/>
                </a:lnTo>
                <a:lnTo>
                  <a:pt x="749546" y="58046"/>
                </a:lnTo>
                <a:lnTo>
                  <a:pt x="717311" y="15128"/>
                </a:lnTo>
                <a:lnTo>
                  <a:pt x="702343" y="6165"/>
                </a:lnTo>
                <a:lnTo>
                  <a:pt x="685292" y="0"/>
                </a:lnTo>
                <a:close/>
              </a:path>
              <a:path w="760729" h="236220">
                <a:moveTo>
                  <a:pt x="75184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392" y="173345"/>
                </a:lnTo>
                <a:lnTo>
                  <a:pt x="21462" y="116713"/>
                </a:lnTo>
                <a:lnTo>
                  <a:pt x="22344" y="96567"/>
                </a:lnTo>
                <a:lnTo>
                  <a:pt x="35560" y="46990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944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B2CDE-334B-F442-8BD6-ED9A5AA6164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SIKE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smtClean="0"/>
              <a:t>Key </a:t>
            </a:r>
            <a:r>
              <a:rPr lang="en-US" dirty="0"/>
              <a:t>sizes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711642"/>
                  </p:ext>
                </p:extLst>
              </p:nvPr>
            </p:nvGraphicFramePr>
            <p:xfrm>
              <a:off x="2300286" y="2392839"/>
              <a:ext cx="7500939" cy="2527115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34302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1443037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1471613">
                      <a:extLst>
                        <a:ext uri="{9D8B030D-6E8A-4147-A177-3AD203B41FA5}">
                          <a16:colId xmlns="" xmlns:a16="http://schemas.microsoft.com/office/drawing/2014/main" val="20004"/>
                        </a:ext>
                      </a:extLst>
                    </a:gridCol>
                    <a:gridCol w="145049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1792769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9637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NIST 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Prime size (bits)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Public key size (bytes)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Compressed</a:t>
                          </a:r>
                        </a:p>
                        <a:p>
                          <a:r>
                            <a:rPr lang="en-US" baseline="0" dirty="0"/>
                            <a:t>PK size (bytes)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216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137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250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159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305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192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372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239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7711642"/>
                  </p:ext>
                </p:extLst>
              </p:nvPr>
            </p:nvGraphicFramePr>
            <p:xfrm>
              <a:off x="2300286" y="2392839"/>
              <a:ext cx="7500939" cy="2527115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134302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1443037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147161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4"/>
                        </a:ext>
                      </a:extLst>
                    </a:gridCol>
                    <a:gridCol w="1450493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179276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3"/>
                        </a:ext>
                      </a:extLst>
                    </a:gridCol>
                  </a:tblGrid>
                  <a:tr h="96373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NIST Level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Prime size (bits)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Public key size (bytes)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Compressed</a:t>
                          </a:r>
                        </a:p>
                        <a:p>
                          <a:r>
                            <a:rPr lang="en-US" baseline="0" dirty="0"/>
                            <a:t>PK size (bytes)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843" t="-256250" r="-220248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843" t="-356250" r="-220248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843" t="-449231" r="-220248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3"/>
                      </a:ext>
                    </a:extLst>
                  </a:tr>
                  <a:tr h="39084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751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88843" t="-557813" r="-220248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622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2B715A4-0DD2-42DF-BABF-F12789F7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25" y="1825625"/>
            <a:ext cx="10588375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Short Overview</a:t>
            </a:r>
          </a:p>
          <a:p>
            <a:endParaRPr lang="en-US" altLang="ko-KR" dirty="0"/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Supersingular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isogeny key encapsulation (SIKE) protocol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/>
              <a:t>Our </a:t>
            </a:r>
            <a:r>
              <a:rPr lang="en-US" altLang="ko-KR" smtClean="0"/>
              <a:t>implementation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618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2B715A4-0DD2-42DF-BABF-F12789F7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25" y="1825625"/>
            <a:ext cx="1058837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Short Overview</a:t>
            </a:r>
          </a:p>
          <a:p>
            <a:endParaRPr lang="en-US" altLang="ko-KR" dirty="0"/>
          </a:p>
          <a:p>
            <a:r>
              <a:rPr lang="en-US" altLang="ko-KR" sz="3200" smtClean="0">
                <a:solidFill>
                  <a:schemeClr val="bg1">
                    <a:lumMod val="85000"/>
                  </a:schemeClr>
                </a:solidFill>
              </a:rPr>
              <a:t>Supersingular </a:t>
            </a:r>
            <a:r>
              <a:rPr lang="en-US" altLang="ko-KR" sz="3200" dirty="0">
                <a:solidFill>
                  <a:schemeClr val="bg1">
                    <a:lumMod val="85000"/>
                  </a:schemeClr>
                </a:solidFill>
              </a:rPr>
              <a:t>isogeny key encapsulation (SIKE) protocol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Our </a:t>
            </a:r>
            <a:r>
              <a:rPr lang="en-US" altLang="ko-KR" smtClean="0">
                <a:solidFill>
                  <a:schemeClr val="bg1">
                    <a:lumMod val="85000"/>
                  </a:schemeClr>
                </a:solidFill>
              </a:rPr>
              <a:t>implementation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9197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1909" cy="1325563"/>
          </a:xfrm>
        </p:spPr>
        <p:txBody>
          <a:bodyPr/>
          <a:lstStyle/>
          <a:p>
            <a:r>
              <a:rPr lang="en-US" altLang="ko-KR" dirty="0"/>
              <a:t>Multiplication Instruction </a:t>
            </a:r>
            <a:r>
              <a:rPr lang="en-US" altLang="ko-KR" b="1" dirty="0"/>
              <a:t>(32-bit ARMv7)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8431956" y="2246811"/>
            <a:ext cx="983450" cy="4244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a0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431956" y="3064627"/>
            <a:ext cx="983450" cy="42443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b0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448507" y="5560199"/>
            <a:ext cx="1966899" cy="42443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solidFill>
                  <a:schemeClr val="tx1"/>
                </a:solidFill>
              </a:rPr>
              <a:t>a0b0 + c0 + d0</a:t>
            </a:r>
            <a:endParaRPr lang="ko-KR" altLang="en-US" sz="19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902527" y="2246811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R0</a:t>
            </a:r>
            <a:endParaRPr lang="ko-KR" altLang="en-US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7902527" y="3064627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R1</a:t>
            </a:r>
            <a:endParaRPr lang="ko-KR" altLang="en-US" sz="2000" dirty="0"/>
          </a:p>
        </p:txBody>
      </p:sp>
      <p:sp>
        <p:nvSpPr>
          <p:cNvPr id="53" name="TextBox 52"/>
          <p:cNvSpPr txBox="1"/>
          <p:nvPr/>
        </p:nvSpPr>
        <p:spPr>
          <a:xfrm>
            <a:off x="6540725" y="5572362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R3, R2</a:t>
            </a:r>
            <a:endParaRPr lang="ko-KR" altLang="en-US" sz="2000" dirty="0"/>
          </a:p>
        </p:txBody>
      </p:sp>
      <p:cxnSp>
        <p:nvCxnSpPr>
          <p:cNvPr id="55" name="직선 화살표 연결선 54"/>
          <p:cNvCxnSpPr/>
          <p:nvPr/>
        </p:nvCxnSpPr>
        <p:spPr>
          <a:xfrm>
            <a:off x="8431956" y="2150053"/>
            <a:ext cx="98345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481893" y="1751506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32 bits</a:t>
            </a:r>
            <a:endParaRPr lang="ko-KR" altLang="en-US" sz="2000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448507" y="6051251"/>
            <a:ext cx="196689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983549" y="5976407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64 bits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722344" y="270167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44" y="2701679"/>
                <a:ext cx="4026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722344" y="3534649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44" y="3534649"/>
                <a:ext cx="439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8431956" y="3898013"/>
            <a:ext cx="983450" cy="4244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c0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902527" y="3898013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R2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8722344" y="432210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2344" y="4322104"/>
                <a:ext cx="43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직사각형 67"/>
          <p:cNvSpPr/>
          <p:nvPr/>
        </p:nvSpPr>
        <p:spPr>
          <a:xfrm>
            <a:off x="8431956" y="4685468"/>
            <a:ext cx="983450" cy="424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d0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902527" y="4685468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R3</a:t>
            </a:r>
            <a:endParaRPr lang="ko-KR" altLang="en-US" sz="2000" dirty="0"/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8898457" y="5110978"/>
            <a:ext cx="0" cy="3933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38199" y="3817843"/>
            <a:ext cx="4586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mtClean="0"/>
              <a:t>UMAAL R2, R3, R0, R1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883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8503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smtClean="0"/>
              <a:t>Comparison of Multiprecision </a:t>
            </a:r>
            <a:r>
              <a:rPr lang="en-US" altLang="ko-KR" sz="3200"/>
              <a:t>Multiplication </a:t>
            </a:r>
            <a:br>
              <a:rPr lang="en-US" altLang="ko-KR" sz="3200"/>
            </a:br>
            <a:r>
              <a:rPr lang="en-US" altLang="ko-KR" sz="3200" b="1" smtClean="0"/>
              <a:t>(</a:t>
            </a:r>
            <a:r>
              <a:rPr lang="en-US" altLang="ko-KR" sz="3200" b="1"/>
              <a:t>32-bit </a:t>
            </a:r>
            <a:r>
              <a:rPr lang="en-US" altLang="ko-KR" sz="3200" b="1" smtClean="0"/>
              <a:t>ARMv7-M)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7884" y="3574664"/>
            <a:ext cx="4045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Consecutive Operand Caching (</a:t>
            </a:r>
            <a:r>
              <a:rPr lang="en-US" altLang="ko-KR" b="1">
                <a:solidFill>
                  <a:srgbClr val="FF0000"/>
                </a:solidFill>
              </a:rPr>
              <a:t>COC</a:t>
            </a:r>
            <a:r>
              <a:rPr lang="en-US" altLang="ko-KR" smtClean="0"/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51310" y="357466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Operand Scanning (</a:t>
            </a:r>
            <a:r>
              <a:rPr lang="en-US" altLang="ko-KR" b="1" smtClean="0">
                <a:solidFill>
                  <a:srgbClr val="FF0000"/>
                </a:solidFill>
              </a:rPr>
              <a:t>OS</a:t>
            </a:r>
            <a:r>
              <a:rPr lang="en-US" altLang="ko-KR" smtClean="0"/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42" y="1366505"/>
            <a:ext cx="4869252" cy="21055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110" y="1313867"/>
            <a:ext cx="4944980" cy="218553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884" y="3957798"/>
            <a:ext cx="5916419" cy="258111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600172" y="6501985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Proposed Refined Operand Caching (</a:t>
            </a:r>
            <a:r>
              <a:rPr lang="en-US" altLang="ko-KR" b="1" smtClean="0">
                <a:solidFill>
                  <a:schemeClr val="accent1"/>
                </a:solidFill>
              </a:rPr>
              <a:t>ROC</a:t>
            </a:r>
            <a:r>
              <a:rPr lang="en-US" altLang="ko-KR" smtClean="0"/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84432" y="4745937"/>
            <a:ext cx="40211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/>
              <a:t>Requirements for ROC</a:t>
            </a:r>
            <a:br>
              <a:rPr lang="en-US" altLang="ko-KR" sz="2800" b="1" smtClean="0"/>
            </a:br>
            <a:r>
              <a:rPr lang="en-US" altLang="ko-KR" sz="2800" b="1" smtClean="0">
                <a:sym typeface="Wingdings" panose="05000000000000000000" pitchFamily="2" charset="2"/>
              </a:rPr>
              <a:t> </a:t>
            </a:r>
            <a:r>
              <a:rPr lang="en-US" altLang="ko-KR" sz="2800" smtClean="0"/>
              <a:t>More registers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062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Comparison of </a:t>
            </a:r>
            <a:r>
              <a:rPr lang="en-US" altLang="ko-KR" smtClean="0"/>
              <a:t>Register Utilization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642" y="1533958"/>
            <a:ext cx="8654716" cy="497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14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of </a:t>
            </a:r>
            <a:r>
              <a:rPr lang="en-US" altLang="ko-KR" smtClean="0"/>
              <a:t>Performance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smtClean="0"/>
              <a:t>The number of memory access is significantly reduced</a:t>
            </a:r>
            <a:endParaRPr lang="ko-KR" altLang="en-US" b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8625"/>
            <a:ext cx="10515600" cy="228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18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Implementation in Detail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2132" y="5676248"/>
            <a:ext cx="10515600" cy="4351338"/>
          </a:xfrm>
        </p:spPr>
        <p:txBody>
          <a:bodyPr/>
          <a:lstStyle/>
          <a:p>
            <a:r>
              <a:rPr lang="en-US" altLang="ko-KR" smtClean="0"/>
              <a:t>UMULL </a:t>
            </a:r>
            <a:r>
              <a:rPr lang="en-US" altLang="ko-KR" smtClean="0">
                <a:sym typeface="Wingdings" panose="05000000000000000000" pitchFamily="2" charset="2"/>
              </a:rPr>
              <a:t> Initialize the result registers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7" y="2401995"/>
            <a:ext cx="6316579" cy="2755689"/>
          </a:xfrm>
          <a:prstGeom prst="rect">
            <a:avLst/>
          </a:prstGeom>
        </p:spPr>
      </p:pic>
      <p:sp>
        <p:nvSpPr>
          <p:cNvPr id="6" name="타원 5"/>
          <p:cNvSpPr/>
          <p:nvPr/>
        </p:nvSpPr>
        <p:spPr>
          <a:xfrm>
            <a:off x="4644189" y="3508447"/>
            <a:ext cx="1800726" cy="13836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658" y="96252"/>
            <a:ext cx="4658060" cy="6707605"/>
          </a:xfrm>
          <a:prstGeom prst="rect">
            <a:avLst/>
          </a:prstGeom>
          <a:ln w="38100">
            <a:solidFill>
              <a:srgbClr val="FF0000"/>
            </a:solidFill>
            <a:prstDash val="sysDot"/>
          </a:ln>
        </p:spPr>
      </p:pic>
      <p:cxnSp>
        <p:nvCxnSpPr>
          <p:cNvPr id="9" name="직선 화살표 연결선 8"/>
          <p:cNvCxnSpPr>
            <a:endCxn id="7" idx="1"/>
          </p:cNvCxnSpPr>
          <p:nvPr/>
        </p:nvCxnSpPr>
        <p:spPr>
          <a:xfrm flipV="1">
            <a:off x="6256421" y="3450055"/>
            <a:ext cx="1169237" cy="351924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810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Implementation in Detail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Avoiding the pipeline stall through instruction re-ordering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1" y="2444222"/>
            <a:ext cx="10879137" cy="344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64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Squaring in Detail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1968" b="6628"/>
          <a:stretch/>
        </p:blipFill>
        <p:spPr>
          <a:xfrm>
            <a:off x="838200" y="1876926"/>
            <a:ext cx="4924425" cy="3489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663" y="3302627"/>
            <a:ext cx="3495675" cy="371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407" y="3331202"/>
            <a:ext cx="3076575" cy="3429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958389" y="1876926"/>
            <a:ext cx="1888958" cy="34891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 rot="1800000">
            <a:off x="4379494" y="2268601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 rot="19252812">
            <a:off x="5618346" y="2268601"/>
            <a:ext cx="484632" cy="97840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087" y="4100178"/>
            <a:ext cx="8439150" cy="24288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776662" y="3290232"/>
            <a:ext cx="3495675" cy="38988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915193" y="3290232"/>
            <a:ext cx="3126790" cy="389886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21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Multiplication/Squaring 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790942"/>
            <a:ext cx="9947275" cy="15654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5958"/>
            <a:ext cx="9947275" cy="1534341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smtClean="0"/>
              <a:t>Multiplication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mtClean="0"/>
              <a:t>Squaring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22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Modular Reduction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Montgomery Reduction: Division </a:t>
            </a:r>
            <a:r>
              <a:rPr lang="en-US" altLang="ko-KR" smtClean="0">
                <a:sym typeface="Wingdings" panose="05000000000000000000" pitchFamily="2" charset="2"/>
              </a:rPr>
              <a:t> Multiplication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423338"/>
            <a:ext cx="9086850" cy="36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7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Modular Reduction </a:t>
            </a:r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6" y="1870075"/>
            <a:ext cx="10912907" cy="326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8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 Threat to Information Security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4A5B735-D040-4865-A3E0-0931514DDC3B}"/>
              </a:ext>
            </a:extLst>
          </p:cNvPr>
          <p:cNvSpPr/>
          <p:nvPr/>
        </p:nvSpPr>
        <p:spPr>
          <a:xfrm>
            <a:off x="404171" y="1563717"/>
            <a:ext cx="4042522" cy="150706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Large-scale quantum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computers </a:t>
            </a:r>
            <a:r>
              <a:rPr lang="en-US" sz="2400" dirty="0" smtClean="0">
                <a:solidFill>
                  <a:schemeClr val="tx1"/>
                </a:solidFill>
              </a:rPr>
              <a:t>could break      some encryption schemes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4A5B735-D040-4865-A3E0-0931514DDC3B}"/>
              </a:ext>
            </a:extLst>
          </p:cNvPr>
          <p:cNvSpPr/>
          <p:nvPr/>
        </p:nvSpPr>
        <p:spPr>
          <a:xfrm>
            <a:off x="4745790" y="1580653"/>
            <a:ext cx="3653056" cy="15070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</a:rPr>
              <a:t>Need to </a:t>
            </a:r>
            <a:r>
              <a:rPr lang="en-US" sz="2400" dirty="0" smtClean="0">
                <a:solidFill>
                  <a:schemeClr val="tx1"/>
                </a:solidFill>
              </a:rPr>
              <a:t>migrate          encryption to quantum-  resistant algorithms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4A5B735-D040-4865-A3E0-0931514DDC3B}"/>
              </a:ext>
            </a:extLst>
          </p:cNvPr>
          <p:cNvSpPr/>
          <p:nvPr/>
        </p:nvSpPr>
        <p:spPr>
          <a:xfrm>
            <a:off x="8697943" y="1580653"/>
            <a:ext cx="2904719" cy="1507068"/>
          </a:xfrm>
          <a:prstGeom prst="rect">
            <a:avLst/>
          </a:prstGeom>
          <a:noFill/>
          <a:ln w="38100">
            <a:solidFill>
              <a:srgbClr val="55F1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When we should    start the process? 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21B894-BA03-4B45-8D3B-7E791B6D6BB6}"/>
              </a:ext>
            </a:extLst>
          </p:cNvPr>
          <p:cNvSpPr txBox="1"/>
          <p:nvPr/>
        </p:nvSpPr>
        <p:spPr>
          <a:xfrm>
            <a:off x="679441" y="3463257"/>
            <a:ext cx="50943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will quantum computers arrive?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will they be a threat?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do we switch?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have live and agile transition?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 we transition to?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73783" y="372414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</a:rPr>
              <a:t>“In 25 years we’ll be working on quantum resistant crypto standardization based on elliptic curves in some way!”</a:t>
            </a:r>
          </a:p>
          <a:p>
            <a:pPr algn="ctr"/>
            <a:endParaRPr lang="en-US" sz="1400" i="1" dirty="0">
              <a:latin typeface="Arial" panose="020B0604020202020204" pitchFamily="34" charset="0"/>
            </a:endParaRPr>
          </a:p>
          <a:p>
            <a:pPr algn="ctr"/>
            <a:r>
              <a:rPr lang="en-US" sz="1400" i="1" dirty="0">
                <a:latin typeface="Arial" panose="020B0604020202020204" pitchFamily="34" charset="0"/>
              </a:rPr>
              <a:t>─Dustin Moody, NIST (NSF CCC Workshop 2019)</a:t>
            </a:r>
            <a:endParaRPr lang="en-US" sz="1400" i="1" dirty="0"/>
          </a:p>
          <a:p>
            <a:r>
              <a:rPr lang="en-US" sz="1400" i="1" dirty="0"/>
              <a:t/>
            </a:r>
            <a:br>
              <a:rPr lang="en-US" sz="1400" i="1" dirty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68224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Modular ADD/SUB</a:t>
            </a:r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4" y="2846696"/>
            <a:ext cx="7265423" cy="587599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442" y="0"/>
            <a:ext cx="4784558" cy="6817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15" y="4352759"/>
            <a:ext cx="4997118" cy="581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87553" y="5329775"/>
            <a:ext cx="5470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mtClean="0">
                <a:solidFill>
                  <a:schemeClr val="accent1"/>
                </a:solidFill>
              </a:rPr>
              <a:t>Both carry and borrow catcher</a:t>
            </a:r>
            <a:endParaRPr lang="ko-KR" altLang="en-US" sz="28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81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Modular </a:t>
            </a:r>
            <a:r>
              <a:rPr lang="en-US" altLang="ko-KR" smtClean="0"/>
              <a:t>ADD/SUB </a:t>
            </a:r>
            <a:r>
              <a:rPr lang="en-US" altLang="ko-KR"/>
              <a:t>Result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8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51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2B715A4-0DD2-42DF-BABF-F12789F7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25" y="1825625"/>
            <a:ext cx="10588375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Short Overview</a:t>
            </a:r>
          </a:p>
          <a:p>
            <a:endParaRPr lang="en-US" altLang="ko-KR" dirty="0"/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Supersingular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isogeny key encapsulation (SIKE) protocol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Our implementation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Implementation results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259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6072" y="1652262"/>
            <a:ext cx="1110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SIDHp503 is </a:t>
            </a:r>
            <a:r>
              <a:rPr lang="en-US" altLang="ko-KR"/>
              <a:t>about </a:t>
            </a:r>
            <a:r>
              <a:rPr lang="en-US" altLang="ko-KR" b="1" smtClean="0">
                <a:solidFill>
                  <a:srgbClr val="FF0000"/>
                </a:solidFill>
              </a:rPr>
              <a:t>19x</a:t>
            </a:r>
            <a:r>
              <a:rPr lang="en-US" altLang="ko-KR" smtClean="0"/>
              <a:t> </a:t>
            </a:r>
            <a:r>
              <a:rPr lang="en-US" altLang="ko-KR" dirty="0"/>
              <a:t>faster </a:t>
            </a:r>
            <a:r>
              <a:rPr lang="en-US" altLang="ko-KR"/>
              <a:t>than </a:t>
            </a:r>
            <a:r>
              <a:rPr lang="en-US" altLang="ko-KR" smtClean="0"/>
              <a:t>SIDH v3.0 and SIDHp751 is about </a:t>
            </a:r>
            <a:r>
              <a:rPr lang="en-US" altLang="ko-KR" b="1" smtClean="0">
                <a:solidFill>
                  <a:srgbClr val="FF0000"/>
                </a:solidFill>
              </a:rPr>
              <a:t>2.7x</a:t>
            </a:r>
            <a:r>
              <a:rPr lang="en-US" altLang="ko-KR" smtClean="0"/>
              <a:t> </a:t>
            </a:r>
            <a:r>
              <a:rPr lang="en-US" altLang="ko-KR"/>
              <a:t>faster than </a:t>
            </a:r>
            <a:r>
              <a:rPr lang="en-US" altLang="ko-KR" smtClean="0"/>
              <a:t>Koppermann et al.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0" y="2490828"/>
            <a:ext cx="12079973" cy="36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Comparison with NIST PQC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0704"/>
            <a:ext cx="12192000" cy="50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Results on all ARM processors</a:t>
            </a:r>
            <a:endParaRPr lang="ko-KR" altLang="en-US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0" y="1389999"/>
            <a:ext cx="10336880" cy="537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62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xmlns="" id="{C2B715A4-0DD2-42DF-BABF-F12789F7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25" y="1825625"/>
            <a:ext cx="10588375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Short Overview</a:t>
            </a:r>
          </a:p>
          <a:p>
            <a:endParaRPr lang="en-US" altLang="ko-KR" dirty="0"/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Supersingular </a:t>
            </a:r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isogeny key encapsulation (SIKE) protocol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>
                <a:solidFill>
                  <a:schemeClr val="bg1">
                    <a:lumMod val="85000"/>
                  </a:schemeClr>
                </a:solidFill>
              </a:rPr>
              <a:t>Our implementation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Implementation results</a:t>
            </a:r>
          </a:p>
          <a:p>
            <a:endParaRPr lang="en-US" altLang="ko-K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ko-K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76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0787"/>
          </a:xfrm>
        </p:spPr>
        <p:txBody>
          <a:bodyPr>
            <a:normAutofit/>
          </a:bodyPr>
          <a:lstStyle/>
          <a:p>
            <a:r>
              <a:rPr lang="en-US" altLang="ko-KR" b="1" dirty="0"/>
              <a:t>New implementations </a:t>
            </a:r>
            <a:r>
              <a:rPr lang="en-US" altLang="ko-KR" b="1"/>
              <a:t>of </a:t>
            </a:r>
            <a:r>
              <a:rPr lang="en-US" altLang="ko-KR" b="1" smtClean="0"/>
              <a:t>finite field arithemtic </a:t>
            </a:r>
            <a:r>
              <a:rPr lang="en-US" altLang="ko-KR" b="1"/>
              <a:t>on </a:t>
            </a:r>
            <a:r>
              <a:rPr lang="en-US" altLang="ko-KR" b="1" smtClean="0">
                <a:solidFill>
                  <a:schemeClr val="accent1"/>
                </a:solidFill>
              </a:rPr>
              <a:t>ARM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1"/>
            <a:r>
              <a:rPr lang="en-US" altLang="ko-KR" dirty="0"/>
              <a:t>Faster </a:t>
            </a:r>
            <a:r>
              <a:rPr lang="en-US" altLang="ko-KR" smtClean="0"/>
              <a:t>multi-precision multiplication/squaring</a:t>
            </a:r>
            <a:endParaRPr lang="en-US" altLang="ko-KR" dirty="0"/>
          </a:p>
          <a:p>
            <a:pPr lvl="1"/>
            <a:r>
              <a:rPr lang="en-US" altLang="ko-KR" dirty="0"/>
              <a:t>Faster </a:t>
            </a:r>
            <a:r>
              <a:rPr lang="en-US" altLang="ko-KR"/>
              <a:t>Montgomery </a:t>
            </a:r>
            <a:r>
              <a:rPr lang="en-US" altLang="ko-KR" smtClean="0"/>
              <a:t>reduction</a:t>
            </a:r>
          </a:p>
          <a:p>
            <a:pPr lvl="1"/>
            <a:r>
              <a:rPr lang="en-US" altLang="ko-KR" smtClean="0"/>
              <a:t>Faster modular addition/subtraction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Record-setting </a:t>
            </a:r>
            <a:r>
              <a:rPr lang="en-US" altLang="ko-KR" b="1" dirty="0">
                <a:solidFill>
                  <a:schemeClr val="accent1"/>
                </a:solidFill>
              </a:rPr>
              <a:t>SIDH</a:t>
            </a:r>
            <a:r>
              <a:rPr lang="en-US" altLang="ko-KR" b="1" dirty="0"/>
              <a:t> and </a:t>
            </a:r>
            <a:r>
              <a:rPr lang="en-US" altLang="ko-KR" b="1" dirty="0">
                <a:solidFill>
                  <a:schemeClr val="accent1"/>
                </a:solidFill>
              </a:rPr>
              <a:t>SIKE</a:t>
            </a:r>
            <a:r>
              <a:rPr lang="en-US" altLang="ko-KR" b="1" dirty="0"/>
              <a:t> implementations</a:t>
            </a:r>
          </a:p>
          <a:p>
            <a:pPr lvl="1"/>
            <a:r>
              <a:rPr lang="en-US" altLang="ko-KR"/>
              <a:t>On </a:t>
            </a:r>
            <a:r>
              <a:rPr lang="en-US" altLang="ko-KR" smtClean="0"/>
              <a:t>32-bit ARM Cortex-M4</a:t>
            </a:r>
            <a:endParaRPr lang="en-US" altLang="ko-KR" dirty="0"/>
          </a:p>
          <a:p>
            <a:pPr lvl="1"/>
            <a:endParaRPr lang="en-US" altLang="ko-KR" b="1" dirty="0"/>
          </a:p>
          <a:p>
            <a:pPr marL="457200" lvl="1" indent="0" algn="ctr">
              <a:buNone/>
            </a:pPr>
            <a:r>
              <a:rPr lang="en-US" altLang="ko-KR" b="1" dirty="0" smtClean="0"/>
              <a:t>Thank you for your attention!</a:t>
            </a:r>
            <a:endParaRPr lang="en-US" altLang="ko-KR" b="1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3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27" y="365125"/>
            <a:ext cx="12034981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Post-Quantum Cryptography </a:t>
            </a:r>
            <a:r>
              <a:rPr lang="en-US" altLang="ko-KR" b="1" dirty="0" smtClean="0"/>
              <a:t>(Isogeny)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895850"/>
          </a:xfrm>
        </p:spPr>
        <p:txBody>
          <a:bodyPr>
            <a:normAutofit/>
          </a:bodyPr>
          <a:lstStyle/>
          <a:p>
            <a:r>
              <a:rPr lang="en-US" altLang="ko-KR" sz="2600" b="1" dirty="0" smtClean="0"/>
              <a:t>Quantum-Resistant </a:t>
            </a:r>
            <a:r>
              <a:rPr lang="en-US" altLang="ko-KR" sz="2600" b="1" dirty="0"/>
              <a:t>Cryptography</a:t>
            </a:r>
          </a:p>
          <a:p>
            <a:pPr lvl="1"/>
            <a:r>
              <a:rPr lang="en-US" altLang="ko-KR" sz="2200" dirty="0"/>
              <a:t>NIST launches the post-quantum cryptography standardization </a:t>
            </a:r>
            <a:r>
              <a:rPr lang="en-US" altLang="ko-KR" sz="2200" dirty="0" smtClean="0"/>
              <a:t>project</a:t>
            </a:r>
            <a:endParaRPr lang="en-US" altLang="ko-KR" sz="26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ko-KR" sz="2600" b="1" dirty="0" smtClean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ko-KR" sz="2600" b="1" dirty="0" smtClean="0">
                <a:solidFill>
                  <a:schemeClr val="accent1"/>
                </a:solidFill>
              </a:rPr>
              <a:t>“</a:t>
            </a:r>
            <a:r>
              <a:rPr lang="en-US" altLang="ko-KR" sz="2600" b="1" dirty="0">
                <a:solidFill>
                  <a:schemeClr val="accent1"/>
                </a:solidFill>
              </a:rPr>
              <a:t>The goal of this process is to select a number of </a:t>
            </a:r>
            <a:br>
              <a:rPr lang="en-US" altLang="ko-KR" sz="2600" b="1" dirty="0">
                <a:solidFill>
                  <a:schemeClr val="accent1"/>
                </a:solidFill>
              </a:rPr>
            </a:br>
            <a:r>
              <a:rPr lang="en-US" altLang="ko-KR" sz="2600" b="1" dirty="0">
                <a:solidFill>
                  <a:schemeClr val="accent1"/>
                </a:solidFill>
              </a:rPr>
              <a:t>acceptable candidate cryptosystems for standardization</a:t>
            </a:r>
            <a:r>
              <a:rPr lang="en-US" altLang="ko-KR" sz="2600" b="1" dirty="0" smtClean="0">
                <a:solidFill>
                  <a:schemeClr val="accent1"/>
                </a:solidFill>
              </a:rPr>
              <a:t>.”</a:t>
            </a:r>
            <a:endParaRPr lang="en-US" altLang="ko-KR" sz="2200" dirty="0" smtClean="0"/>
          </a:p>
          <a:p>
            <a:pPr lvl="1"/>
            <a:endParaRPr lang="en-US" altLang="ko-KR" sz="2200" dirty="0" smtClean="0"/>
          </a:p>
          <a:p>
            <a:pPr lvl="1"/>
            <a:r>
              <a:rPr lang="en-US" altLang="ko-KR" sz="2200" dirty="0" smtClean="0"/>
              <a:t>Code</a:t>
            </a:r>
            <a:r>
              <a:rPr lang="en-US" altLang="ko-KR" sz="2200" dirty="0"/>
              <a:t>, Lattice, Hash, Multivariate, </a:t>
            </a:r>
            <a:r>
              <a:rPr lang="en-US" altLang="ko-KR" sz="2200" b="1" dirty="0">
                <a:solidFill>
                  <a:schemeClr val="accent1"/>
                </a:solidFill>
              </a:rPr>
              <a:t>Isogeny</a:t>
            </a:r>
            <a:r>
              <a:rPr lang="en-US" altLang="ko-KR" sz="2200" dirty="0" smtClean="0"/>
              <a:t>…</a:t>
            </a:r>
          </a:p>
          <a:p>
            <a:pPr lvl="1"/>
            <a:endParaRPr lang="en-US" altLang="ko-KR" sz="2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153525" y="6356350"/>
            <a:ext cx="2743200" cy="365125"/>
          </a:xfrm>
        </p:spPr>
        <p:txBody>
          <a:bodyPr/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7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Quick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[2006]:</a:t>
            </a:r>
            <a:r>
              <a:rPr lang="en-US" dirty="0" smtClean="0"/>
              <a:t> Birth of a </a:t>
            </a:r>
            <a:r>
              <a:rPr lang="en-US" dirty="0" smtClean="0">
                <a:solidFill>
                  <a:srgbClr val="FF0000"/>
                </a:solidFill>
              </a:rPr>
              <a:t>supersingular</a:t>
            </a:r>
            <a:r>
              <a:rPr lang="en-US" dirty="0" smtClean="0"/>
              <a:t> </a:t>
            </a:r>
            <a:r>
              <a:rPr lang="en-US" dirty="0"/>
              <a:t>i</a:t>
            </a:r>
            <a:r>
              <a:rPr lang="en-US" dirty="0" smtClean="0"/>
              <a:t>sogeny-based cryptosystem</a:t>
            </a:r>
            <a:endParaRPr lang="en-US" sz="2400" dirty="0">
              <a:solidFill>
                <a:srgbClr val="003FFF"/>
              </a:solidFill>
            </a:endParaRPr>
          </a:p>
          <a:p>
            <a:pPr lvl="1"/>
            <a:r>
              <a:rPr lang="nl-BE" sz="2000" b="1" dirty="0" smtClean="0">
                <a:solidFill>
                  <a:srgbClr val="9696FF"/>
                </a:solidFill>
              </a:rPr>
              <a:t>Charles</a:t>
            </a:r>
            <a:r>
              <a:rPr lang="nl-BE" sz="2000" dirty="0">
                <a:solidFill>
                  <a:srgbClr val="9696FF"/>
                </a:solidFill>
              </a:rPr>
              <a:t> </a:t>
            </a:r>
            <a:r>
              <a:rPr lang="nl-BE" sz="2000" dirty="0"/>
              <a:t>–</a:t>
            </a:r>
            <a:r>
              <a:rPr lang="nl-BE" sz="2000" dirty="0" smtClean="0">
                <a:solidFill>
                  <a:srgbClr val="9696FF"/>
                </a:solidFill>
              </a:rPr>
              <a:t> </a:t>
            </a:r>
            <a:r>
              <a:rPr lang="nl-BE" sz="2000" b="1" dirty="0" smtClean="0">
                <a:solidFill>
                  <a:srgbClr val="9696FF"/>
                </a:solidFill>
              </a:rPr>
              <a:t>Goren </a:t>
            </a:r>
            <a:r>
              <a:rPr lang="nl-BE" sz="2000" dirty="0"/>
              <a:t>–</a:t>
            </a:r>
            <a:r>
              <a:rPr lang="nl-BE" sz="2000" b="1" dirty="0" smtClean="0">
                <a:solidFill>
                  <a:srgbClr val="9696FF"/>
                </a:solidFill>
              </a:rPr>
              <a:t> Lauter</a:t>
            </a:r>
            <a:endParaRPr lang="nl-BE" sz="2000" dirty="0">
              <a:solidFill>
                <a:srgbClr val="9696FF"/>
              </a:solidFill>
            </a:endParaRPr>
          </a:p>
          <a:p>
            <a:pPr lvl="1"/>
            <a:r>
              <a:rPr lang="nl-BE" dirty="0" smtClean="0"/>
              <a:t>built hash function from supersingular isogeny graph</a:t>
            </a:r>
            <a:endParaRPr lang="nl-BE" dirty="0"/>
          </a:p>
          <a:p>
            <a:endParaRPr lang="en-US" dirty="0" smtClean="0"/>
          </a:p>
          <a:p>
            <a:r>
              <a:rPr lang="en-US" b="1" dirty="0" smtClean="0"/>
              <a:t>[2011]:</a:t>
            </a:r>
            <a:r>
              <a:rPr lang="en-US" dirty="0" smtClean="0"/>
              <a:t> Supersingular isogeny key exchange </a:t>
            </a:r>
          </a:p>
          <a:p>
            <a:pPr lvl="1"/>
            <a:r>
              <a:rPr lang="en-US" dirty="0" err="1" smtClean="0">
                <a:solidFill>
                  <a:srgbClr val="9696FF"/>
                </a:solidFill>
              </a:rPr>
              <a:t>Jao</a:t>
            </a:r>
            <a:r>
              <a:rPr lang="en-US" dirty="0" smtClean="0">
                <a:solidFill>
                  <a:srgbClr val="9696FF"/>
                </a:solidFill>
              </a:rPr>
              <a:t> </a:t>
            </a:r>
            <a:r>
              <a:rPr lang="nl-BE" dirty="0"/>
              <a:t>–</a:t>
            </a:r>
            <a:r>
              <a:rPr lang="nl-BE" dirty="0">
                <a:solidFill>
                  <a:srgbClr val="9696FF"/>
                </a:solidFill>
              </a:rPr>
              <a:t> </a:t>
            </a:r>
            <a:r>
              <a:rPr lang="en-US" dirty="0" smtClean="0">
                <a:solidFill>
                  <a:srgbClr val="9696FF"/>
                </a:solidFill>
              </a:rPr>
              <a:t>De </a:t>
            </a:r>
            <a:r>
              <a:rPr lang="en-US" dirty="0" err="1" smtClean="0">
                <a:solidFill>
                  <a:srgbClr val="9696FF"/>
                </a:solidFill>
              </a:rPr>
              <a:t>Feo</a:t>
            </a:r>
            <a:endParaRPr lang="en-US" dirty="0" smtClean="0">
              <a:solidFill>
                <a:srgbClr val="9696FF"/>
              </a:solidFill>
            </a:endParaRPr>
          </a:p>
          <a:p>
            <a:endParaRPr lang="en-US" dirty="0" smtClean="0"/>
          </a:p>
          <a:p>
            <a:r>
              <a:rPr lang="en-US" b="1" dirty="0" smtClean="0"/>
              <a:t>[2017]:</a:t>
            </a:r>
            <a:r>
              <a:rPr lang="en-US" dirty="0" smtClean="0"/>
              <a:t> Supersingular isogeny key encapsulation</a:t>
            </a:r>
          </a:p>
          <a:p>
            <a:pPr lvl="1"/>
            <a:r>
              <a:rPr lang="en-US" dirty="0" smtClean="0">
                <a:solidFill>
                  <a:srgbClr val="9696FF"/>
                </a:solidFill>
              </a:rPr>
              <a:t>SIKE Team </a:t>
            </a:r>
            <a:endParaRPr lang="en-US" dirty="0">
              <a:solidFill>
                <a:srgbClr val="969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8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Post-Quantum Cryptography </a:t>
            </a:r>
            <a:r>
              <a:rPr lang="en-US" altLang="ko-KR" b="1" dirty="0"/>
              <a:t>(Isogeny)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2519" y="1825625"/>
            <a:ext cx="10865923" cy="435133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Round1 (2017. 12) : 69 accepted as “complete and proper” (5 withdrew)</a:t>
            </a:r>
          </a:p>
          <a:p>
            <a:r>
              <a:rPr lang="en-US" altLang="ko-KR" sz="2400" dirty="0" smtClean="0"/>
              <a:t>Round2 (2019. 01) : 26 accepted including </a:t>
            </a:r>
            <a:r>
              <a:rPr lang="en-US" altLang="ko-KR" sz="2400" b="1" dirty="0" smtClean="0"/>
              <a:t>SIKE</a:t>
            </a:r>
          </a:p>
          <a:p>
            <a:endParaRPr lang="en-US" altLang="ko-KR" sz="2400" dirty="0" smtClean="0"/>
          </a:p>
          <a:p>
            <a:r>
              <a:rPr lang="en-US" altLang="ko-KR" sz="2400" b="1" dirty="0" smtClean="0"/>
              <a:t>SIKE Round2</a:t>
            </a:r>
          </a:p>
          <a:p>
            <a:pPr lvl="1"/>
            <a:r>
              <a:rPr lang="en-US" altLang="ko-KR" sz="2000" dirty="0" smtClean="0"/>
              <a:t>New parameters: SIKEp434, SIKEp610</a:t>
            </a:r>
          </a:p>
          <a:p>
            <a:pPr lvl="1"/>
            <a:r>
              <a:rPr lang="en-US" altLang="ko-KR" sz="2000" dirty="0" smtClean="0"/>
              <a:t>Stronger security: SIKEp503 (1</a:t>
            </a:r>
            <a:r>
              <a:rPr lang="en-US" altLang="ko-KR" sz="2000" dirty="0" smtClean="0">
                <a:sym typeface="Wingdings" panose="05000000000000000000" pitchFamily="2" charset="2"/>
              </a:rPr>
              <a:t>2) </a:t>
            </a:r>
            <a:r>
              <a:rPr lang="en-US" altLang="ko-KR" sz="2000" dirty="0" smtClean="0"/>
              <a:t>SIKEp751 (3</a:t>
            </a:r>
            <a:r>
              <a:rPr lang="en-US" altLang="ko-KR" sz="2000" dirty="0" smtClean="0">
                <a:sym typeface="Wingdings" panose="05000000000000000000" pitchFamily="2" charset="2"/>
              </a:rPr>
              <a:t>5)</a:t>
            </a:r>
          </a:p>
          <a:p>
            <a:pPr lvl="1"/>
            <a:endParaRPr lang="en-US" altLang="ko-KR" sz="2000" dirty="0">
              <a:sym typeface="Wingdings" panose="05000000000000000000" pitchFamily="2" charset="2"/>
            </a:endParaRPr>
          </a:p>
          <a:p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3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195"/>
            <a:ext cx="10515600" cy="1325563"/>
          </a:xfrm>
        </p:spPr>
        <p:txBody>
          <a:bodyPr/>
          <a:lstStyle/>
          <a:p>
            <a:pPr algn="ctr"/>
            <a:r>
              <a:rPr lang="en-US" smtClean="0"/>
              <a:t>SIKE Team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586C8-4259-495A-B50E-40BB9F5F64D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8F6CF1-8A4C-410A-8C1A-60CEC666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0" t="38498" r="21645" b="37703"/>
          <a:stretch>
            <a:fillRect/>
          </a:stretch>
        </p:blipFill>
        <p:spPr bwMode="auto">
          <a:xfrm>
            <a:off x="3756553" y="3769519"/>
            <a:ext cx="21542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xmlns="" id="{EE04985C-76FC-42C2-8682-A51AA22B4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5" y="3662349"/>
            <a:ext cx="2952404" cy="590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Image result for university of waterloo logo">
            <a:extLst>
              <a:ext uri="{FF2B5EF4-FFF2-40B4-BE49-F238E27FC236}">
                <a16:creationId xmlns:a16="http://schemas.microsoft.com/office/drawing/2014/main" xmlns="" id="{66533821-7CAA-4A7E-BC0E-E31EA6A23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1" t="14622" r="14149" b="11517"/>
          <a:stretch>
            <a:fillRect/>
          </a:stretch>
        </p:blipFill>
        <p:spPr bwMode="auto">
          <a:xfrm>
            <a:off x="227013" y="1651955"/>
            <a:ext cx="144266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age result for texas instruments logo">
            <a:extLst>
              <a:ext uri="{FF2B5EF4-FFF2-40B4-BE49-F238E27FC236}">
                <a16:creationId xmlns:a16="http://schemas.microsoft.com/office/drawing/2014/main" xmlns="" id="{29CCEEAD-4135-43E5-B68E-967EA0E31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110" y="3655125"/>
            <a:ext cx="2708275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 descr="Image result for florida atlantic university logo">
            <a:extLst>
              <a:ext uri="{FF2B5EF4-FFF2-40B4-BE49-F238E27FC236}">
                <a16:creationId xmlns:a16="http://schemas.microsoft.com/office/drawing/2014/main" xmlns="" id="{C04C1B17-5B8A-4923-A234-BC1E39E0D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450" y="1637142"/>
            <a:ext cx="1826683" cy="782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Image result for infosec global">
            <a:extLst>
              <a:ext uri="{FF2B5EF4-FFF2-40B4-BE49-F238E27FC236}">
                <a16:creationId xmlns:a16="http://schemas.microsoft.com/office/drawing/2014/main" xmlns="" id="{8F4F45C7-19E9-4126-86F2-0A98DEDD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5422085"/>
            <a:ext cx="26670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0" descr="Image result for radboud university logo">
            <a:extLst>
              <a:ext uri="{FF2B5EF4-FFF2-40B4-BE49-F238E27FC236}">
                <a16:creationId xmlns:a16="http://schemas.microsoft.com/office/drawing/2014/main" xmlns="" id="{AD518C0C-B374-4F6F-80D1-0FC5783F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677356"/>
            <a:ext cx="1963738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Image result for evolutionq logo">
            <a:extLst>
              <a:ext uri="{FF2B5EF4-FFF2-40B4-BE49-F238E27FC236}">
                <a16:creationId xmlns:a16="http://schemas.microsoft.com/office/drawing/2014/main" xmlns="" id="{C12C11EC-438A-4343-AA59-E34665DC0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797" y="5464619"/>
            <a:ext cx="255587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xmlns="" id="{A7DE49BE-D2A1-4496-8149-713EBEF20F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515" y="3710709"/>
            <a:ext cx="21844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xmlns="" id="{04806465-EE57-4531-9081-CF8BA158AC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933" y="5261349"/>
            <a:ext cx="2532265" cy="78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1">
            <a:extLst>
              <a:ext uri="{FF2B5EF4-FFF2-40B4-BE49-F238E27FC236}">
                <a16:creationId xmlns:a16="http://schemas.microsoft.com/office/drawing/2014/main" xmlns="" id="{6055556A-B57F-49EC-ABC4-481FD8518F0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700" y="1651956"/>
            <a:ext cx="208915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Image result for Versailles Saint-Quentin-en-Yvelines logo transparent">
            <a:extLst>
              <a:ext uri="{FF2B5EF4-FFF2-40B4-BE49-F238E27FC236}">
                <a16:creationId xmlns:a16="http://schemas.microsoft.com/office/drawing/2014/main" xmlns="" id="{F2DEDA76-8AB9-418E-8894-E43DA65A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1721806"/>
            <a:ext cx="226350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33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03730"/>
              </p:ext>
            </p:extLst>
          </p:nvPr>
        </p:nvGraphicFramePr>
        <p:xfrm>
          <a:off x="838200" y="1690688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297490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0497338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7579003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1735738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Algorithm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Advantage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Disadvantage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6268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Code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McEliece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Fast computation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Long key size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01422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Hash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XMSS, SPHINCS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Security proof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dirty="0"/>
                        <a:t>Long signature size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3167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Lattice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(ring)-LWE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Fast computation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Difficulty of parameter selection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2134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Multivariate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UOV, Rainbow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Short signature</a:t>
                      </a:r>
                      <a:r>
                        <a:rPr lang="en-US" altLang="ko-KR" baseline="0" dirty="0"/>
                        <a:t> size</a:t>
                      </a:r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baseline="0" dirty="0"/>
                        <a:t>Fast computation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Long key size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456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Isogeny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SIDH, SIKE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Short key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dirty="0"/>
                        <a:t>Slow computation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444616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3431" y="4917245"/>
            <a:ext cx="11394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All PQC candidates have their own </a:t>
            </a:r>
            <a:r>
              <a:rPr lang="en-US" altLang="ko-KR" sz="2000" b="1" dirty="0">
                <a:solidFill>
                  <a:srgbClr val="FF0000"/>
                </a:solidFill>
              </a:rPr>
              <a:t>pros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chemeClr val="accent1"/>
                </a:solidFill>
              </a:rPr>
              <a:t>cons</a:t>
            </a:r>
            <a:r>
              <a:rPr lang="en-US" altLang="ko-KR" sz="2000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Disadvantage of SIDH/SIKE</a:t>
            </a:r>
            <a:r>
              <a:rPr lang="en-US" altLang="ko-KR" sz="2000" dirty="0"/>
              <a:t> is slow computation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sp>
        <p:nvSpPr>
          <p:cNvPr id="6" name="직사각형 5"/>
          <p:cNvSpPr/>
          <p:nvPr/>
        </p:nvSpPr>
        <p:spPr>
          <a:xfrm>
            <a:off x="838200" y="4085371"/>
            <a:ext cx="10515600" cy="368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97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431" y="6156295"/>
            <a:ext cx="11394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this </a:t>
            </a:r>
            <a:r>
              <a:rPr lang="en-US" altLang="ko-KR" sz="2000" dirty="0" smtClean="0"/>
              <a:t>talk, </a:t>
            </a:r>
            <a:r>
              <a:rPr lang="en-US" altLang="ko-KR" sz="2000" dirty="0"/>
              <a:t>we address this problem on </a:t>
            </a:r>
            <a:r>
              <a:rPr lang="en-US" altLang="ko-KR" sz="2000" b="1"/>
              <a:t>32-bit </a:t>
            </a:r>
            <a:r>
              <a:rPr lang="en-US" altLang="ko-KR" sz="2000" b="1" smtClean="0"/>
              <a:t>ARM Cortex-M4 </a:t>
            </a:r>
            <a:r>
              <a:rPr lang="en-US" altLang="ko-KR" sz="2000" b="1" dirty="0" smtClean="0"/>
              <a:t>processors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30" y="1505912"/>
            <a:ext cx="8667242" cy="4485313"/>
          </a:xfrm>
          <a:prstGeom prst="rect">
            <a:avLst/>
          </a:prstGeom>
          <a:ln w="25400">
            <a:solidFill>
              <a:schemeClr val="accent1"/>
            </a:solidFill>
            <a:prstDash val="sysDash"/>
          </a:ln>
        </p:spPr>
      </p:pic>
      <p:sp>
        <p:nvSpPr>
          <p:cNvPr id="9" name="직사각형 8"/>
          <p:cNvSpPr/>
          <p:nvPr/>
        </p:nvSpPr>
        <p:spPr>
          <a:xfrm>
            <a:off x="1643974" y="2372873"/>
            <a:ext cx="5145932" cy="18288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7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1036</Words>
  <Application>Microsoft Macintosh PowerPoint</Application>
  <PresentationFormat>Widescreen</PresentationFormat>
  <Paragraphs>287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Cambria</vt:lpstr>
      <vt:lpstr>Cambria Math</vt:lpstr>
      <vt:lpstr>DejaVu Sans</vt:lpstr>
      <vt:lpstr>Times New Roman</vt:lpstr>
      <vt:lpstr>Trebuchet MS</vt:lpstr>
      <vt:lpstr>Wingdings</vt:lpstr>
      <vt:lpstr>맑은 고딕</vt:lpstr>
      <vt:lpstr>等线</vt:lpstr>
      <vt:lpstr>Arial</vt:lpstr>
      <vt:lpstr>Office 테마</vt:lpstr>
      <vt:lpstr>SIKE Round 2 Speed Record on  ARM Cortex-M4</vt:lpstr>
      <vt:lpstr>Outline</vt:lpstr>
      <vt:lpstr>Quantum Threat to Information Security </vt:lpstr>
      <vt:lpstr>Post-Quantum Cryptography (Isogeny)</vt:lpstr>
      <vt:lpstr>Quick Overview</vt:lpstr>
      <vt:lpstr>Post-Quantum Cryptography (Isogeny)</vt:lpstr>
      <vt:lpstr>SIKE Team</vt:lpstr>
      <vt:lpstr>Motivation</vt:lpstr>
      <vt:lpstr>Motivation</vt:lpstr>
      <vt:lpstr>PQC on Low-end Microcontroller</vt:lpstr>
      <vt:lpstr>Previous Works on SIKE/SIDH</vt:lpstr>
      <vt:lpstr>Contribution</vt:lpstr>
      <vt:lpstr>Outline</vt:lpstr>
      <vt:lpstr>Isogeny-Based Cryptography</vt:lpstr>
      <vt:lpstr>Post-quantum key exchange algorithm</vt:lpstr>
      <vt:lpstr>SIDH Computations</vt:lpstr>
      <vt:lpstr>Supersingular Isogeny Key Encapsulation (SIKE)</vt:lpstr>
      <vt:lpstr>SIKE Key sizes </vt:lpstr>
      <vt:lpstr>Outline</vt:lpstr>
      <vt:lpstr>Multiplication Instruction (32-bit ARMv7)</vt:lpstr>
      <vt:lpstr>Comparison of Multiprecision Multiplication  (32-bit ARMv7-M)</vt:lpstr>
      <vt:lpstr>Comparison of Register Utilization</vt:lpstr>
      <vt:lpstr>Comparison of Performance</vt:lpstr>
      <vt:lpstr>Implementation in Detail</vt:lpstr>
      <vt:lpstr>Implementation in Detail</vt:lpstr>
      <vt:lpstr>Squaring in Detail</vt:lpstr>
      <vt:lpstr>Multiplication/Squaring Result</vt:lpstr>
      <vt:lpstr>Modular Reduction</vt:lpstr>
      <vt:lpstr>Modular Reduction Result</vt:lpstr>
      <vt:lpstr>Modular ADD/SUB</vt:lpstr>
      <vt:lpstr>Modular ADD/SUB Result</vt:lpstr>
      <vt:lpstr>Outline</vt:lpstr>
      <vt:lpstr>Results</vt:lpstr>
      <vt:lpstr>Comparison with NIST PQC</vt:lpstr>
      <vt:lpstr>Results on all ARM processors</vt:lpstr>
      <vt:lpstr>Outline</vt:lpstr>
      <vt:lpstr>Conclusion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Reza Azarderakhsh</cp:lastModifiedBy>
  <cp:revision>262</cp:revision>
  <dcterms:created xsi:type="dcterms:W3CDTF">2018-08-27T08:04:53Z</dcterms:created>
  <dcterms:modified xsi:type="dcterms:W3CDTF">2019-10-18T16:12:51Z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plonga@microsoft.com</vt:lpwstr>
  </property>
  <property fmtid="{D5CDD505-2E9C-101B-9397-08002B2CF9AE}" pid="5" name="MSIP_Label_f42aa342-8706-4288-bd11-ebb85995028c_SetDate">
    <vt:lpwstr>2018-09-03T21:51:42.4088747Z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