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  <p:sldMasterId id="2147483664" r:id="rId2"/>
    <p:sldMasterId id="2147483665" r:id="rId3"/>
  </p:sldMasterIdLst>
  <p:notesMasterIdLst>
    <p:notesMasterId r:id="rId39"/>
  </p:notesMasterIdLst>
  <p:sldIdLst>
    <p:sldId id="256" r:id="rId4"/>
    <p:sldId id="257" r:id="rId5"/>
    <p:sldId id="258" r:id="rId6"/>
    <p:sldId id="259" r:id="rId7"/>
    <p:sldId id="260" r:id="rId8"/>
    <p:sldId id="261" r:id="rId9"/>
    <p:sldId id="283" r:id="rId10"/>
    <p:sldId id="281" r:id="rId11"/>
    <p:sldId id="262" r:id="rId12"/>
    <p:sldId id="285" r:id="rId13"/>
    <p:sldId id="263" r:id="rId14"/>
    <p:sldId id="264" r:id="rId15"/>
    <p:sldId id="265" r:id="rId16"/>
    <p:sldId id="266" r:id="rId17"/>
    <p:sldId id="286" r:id="rId18"/>
    <p:sldId id="267" r:id="rId19"/>
    <p:sldId id="268" r:id="rId20"/>
    <p:sldId id="269" r:id="rId21"/>
    <p:sldId id="270" r:id="rId22"/>
    <p:sldId id="271" r:id="rId23"/>
    <p:sldId id="287" r:id="rId24"/>
    <p:sldId id="288" r:id="rId25"/>
    <p:sldId id="290" r:id="rId26"/>
    <p:sldId id="292" r:id="rId27"/>
    <p:sldId id="294" r:id="rId28"/>
    <p:sldId id="274" r:id="rId29"/>
    <p:sldId id="275" r:id="rId30"/>
    <p:sldId id="276" r:id="rId31"/>
    <p:sldId id="295" r:id="rId32"/>
    <p:sldId id="297" r:id="rId33"/>
    <p:sldId id="298" r:id="rId34"/>
    <p:sldId id="277" r:id="rId35"/>
    <p:sldId id="278" r:id="rId36"/>
    <p:sldId id="279" r:id="rId37"/>
    <p:sldId id="280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2398AA-29A3-41D0-AAEA-211645A2F3E3}">
  <a:tblStyle styleId="{382398AA-29A3-41D0-AAEA-211645A2F3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08" y="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f1a4bc9b_7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61f1a4bc9b_7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f1a4bc9b_13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61f1a4bc9b_1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152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f1a4bc9b_13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61f1a4bc9b_1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f1a4bc9b_13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61f1a4bc9b_1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f1a4bc9b_13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61f1a4bc9b_1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1f1a4bc9b_13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61f1a4bc9b_1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1f1a4bc9b_13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61f1a4bc9b_1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5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1f1a4bc9b_13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61f1a4bc9b_1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1f1a4bc9b_13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61f1a4bc9b_13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f1a4bc9b_13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61f1a4bc9b_1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1f1a4bc9b_1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61f1a4bc9b_1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f1a4bc9b_7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61f1a4bc9b_7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f1a4bc9b_13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61f1a4bc9b_1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f1a4bc9b_13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61f1a4bc9b_1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111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f1a4bc9b_13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61f1a4bc9b_1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273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f1a4bc9b_13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61f1a4bc9b_1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070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f1a4bc9b_13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61f1a4bc9b_1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7370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f1a4bc9b_13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61f1a4bc9b_13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4451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1f1a4bc9b_13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61f1a4bc9b_1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1f1a4bc9b_1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61f1a4bc9b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1f1a4bc9b_15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61f1a4bc9b_1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1f1a4bc9b_15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61f1a4bc9b_1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735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f1a4bc9b_1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61f1a4bc9b_1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1f1a4bc9b_15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61f1a4bc9b_1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921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1f1a4bc9b_15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61f1a4bc9b_1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541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1f1a4bc9b_15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61f1a4bc9b_1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1f1a4bc9b_7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61f1a4bc9b_7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1f1a4bc9b_1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61f1a4bc9b_1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1f1a4bc9b_13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61f1a4bc9b_1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f1a4bc9b_1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61f1a4bc9b_1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f1a4bc9b_7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61f1a4bc9b_7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f1a4bc9b_13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61f1a4bc9b_1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f1a4bc9b_13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61f1a4bc9b_1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212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f1a4bc9b_13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g61f1a4bc9b_1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8365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f1a4bc9b_13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61f1a4bc9b_1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337317" y="917340"/>
            <a:ext cx="630283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337316" y="2846153"/>
            <a:ext cx="6302831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730" y="4559021"/>
            <a:ext cx="2270139" cy="48208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489850" y="-1"/>
            <a:ext cx="1390261" cy="378356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7753" y="4596091"/>
            <a:ext cx="983849" cy="48208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8036582" y="4970376"/>
            <a:ext cx="1018548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https://crypto.modoo.at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0" y="228599"/>
            <a:ext cx="2118049" cy="464198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160951" y="913147"/>
            <a:ext cx="1796146" cy="32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ko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>
            <a:off x="321907" y="1301620"/>
            <a:ext cx="151622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848228" y="913147"/>
            <a:ext cx="5535322" cy="5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2100"/>
              <a:buNone/>
              <a:defRPr sz="21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848232" y="913147"/>
            <a:ext cx="5535319" cy="539214"/>
          </a:xfrm>
          <a:prstGeom prst="rect">
            <a:avLst/>
          </a:prstGeom>
          <a:noFill/>
          <a:ln w="28575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2848228" y="1600028"/>
            <a:ext cx="5535321" cy="5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2100"/>
              <a:buNone/>
              <a:defRPr sz="21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848230" y="1600028"/>
            <a:ext cx="5535319" cy="539214"/>
          </a:xfrm>
          <a:prstGeom prst="rect">
            <a:avLst/>
          </a:prstGeom>
          <a:noFill/>
          <a:ln w="28575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3"/>
          </p:nvPr>
        </p:nvSpPr>
        <p:spPr>
          <a:xfrm>
            <a:off x="2848228" y="2289414"/>
            <a:ext cx="5535321" cy="5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2100"/>
              <a:buNone/>
              <a:defRPr sz="21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848230" y="2289414"/>
            <a:ext cx="5535319" cy="539214"/>
          </a:xfrm>
          <a:prstGeom prst="rect">
            <a:avLst/>
          </a:prstGeom>
          <a:noFill/>
          <a:ln w="28575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4"/>
          </p:nvPr>
        </p:nvSpPr>
        <p:spPr>
          <a:xfrm>
            <a:off x="2848228" y="2976295"/>
            <a:ext cx="5535320" cy="5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2100"/>
              <a:buNone/>
              <a:defRPr sz="21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848229" y="2976295"/>
            <a:ext cx="5535319" cy="539214"/>
          </a:xfrm>
          <a:prstGeom prst="rect">
            <a:avLst/>
          </a:prstGeom>
          <a:noFill/>
          <a:ln w="28575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5"/>
          </p:nvPr>
        </p:nvSpPr>
        <p:spPr>
          <a:xfrm>
            <a:off x="2848228" y="3663175"/>
            <a:ext cx="5535319" cy="5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A3838"/>
              </a:buClr>
              <a:buSzPts val="2100"/>
              <a:buNone/>
              <a:defRPr sz="21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2848228" y="3663175"/>
            <a:ext cx="5535319" cy="539214"/>
          </a:xfrm>
          <a:prstGeom prst="rect">
            <a:avLst/>
          </a:prstGeom>
          <a:noFill/>
          <a:ln w="28575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7945" y="4153682"/>
            <a:ext cx="1282158" cy="628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종료">
  <p:cSld name="종료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3197075" y="1725275"/>
            <a:ext cx="27498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0" y="4830689"/>
            <a:ext cx="9144000" cy="314324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673" y="4854630"/>
            <a:ext cx="568977" cy="27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120" cy="57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08940" y="155810"/>
            <a:ext cx="8526120" cy="57162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08372" y="864394"/>
            <a:ext cx="8527256" cy="379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0" y="4830689"/>
            <a:ext cx="9144000" cy="314324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6467542" y="4809173"/>
            <a:ext cx="267645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73" y="4854630"/>
            <a:ext cx="568977" cy="2787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ctrTitle"/>
          </p:nvPr>
        </p:nvSpPr>
        <p:spPr>
          <a:xfrm>
            <a:off x="2337317" y="917340"/>
            <a:ext cx="630283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ko" sz="2600" b="1"/>
              <a:t>향상된 보안성을 지닌</a:t>
            </a:r>
            <a:endParaRPr sz="2600" b="1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ko" sz="2600" b="1"/>
              <a:t>새로운 유형의 보안 키패드 제안</a:t>
            </a:r>
            <a:endParaRPr sz="2600" b="1"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2337316" y="2846153"/>
            <a:ext cx="6302831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" sz="1400" dirty="0"/>
              <a:t>한성대학교 IT융합공학부 권혁동</a:t>
            </a:r>
            <a:endParaRPr sz="14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4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" sz="1400" dirty="0" smtClean="0"/>
              <a:t>19.1</a:t>
            </a:r>
            <a:r>
              <a:rPr lang="en-US" altLang="ko" sz="1400" dirty="0" smtClean="0"/>
              <a:t>2</a:t>
            </a:r>
            <a:r>
              <a:rPr lang="ko" sz="1400" dirty="0" smtClean="0"/>
              <a:t>.0</a:t>
            </a:r>
            <a:r>
              <a:rPr lang="en-US" altLang="ko" sz="1400" dirty="0" smtClean="0"/>
              <a:t>9</a:t>
            </a:r>
            <a:r>
              <a:rPr lang="ko" sz="1400" dirty="0" smtClean="0"/>
              <a:t>.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08374" y="1169200"/>
            <a:ext cx="8526565" cy="30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-KR" altLang="en-US" sz="1700" b="1" dirty="0" err="1" smtClean="0"/>
              <a:t>키패드</a:t>
            </a:r>
            <a:r>
              <a:rPr lang="ko-KR" altLang="en-US" sz="1700" b="1" dirty="0" smtClean="0"/>
              <a:t> 제안 내용</a:t>
            </a:r>
            <a:endParaRPr lang="en-US" altLang="ko-KR" sz="1700" b="1" dirty="0" smtClean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ko-KR" altLang="en-US" sz="1400" b="1" dirty="0" smtClean="0">
                <a:solidFill>
                  <a:srgbClr val="FF0000"/>
                </a:solidFill>
              </a:rPr>
              <a:t>훔쳐보기 공격에 내성</a:t>
            </a:r>
            <a:r>
              <a:rPr lang="ko-KR" altLang="en-US" sz="1400" dirty="0" smtClean="0"/>
              <a:t>을 지니는 보안 </a:t>
            </a:r>
            <a:r>
              <a:rPr lang="ko-KR" altLang="en-US" sz="1400" dirty="0" err="1" smtClean="0"/>
              <a:t>키패드</a:t>
            </a:r>
            <a:r>
              <a:rPr lang="ko-KR" altLang="en-US" sz="1400" dirty="0" smtClean="0"/>
              <a:t> 제안</a:t>
            </a:r>
            <a:endParaRPr lang="en-US" altLang="ko-KR" sz="1400" dirty="0" smtClean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ko-KR" altLang="en-US" sz="1400" dirty="0" smtClean="0"/>
              <a:t>커서 노출 취약점 제거</a:t>
            </a:r>
            <a:endParaRPr lang="en-US" altLang="ko-KR" sz="1400" dirty="0"/>
          </a:p>
          <a:p>
            <a:pPr marL="596900" lvl="1" indent="0">
              <a:lnSpc>
                <a:spcPct val="200000"/>
              </a:lnSpc>
              <a:spcBef>
                <a:spcPts val="0"/>
              </a:spcBef>
              <a:buNone/>
            </a:pPr>
            <a:endParaRPr lang="en-US" altLang="ko-KR" sz="1400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ko-KR" altLang="en-US" sz="1700" b="1" dirty="0" smtClean="0"/>
              <a:t>보안</a:t>
            </a:r>
            <a:r>
              <a:rPr lang="en-US" sz="1700" b="1" dirty="0" smtClean="0"/>
              <a:t> </a:t>
            </a:r>
            <a:r>
              <a:rPr lang="ko-KR" altLang="en-US" sz="1700" b="1" dirty="0" smtClean="0"/>
              <a:t>강화 내용</a:t>
            </a:r>
            <a:endParaRPr lang="en-US" altLang="ko-KR" sz="1700" b="1" dirty="0" smtClean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sz="1400" dirty="0" smtClean="0"/>
              <a:t>NFC</a:t>
            </a:r>
            <a:r>
              <a:rPr lang="ko-KR" altLang="en-US" sz="1400" dirty="0" smtClean="0"/>
              <a:t>를 활용한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이중 인증 </a:t>
            </a:r>
            <a:r>
              <a:rPr lang="ko-KR" altLang="en-US" sz="1400" dirty="0" smtClean="0"/>
              <a:t>제안</a:t>
            </a:r>
            <a:endParaRPr sz="1400" dirty="0"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 dirty="0"/>
              <a:t> 닌텐도 </a:t>
            </a:r>
            <a:r>
              <a:rPr lang="ko" sz="2400" dirty="0" smtClean="0"/>
              <a:t>스위치</a:t>
            </a:r>
            <a:r>
              <a:rPr lang="en-US" altLang="ko" sz="2400" dirty="0" smtClean="0"/>
              <a:t>: </a:t>
            </a:r>
            <a:r>
              <a:rPr lang="ko-KR" altLang="en-US" sz="2400" dirty="0" smtClean="0"/>
              <a:t>제안 목록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656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08375" y="864400"/>
            <a:ext cx="5469900" cy="3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공백 </a:t>
            </a:r>
            <a:r>
              <a:rPr lang="ko-KR" altLang="en-US" sz="1400" dirty="0" smtClean="0"/>
              <a:t>삽입 </a:t>
            </a:r>
            <a:r>
              <a:rPr lang="ko" sz="1400" dirty="0" smtClean="0"/>
              <a:t>보안 </a:t>
            </a:r>
            <a:r>
              <a:rPr lang="ko" sz="1400" dirty="0"/>
              <a:t>키패드</a:t>
            </a:r>
            <a:endParaRPr sz="1400" dirty="0"/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키 레이아웃은 동일</a:t>
            </a:r>
            <a:endParaRPr sz="1400" dirty="0"/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키 중간 중간에 </a:t>
            </a:r>
            <a:r>
              <a:rPr lang="ko" sz="1400" b="1" dirty="0">
                <a:solidFill>
                  <a:srgbClr val="FF0000"/>
                </a:solidFill>
              </a:rPr>
              <a:t>공백이 삽입</a:t>
            </a:r>
            <a:endParaRPr sz="1400" b="1" dirty="0"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공백의 </a:t>
            </a:r>
            <a:r>
              <a:rPr lang="ko" sz="1400" b="1" dirty="0">
                <a:solidFill>
                  <a:srgbClr val="FF0000"/>
                </a:solidFill>
              </a:rPr>
              <a:t>위치는 무작위</a:t>
            </a:r>
            <a:endParaRPr sz="1400" b="1" dirty="0">
              <a:solidFill>
                <a:srgbClr val="FF0000"/>
              </a:solidFill>
            </a:endParaRPr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b="1" dirty="0">
                <a:solidFill>
                  <a:srgbClr val="FF0000"/>
                </a:solidFill>
              </a:rPr>
              <a:t>동일 좌표</a:t>
            </a:r>
            <a:r>
              <a:rPr lang="ko" sz="1400" dirty="0"/>
              <a:t>임에도 </a:t>
            </a:r>
            <a:r>
              <a:rPr lang="ko" sz="1400" b="1" dirty="0">
                <a:solidFill>
                  <a:srgbClr val="FF0000"/>
                </a:solidFill>
              </a:rPr>
              <a:t>입력 값이 다를 수 있음</a:t>
            </a:r>
            <a:endParaRPr sz="1400" b="1" dirty="0"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첫 줄 네번째 칸의 값이 ‘4’일지 아닐지 모름</a:t>
            </a:r>
            <a:endParaRPr sz="1400" dirty="0"/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ko" sz="1400" b="1" u="sng" dirty="0">
                <a:solidFill>
                  <a:srgbClr val="0000FF"/>
                </a:solidFill>
              </a:rPr>
              <a:t>커서 노출 문제를 해결할 수 없음</a:t>
            </a:r>
            <a:endParaRPr sz="1400" b="1" u="sng" dirty="0">
              <a:solidFill>
                <a:srgbClr val="0000FF"/>
              </a:solidFill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/>
              <a:t> 보안 키패드</a:t>
            </a:r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42" y="962963"/>
            <a:ext cx="4623158" cy="2821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08374" y="864400"/>
            <a:ext cx="4878300" cy="3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테트리스 블록 </a:t>
            </a:r>
            <a:r>
              <a:rPr lang="ko" sz="1400" dirty="0" smtClean="0"/>
              <a:t>보안 </a:t>
            </a:r>
            <a:r>
              <a:rPr lang="ko" sz="1400" dirty="0"/>
              <a:t>키패드</a:t>
            </a:r>
            <a:endParaRPr sz="1400" dirty="0"/>
          </a:p>
          <a:p>
            <a:pPr marL="457200" lvl="0" indent="-3175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키를 사각형이 아닌 다양한 형태로 제공</a:t>
            </a:r>
            <a:endParaRPr sz="1400" dirty="0"/>
          </a:p>
          <a:p>
            <a:pPr marL="457200" lvl="0" indent="-3175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각각의 </a:t>
            </a:r>
            <a:r>
              <a:rPr lang="ko" sz="1400" b="1" dirty="0">
                <a:solidFill>
                  <a:srgbClr val="FF0000"/>
                </a:solidFill>
              </a:rPr>
              <a:t>형태를 짜맞추는 것으로 키패드 완성</a:t>
            </a:r>
            <a:endParaRPr sz="1400" b="1" dirty="0">
              <a:solidFill>
                <a:srgbClr val="FF0000"/>
              </a:solidFill>
            </a:endParaRPr>
          </a:p>
          <a:p>
            <a:pPr marL="457200" lvl="0" indent="-3175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입력 좌표는 같아도 값은 다를 수 있음</a:t>
            </a:r>
            <a:endParaRPr sz="1400" dirty="0"/>
          </a:p>
          <a:p>
            <a:pPr marL="457200" lvl="0" indent="-3175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ko" sz="1400" b="1" u="sng" dirty="0">
                <a:solidFill>
                  <a:srgbClr val="0000FF"/>
                </a:solidFill>
              </a:rPr>
              <a:t>커서 노출 문제를 해결할 수 없음</a:t>
            </a:r>
            <a:endParaRPr sz="1400" dirty="0"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/>
              <a:t> 보안 키패드</a:t>
            </a:r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06" y="1394595"/>
            <a:ext cx="4641655" cy="2732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08375" y="864400"/>
            <a:ext cx="4104298" cy="3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-KR" altLang="en-US" sz="1400" dirty="0" smtClean="0"/>
              <a:t>유동적 </a:t>
            </a:r>
            <a:r>
              <a:rPr lang="ko" sz="1400" dirty="0" smtClean="0"/>
              <a:t>행 </a:t>
            </a:r>
            <a:r>
              <a:rPr lang="ko" sz="1400" dirty="0"/>
              <a:t>단위 배치 보안 키패드</a:t>
            </a:r>
            <a:endParaRPr sz="1400" dirty="0"/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쿼티 자판의 </a:t>
            </a:r>
            <a:r>
              <a:rPr lang="ko" sz="1400" b="1" dirty="0">
                <a:solidFill>
                  <a:srgbClr val="FF0000"/>
                </a:solidFill>
              </a:rPr>
              <a:t>행은 유지한 채 시작점을 바꿈</a:t>
            </a:r>
            <a:endParaRPr sz="1400" b="1" dirty="0">
              <a:solidFill>
                <a:srgbClr val="FF0000"/>
              </a:solidFill>
            </a:endParaRPr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동시에 다수의 무작위 공백을 포함</a:t>
            </a:r>
            <a:endParaRPr sz="1400" dirty="0"/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같은 좌표 </a:t>
            </a:r>
            <a:r>
              <a:rPr lang="ko" sz="1400" dirty="0" smtClean="0"/>
              <a:t>입력이지만</a:t>
            </a:r>
            <a:r>
              <a:rPr lang="en-US" altLang="ko" sz="1400" dirty="0"/>
              <a:t> </a:t>
            </a:r>
            <a:r>
              <a:rPr lang="ko" sz="1400" dirty="0" smtClean="0"/>
              <a:t>서로 </a:t>
            </a:r>
            <a:r>
              <a:rPr lang="ko" sz="1400" dirty="0"/>
              <a:t>다른 값일 확률이 매우 높음</a:t>
            </a:r>
            <a:endParaRPr sz="1400" dirty="0"/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ko" sz="1400" b="1" u="sng" dirty="0">
                <a:solidFill>
                  <a:srgbClr val="0000FF"/>
                </a:solidFill>
              </a:rPr>
              <a:t>커서 노출 문제를 해결할 수 없음</a:t>
            </a:r>
            <a:endParaRPr sz="1400" dirty="0"/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/>
              <a:t> 보안 키패드</a:t>
            </a:r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48" y="1482437"/>
            <a:ext cx="4599451" cy="2390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08376" y="864400"/>
            <a:ext cx="8526000" cy="3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닌텐도 스위치 보안 키패드의 특징과 문제점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조이콘 입력에 최적화 됨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사용자의 입력 편의성을 위해 키패드 상에 현재 </a:t>
            </a:r>
            <a:r>
              <a:rPr lang="ko" sz="1400" b="1" dirty="0">
                <a:solidFill>
                  <a:srgbClr val="FF0000"/>
                </a:solidFill>
              </a:rPr>
              <a:t>커서가 노출</a:t>
            </a:r>
            <a:endParaRPr sz="1400" b="1" dirty="0"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상기의 특성으로 입력 창의 내용은 가려지나 화면을 보는 것으로 패스워드 노출</a:t>
            </a:r>
            <a:endParaRPr sz="1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기존 보안 키패드의 특징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입력 </a:t>
            </a:r>
            <a:r>
              <a:rPr lang="ko" sz="1400" b="1" dirty="0">
                <a:solidFill>
                  <a:srgbClr val="FF0000"/>
                </a:solidFill>
              </a:rPr>
              <a:t>좌표가 같더라도</a:t>
            </a:r>
            <a:r>
              <a:rPr lang="ko" sz="1400" dirty="0"/>
              <a:t> 입력 </a:t>
            </a:r>
            <a:r>
              <a:rPr lang="ko" sz="1400" b="1" dirty="0">
                <a:solidFill>
                  <a:srgbClr val="FF0000"/>
                </a:solidFill>
              </a:rPr>
              <a:t>값이 다르다</a:t>
            </a:r>
            <a:r>
              <a:rPr lang="ko" sz="1400" dirty="0"/>
              <a:t>는 공통점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주로 금융앱 등의 </a:t>
            </a:r>
            <a:r>
              <a:rPr lang="ko" sz="1400" b="1" dirty="0">
                <a:solidFill>
                  <a:srgbClr val="FF0000"/>
                </a:solidFill>
              </a:rPr>
              <a:t>모바일 디바이스</a:t>
            </a:r>
            <a:r>
              <a:rPr lang="ko" sz="1400" dirty="0"/>
              <a:t>에 활용하기 위해 개발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공격자가 화면을 볼 수 없지만 입력 좌표를 획득할 수 있을 때 매우 강력</a:t>
            </a:r>
            <a:endParaRPr sz="1400" dirty="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ko" sz="2400" b="1" u="sng" dirty="0">
                <a:solidFill>
                  <a:srgbClr val="0000FF"/>
                </a:solidFill>
              </a:rPr>
              <a:t>화면을 직접 보는 것에 대한 방어 미비</a:t>
            </a:r>
            <a:endParaRPr sz="2400" b="1" u="sng" dirty="0">
              <a:solidFill>
                <a:srgbClr val="0000FF"/>
              </a:solidFill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/>
              <a:t> 보안 키패드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08375" y="1169200"/>
            <a:ext cx="48783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700" b="1" dirty="0">
                <a:solidFill>
                  <a:srgbClr val="FF0000"/>
                </a:solidFill>
              </a:rPr>
              <a:t>행렬 형태 보안 키패드</a:t>
            </a:r>
            <a:r>
              <a:rPr lang="ko" sz="1700" dirty="0"/>
              <a:t>를 </a:t>
            </a:r>
            <a:r>
              <a:rPr lang="ko" sz="1700" dirty="0" smtClean="0"/>
              <a:t>제안</a:t>
            </a:r>
            <a:endParaRPr lang="en-US" altLang="ko" sz="1700" dirty="0" smtClean="0"/>
          </a:p>
          <a:p>
            <a:pPr>
              <a:lnSpc>
                <a:spcPct val="250000"/>
              </a:lnSpc>
              <a:spcBef>
                <a:spcPts val="0"/>
              </a:spcBef>
            </a:pPr>
            <a:r>
              <a:rPr lang="en-US" sz="1700" dirty="0" smtClean="0"/>
              <a:t>(a): </a:t>
            </a:r>
            <a:r>
              <a:rPr lang="ko-KR" altLang="en-US" sz="1700" dirty="0" smtClean="0"/>
              <a:t>패스워드 입력란</a:t>
            </a:r>
            <a:endParaRPr lang="en-US" altLang="ko-KR" sz="1700" dirty="0" smtClean="0"/>
          </a:p>
          <a:p>
            <a:pPr>
              <a:lnSpc>
                <a:spcPct val="250000"/>
              </a:lnSpc>
              <a:spcBef>
                <a:spcPts val="0"/>
              </a:spcBef>
            </a:pPr>
            <a:r>
              <a:rPr lang="en-US" sz="1700" dirty="0" smtClean="0"/>
              <a:t>(b): </a:t>
            </a:r>
            <a:r>
              <a:rPr lang="ko-KR" altLang="en-US" sz="1700" dirty="0" err="1" smtClean="0"/>
              <a:t>키패드</a:t>
            </a:r>
            <a:endParaRPr lang="en-US" altLang="ko-KR" sz="1700" dirty="0" smtClean="0"/>
          </a:p>
          <a:p>
            <a:pPr>
              <a:lnSpc>
                <a:spcPct val="250000"/>
              </a:lnSpc>
              <a:spcBef>
                <a:spcPts val="0"/>
              </a:spcBef>
            </a:pPr>
            <a:r>
              <a:rPr lang="en-US" sz="1700" dirty="0" smtClean="0"/>
              <a:t>(c): </a:t>
            </a:r>
            <a:r>
              <a:rPr lang="ko-KR" altLang="en-US" sz="1700" dirty="0" smtClean="0"/>
              <a:t>선택 중인 행 표식</a:t>
            </a:r>
            <a:endParaRPr lang="en-US" altLang="ko-KR" sz="1700" dirty="0" smtClean="0"/>
          </a:p>
          <a:p>
            <a:pPr>
              <a:lnSpc>
                <a:spcPct val="250000"/>
              </a:lnSpc>
              <a:spcBef>
                <a:spcPts val="0"/>
              </a:spcBef>
            </a:pPr>
            <a:r>
              <a:rPr lang="en-US" sz="1700" dirty="0" smtClean="0"/>
              <a:t>(d): </a:t>
            </a:r>
            <a:r>
              <a:rPr lang="ko-KR" altLang="en-US" sz="1700" dirty="0" smtClean="0"/>
              <a:t>조작 가이드</a:t>
            </a:r>
            <a:endParaRPr sz="17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/>
              <a:t> 제안 키패드</a:t>
            </a:r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79" y="1068598"/>
            <a:ext cx="3609661" cy="35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6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08375" y="1169200"/>
            <a:ext cx="48783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 smtClean="0"/>
              <a:t>사용자는 조이콘을 통해 패스워드 입력을 진행</a:t>
            </a:r>
            <a:endParaRPr sz="1400" dirty="0" smtClean="0"/>
          </a:p>
          <a:p>
            <a:pPr marL="914400" lvl="1" indent="-3175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 smtClean="0"/>
              <a:t>상하: 선택 행 변경</a:t>
            </a:r>
            <a:endParaRPr sz="1400" dirty="0" smtClean="0"/>
          </a:p>
          <a:p>
            <a:pPr marL="914400" lvl="1" indent="-3175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 smtClean="0"/>
              <a:t>좌우: 입력 레이아웃 변경</a:t>
            </a:r>
            <a:endParaRPr sz="1400" dirty="0" smtClean="0"/>
          </a:p>
          <a:p>
            <a:pPr marL="914400" lvl="1" indent="-3175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 smtClean="0"/>
              <a:t>A,B,Y,X,Z: 열 선택</a:t>
            </a:r>
            <a:endParaRPr sz="1400" dirty="0" smtClean="0"/>
          </a:p>
          <a:p>
            <a:pPr marL="457200" lvl="0" indent="-3175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 smtClean="0"/>
              <a:t>현재 </a:t>
            </a:r>
            <a:r>
              <a:rPr lang="ko" sz="1400" b="1" dirty="0" smtClean="0">
                <a:solidFill>
                  <a:srgbClr val="FF0000"/>
                </a:solidFill>
              </a:rPr>
              <a:t>선택 중인 행과 선택한 열의 값</a:t>
            </a:r>
            <a:r>
              <a:rPr lang="ko" sz="1400" dirty="0" smtClean="0"/>
              <a:t>을 입력</a:t>
            </a:r>
            <a:endParaRPr sz="1400" dirty="0" smtClean="0"/>
          </a:p>
          <a:p>
            <a:pPr marL="914400" lvl="1" indent="-3175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 smtClean="0"/>
              <a:t>1행 Y(3)열: c 입력</a:t>
            </a:r>
            <a:endParaRPr sz="1400" dirty="0" smtClean="0"/>
          </a:p>
          <a:p>
            <a:pPr marL="914400" lvl="1" indent="-3175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 smtClean="0"/>
              <a:t>3행 Z(5)열: o 입력</a:t>
            </a:r>
            <a:endParaRPr sz="1400" dirty="0" smtClean="0"/>
          </a:p>
          <a:p>
            <a:pPr marL="457200" lvl="0" indent="-31750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b="1" dirty="0" smtClean="0">
                <a:solidFill>
                  <a:srgbClr val="FF0000"/>
                </a:solidFill>
              </a:rPr>
              <a:t>양 끝 행</a:t>
            </a:r>
            <a:r>
              <a:rPr lang="ko" sz="1400" dirty="0" smtClean="0"/>
              <a:t>에 도달시 사용자에게 조이콘 </a:t>
            </a:r>
            <a:r>
              <a:rPr lang="ko" sz="1400" b="1" dirty="0" smtClean="0">
                <a:solidFill>
                  <a:srgbClr val="FF0000"/>
                </a:solidFill>
              </a:rPr>
              <a:t>진동 피드백</a:t>
            </a:r>
            <a:endParaRPr sz="1400" b="1" dirty="0">
              <a:solidFill>
                <a:srgbClr val="FF0000"/>
              </a:solidFill>
            </a:endParaRPr>
          </a:p>
        </p:txBody>
      </p:sp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/>
              <a:t> 제안 키패드</a:t>
            </a:r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79" y="1068598"/>
            <a:ext cx="3609661" cy="3525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79" y="1068598"/>
            <a:ext cx="3609661" cy="3525804"/>
          </a:xfrm>
          <a:prstGeom prst="rect">
            <a:avLst/>
          </a:prstGeom>
        </p:spPr>
      </p:pic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/>
              <a:t> 제안 키패드</a:t>
            </a:r>
            <a:endParaRPr sz="2400"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235744" y="830860"/>
            <a:ext cx="6236494" cy="376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동작 과정</a:t>
            </a:r>
            <a:endParaRPr sz="1400" dirty="0"/>
          </a:p>
          <a:p>
            <a:pPr marL="9144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사용자에게 </a:t>
            </a:r>
            <a:r>
              <a:rPr lang="ko" sz="1400" b="1" dirty="0">
                <a:solidFill>
                  <a:srgbClr val="FF0000"/>
                </a:solidFill>
              </a:rPr>
              <a:t>초기 행의 위치</a:t>
            </a:r>
            <a:r>
              <a:rPr lang="ko" sz="1400" dirty="0"/>
              <a:t>를 알려줌</a:t>
            </a:r>
            <a:endParaRPr sz="1400" dirty="0"/>
          </a:p>
          <a:p>
            <a:pPr marL="13716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음영을 통해 알려주며, 짧은 시간이 지난 후 소멸</a:t>
            </a:r>
            <a:endParaRPr sz="1400" dirty="0"/>
          </a:p>
          <a:p>
            <a:pPr marL="13716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초기 위치는 무작위로 지정</a:t>
            </a:r>
            <a:endParaRPr sz="1400" dirty="0"/>
          </a:p>
          <a:p>
            <a:pPr marL="9144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스틱 조절로 </a:t>
            </a:r>
            <a:r>
              <a:rPr lang="ko" sz="1400" b="1" dirty="0">
                <a:solidFill>
                  <a:srgbClr val="FF0000"/>
                </a:solidFill>
              </a:rPr>
              <a:t>입력 값이 위치한 행</a:t>
            </a:r>
            <a:r>
              <a:rPr lang="ko" sz="1400" dirty="0"/>
              <a:t>으로 이동</a:t>
            </a:r>
            <a:endParaRPr sz="1400" dirty="0"/>
          </a:p>
          <a:p>
            <a:pPr marL="13716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-KR" altLang="en-US" sz="1400" dirty="0" smtClean="0"/>
              <a:t>원하는 값이 </a:t>
            </a:r>
            <a:r>
              <a:rPr lang="ko" sz="1400" dirty="0" smtClean="0"/>
              <a:t>없다면 </a:t>
            </a:r>
            <a:r>
              <a:rPr lang="ko" sz="1400" dirty="0"/>
              <a:t>스틱 조절로 레이아웃 </a:t>
            </a:r>
            <a:r>
              <a:rPr lang="ko" sz="1400" dirty="0" smtClean="0"/>
              <a:t>변경 </a:t>
            </a:r>
            <a:r>
              <a:rPr lang="ko" sz="1400" dirty="0"/>
              <a:t>가능</a:t>
            </a:r>
            <a:endParaRPr sz="1400" b="1" dirty="0"/>
          </a:p>
          <a:p>
            <a:pPr marL="9144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 dirty="0"/>
              <a:t>입력 값이 위치한 열을 </a:t>
            </a:r>
            <a:r>
              <a:rPr lang="ko" sz="1400" b="1" dirty="0">
                <a:solidFill>
                  <a:srgbClr val="FF0000"/>
                </a:solidFill>
              </a:rPr>
              <a:t>버튼으로 </a:t>
            </a:r>
            <a:r>
              <a:rPr lang="ko" sz="1400" b="1" dirty="0" smtClean="0">
                <a:solidFill>
                  <a:srgbClr val="FF0000"/>
                </a:solidFill>
              </a:rPr>
              <a:t>입력</a:t>
            </a:r>
            <a:endParaRPr lang="en-US" altLang="ko" sz="1400" b="1" dirty="0">
              <a:solidFill>
                <a:srgbClr val="FF0000"/>
              </a:solidFill>
            </a:endParaRPr>
          </a:p>
          <a:p>
            <a:pPr marL="882650" indent="-285750">
              <a:lnSpc>
                <a:spcPct val="200000"/>
              </a:lnSpc>
              <a:spcBef>
                <a:spcPts val="0"/>
              </a:spcBef>
            </a:pPr>
            <a:r>
              <a:rPr lang="ko-KR" altLang="en-US" sz="1400" dirty="0" smtClean="0"/>
              <a:t>현 조건에서 </a:t>
            </a:r>
            <a:r>
              <a:rPr lang="en-US" altLang="ko" sz="1400" dirty="0" smtClean="0"/>
              <a:t>’thesis’ </a:t>
            </a:r>
            <a:r>
              <a:rPr lang="ko-KR" altLang="en-US" sz="1400" dirty="0" smtClean="0"/>
              <a:t>입력 예시를 시행</a:t>
            </a:r>
            <a:endParaRPr lang="en-US" altLang="ko" sz="1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/>
              <a:t> 제안 키패드</a:t>
            </a:r>
            <a:endParaRPr sz="2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95"/>
          <a:stretch/>
        </p:blipFill>
        <p:spPr>
          <a:xfrm>
            <a:off x="776943" y="831273"/>
            <a:ext cx="7589994" cy="3796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/>
              <a:t> 제안 키패드</a:t>
            </a:r>
            <a:endParaRPr sz="2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95"/>
          <a:stretch/>
        </p:blipFill>
        <p:spPr>
          <a:xfrm>
            <a:off x="776943" y="831273"/>
            <a:ext cx="7589994" cy="37961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17"/>
          <a:stretch/>
        </p:blipFill>
        <p:spPr>
          <a:xfrm>
            <a:off x="776943" y="820210"/>
            <a:ext cx="7589994" cy="3846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2848228" y="913147"/>
            <a:ext cx="5535322" cy="5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100"/>
              <a:buNone/>
            </a:pPr>
            <a:r>
              <a:rPr lang="ko" sz="1800"/>
              <a:t> 닌텐도 스위치</a:t>
            </a:r>
            <a:endParaRPr sz="180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2"/>
          </p:nvPr>
        </p:nvSpPr>
        <p:spPr>
          <a:xfrm>
            <a:off x="2848228" y="1600028"/>
            <a:ext cx="5535321" cy="5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100"/>
              <a:buNone/>
            </a:pPr>
            <a:r>
              <a:rPr lang="ko" sz="1800"/>
              <a:t> 보안 키패드</a:t>
            </a:r>
            <a:endParaRPr sz="110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3"/>
          </p:nvPr>
        </p:nvSpPr>
        <p:spPr>
          <a:xfrm>
            <a:off x="2848228" y="2289414"/>
            <a:ext cx="5535321" cy="5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100"/>
              <a:buNone/>
            </a:pPr>
            <a:r>
              <a:rPr lang="ko" sz="1800"/>
              <a:t> 제안 키패드</a:t>
            </a:r>
            <a:endParaRPr sz="110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4"/>
          </p:nvPr>
        </p:nvSpPr>
        <p:spPr>
          <a:xfrm>
            <a:off x="2848228" y="2976295"/>
            <a:ext cx="5535320" cy="5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100"/>
              <a:buNone/>
            </a:pPr>
            <a:r>
              <a:rPr lang="ko" sz="1800"/>
              <a:t> 성능평가</a:t>
            </a:r>
            <a:endParaRPr sz="110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5"/>
          </p:nvPr>
        </p:nvSpPr>
        <p:spPr>
          <a:xfrm>
            <a:off x="2848228" y="3663175"/>
            <a:ext cx="5535319" cy="5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100"/>
              <a:buNone/>
            </a:pPr>
            <a:r>
              <a:rPr lang="ko" sz="1800"/>
              <a:t> 결론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/>
              <a:t> 제안 키패드</a:t>
            </a:r>
            <a:endParaRPr sz="2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358"/>
          <a:stretch/>
        </p:blipFill>
        <p:spPr>
          <a:xfrm>
            <a:off x="776943" y="820210"/>
            <a:ext cx="7589994" cy="3842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/>
              <a:t> 제안 키패드</a:t>
            </a:r>
            <a:endParaRPr sz="2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87"/>
          <a:stretch/>
        </p:blipFill>
        <p:spPr>
          <a:xfrm>
            <a:off x="781010" y="824778"/>
            <a:ext cx="7581860" cy="3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/>
              <a:t> 제안 키패드</a:t>
            </a:r>
            <a:endParaRPr sz="2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22"/>
          <a:stretch/>
        </p:blipFill>
        <p:spPr>
          <a:xfrm>
            <a:off x="781010" y="824778"/>
            <a:ext cx="7581860" cy="3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/>
              <a:t> 제안 키패드</a:t>
            </a:r>
            <a:endParaRPr sz="2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07"/>
          <a:stretch/>
        </p:blipFill>
        <p:spPr>
          <a:xfrm>
            <a:off x="781010" y="824778"/>
            <a:ext cx="7581860" cy="3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-KR" altLang="en-US" sz="2400" dirty="0" smtClean="0"/>
              <a:t> 이중 인증</a:t>
            </a:r>
            <a:endParaRPr sz="2400" dirty="0"/>
          </a:p>
        </p:txBody>
      </p:sp>
      <p:sp>
        <p:nvSpPr>
          <p:cNvPr id="9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08376" y="864400"/>
            <a:ext cx="8526000" cy="3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175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700" dirty="0" smtClean="0">
                <a:solidFill>
                  <a:schemeClr val="tx1"/>
                </a:solidFill>
              </a:rPr>
              <a:t>닌</a:t>
            </a:r>
            <a:r>
              <a:rPr lang="ko-KR" altLang="en-US" sz="1700" dirty="0" smtClean="0">
                <a:solidFill>
                  <a:schemeClr val="tx1"/>
                </a:solidFill>
              </a:rPr>
              <a:t>텐도 스위치는 패스워드를 통한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단일 인증</a:t>
            </a:r>
            <a:r>
              <a:rPr lang="ko-KR" altLang="en-US" sz="1700" dirty="0" smtClean="0">
                <a:solidFill>
                  <a:schemeClr val="tx1"/>
                </a:solidFill>
              </a:rPr>
              <a:t> 사용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ct val="300000"/>
              </a:lnSpc>
              <a:spcBef>
                <a:spcPts val="0"/>
              </a:spcBef>
            </a:pPr>
            <a:r>
              <a:rPr lang="ko-KR" altLang="en-US" sz="1400" dirty="0" smtClean="0">
                <a:solidFill>
                  <a:schemeClr val="tx1"/>
                </a:solidFill>
              </a:rPr>
              <a:t>보안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키패드의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자체적인 취약점으로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쉽게 무력화 가능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marL="457200" lvl="0" indent="-3175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-KR" altLang="en-US" sz="1700" dirty="0" err="1" smtClean="0">
                <a:solidFill>
                  <a:schemeClr val="tx1"/>
                </a:solidFill>
              </a:rPr>
              <a:t>조이콘의</a:t>
            </a:r>
            <a:r>
              <a:rPr lang="ko-KR" altLang="en-US" sz="1700" dirty="0" smtClean="0">
                <a:solidFill>
                  <a:schemeClr val="tx1"/>
                </a:solidFill>
              </a:rPr>
              <a:t> </a:t>
            </a:r>
            <a:r>
              <a:rPr lang="en-US" altLang="ko-KR" sz="1700" b="1" dirty="0" smtClean="0">
                <a:solidFill>
                  <a:srgbClr val="FF0000"/>
                </a:solidFill>
              </a:rPr>
              <a:t>NFC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기능을 활용</a:t>
            </a:r>
            <a:r>
              <a:rPr lang="ko-KR" altLang="en-US" sz="1700" dirty="0" smtClean="0">
                <a:solidFill>
                  <a:schemeClr val="tx1"/>
                </a:solidFill>
              </a:rPr>
              <a:t>한 추가적인 인증 제안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lvl="1">
              <a:lnSpc>
                <a:spcPct val="300000"/>
              </a:lnSpc>
              <a:spcBef>
                <a:spcPts val="0"/>
              </a:spcBef>
            </a:pPr>
            <a:r>
              <a:rPr lang="ko-KR" altLang="en-US" sz="1400" dirty="0" smtClean="0">
                <a:solidFill>
                  <a:schemeClr val="tx1"/>
                </a:solidFill>
              </a:rPr>
              <a:t>이중 인증을 통한 </a:t>
            </a:r>
            <a:r>
              <a:rPr lang="ko-KR" altLang="en-US" sz="1400" b="1" u="sng" dirty="0" smtClean="0">
                <a:solidFill>
                  <a:schemeClr val="tx1"/>
                </a:solidFill>
              </a:rPr>
              <a:t>더 강한 </a:t>
            </a:r>
            <a:r>
              <a:rPr lang="ko-KR" altLang="en-US" sz="1400" b="1" u="sng" dirty="0" err="1" smtClean="0">
                <a:solidFill>
                  <a:schemeClr val="tx1"/>
                </a:solidFill>
              </a:rPr>
              <a:t>보안성</a:t>
            </a:r>
            <a:r>
              <a:rPr lang="ko-KR" altLang="en-US" sz="1400" dirty="0" smtClean="0">
                <a:solidFill>
                  <a:schemeClr val="tx1"/>
                </a:solidFill>
              </a:rPr>
              <a:t> 확보 가능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1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-KR" altLang="en-US" sz="2400" dirty="0" smtClean="0"/>
              <a:t> 이중 인증</a:t>
            </a:r>
            <a:endParaRPr sz="2400" dirty="0"/>
          </a:p>
        </p:txBody>
      </p:sp>
      <p:sp>
        <p:nvSpPr>
          <p:cNvPr id="9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08376" y="864400"/>
            <a:ext cx="8526000" cy="3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 altLang="en-US" sz="1700" dirty="0" smtClean="0">
                <a:solidFill>
                  <a:schemeClr val="tx1"/>
                </a:solidFill>
              </a:rPr>
              <a:t>인증 상황 발생시 사용자에게 인증이 필요함을 고지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 altLang="en-US" sz="1700" dirty="0" smtClean="0">
                <a:solidFill>
                  <a:schemeClr val="tx1"/>
                </a:solidFill>
              </a:rPr>
              <a:t>스마트폰의 </a:t>
            </a:r>
            <a:r>
              <a:rPr lang="en-US" altLang="ko-KR" sz="1700" dirty="0" smtClean="0">
                <a:solidFill>
                  <a:schemeClr val="tx1"/>
                </a:solidFill>
              </a:rPr>
              <a:t>NFC </a:t>
            </a:r>
            <a:r>
              <a:rPr lang="ko-KR" altLang="en-US" sz="1700" dirty="0" smtClean="0">
                <a:solidFill>
                  <a:schemeClr val="tx1"/>
                </a:solidFill>
              </a:rPr>
              <a:t>기능 활성화 후 우측 </a:t>
            </a:r>
            <a:r>
              <a:rPr lang="ko-KR" altLang="en-US" sz="1700" dirty="0" err="1" smtClean="0">
                <a:solidFill>
                  <a:schemeClr val="tx1"/>
                </a:solidFill>
              </a:rPr>
              <a:t>조이콘에</a:t>
            </a:r>
            <a:r>
              <a:rPr lang="ko-KR" altLang="en-US" sz="1700" dirty="0" smtClean="0">
                <a:solidFill>
                  <a:schemeClr val="tx1"/>
                </a:solidFill>
              </a:rPr>
              <a:t> 스캔</a:t>
            </a:r>
            <a:endParaRPr lang="en-US" altLang="ko-KR" sz="1700" dirty="0" smtClean="0">
              <a:solidFill>
                <a:schemeClr val="tx1"/>
              </a:solidFill>
            </a:endParaRPr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 altLang="en-US" sz="1700" dirty="0" smtClean="0">
                <a:solidFill>
                  <a:schemeClr val="tx1"/>
                </a:solidFill>
              </a:rPr>
              <a:t>인가된 </a:t>
            </a:r>
            <a:r>
              <a:rPr lang="en-US" altLang="ko-KR" sz="1700" dirty="0" smtClean="0">
                <a:solidFill>
                  <a:schemeClr val="tx1"/>
                </a:solidFill>
              </a:rPr>
              <a:t>NFC </a:t>
            </a:r>
            <a:r>
              <a:rPr lang="ko-KR" altLang="en-US" sz="1700" dirty="0" smtClean="0">
                <a:solidFill>
                  <a:schemeClr val="tx1"/>
                </a:solidFill>
              </a:rPr>
              <a:t>신호일 경우</a:t>
            </a:r>
            <a:r>
              <a:rPr lang="en-US" altLang="ko-KR" sz="1700" dirty="0" smtClean="0">
                <a:solidFill>
                  <a:schemeClr val="tx1"/>
                </a:solidFill>
              </a:rPr>
              <a:t>, </a:t>
            </a:r>
            <a:r>
              <a:rPr lang="ko-KR" altLang="en-US" sz="1700" dirty="0" smtClean="0">
                <a:solidFill>
                  <a:schemeClr val="tx1"/>
                </a:solidFill>
              </a:rPr>
              <a:t>인증 성공</a:t>
            </a:r>
            <a:endParaRPr lang="en-US" altLang="ko-KR" sz="170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1"/>
          <a:stretch/>
        </p:blipFill>
        <p:spPr>
          <a:xfrm>
            <a:off x="3581399" y="2244362"/>
            <a:ext cx="5398349" cy="247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body" idx="1"/>
          </p:nvPr>
        </p:nvSpPr>
        <p:spPr>
          <a:xfrm>
            <a:off x="308375" y="1109200"/>
            <a:ext cx="85260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•"/>
            </a:pPr>
            <a:r>
              <a:rPr lang="ko" sz="1400" b="1" dirty="0">
                <a:solidFill>
                  <a:srgbClr val="0000FF"/>
                </a:solidFill>
              </a:rPr>
              <a:t>기존 닌텐도 스위치 보안 키패드와 제안 키패드의 성능 비교</a:t>
            </a:r>
            <a:endParaRPr sz="1400" b="1" dirty="0">
              <a:solidFill>
                <a:srgbClr val="0000F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비디오 게임을 즐기는 14인, 22 ~ 29세 연령 분포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편의성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사용자가 패스워드를 </a:t>
            </a:r>
            <a:r>
              <a:rPr lang="ko" sz="1400" b="1" dirty="0">
                <a:solidFill>
                  <a:srgbClr val="FF0000"/>
                </a:solidFill>
              </a:rPr>
              <a:t>입력하는 시간</a:t>
            </a:r>
            <a:r>
              <a:rPr lang="ko" sz="1400" dirty="0"/>
              <a:t>을 측정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b="1" dirty="0">
                <a:solidFill>
                  <a:srgbClr val="FF0000"/>
                </a:solidFill>
              </a:rPr>
              <a:t>입력시간이 빠를 수록</a:t>
            </a:r>
            <a:r>
              <a:rPr lang="ko" sz="1400" dirty="0"/>
              <a:t> 편의성이 높은 것으로 판단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사용자 지정 패스워드, 연구진 지정 패스워드 두 종류를 입력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보안성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사용자가 패스워드 입력 중에 연구진이 공격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공격은 </a:t>
            </a:r>
            <a:r>
              <a:rPr lang="ko" sz="1400" b="1" dirty="0">
                <a:solidFill>
                  <a:srgbClr val="FF0000"/>
                </a:solidFill>
              </a:rPr>
              <a:t>화면을 보는 것</a:t>
            </a:r>
            <a:r>
              <a:rPr lang="ko" sz="1400" dirty="0"/>
              <a:t>만으로 이루어짐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b="1" dirty="0">
                <a:solidFill>
                  <a:srgbClr val="FF0000"/>
                </a:solidFill>
              </a:rPr>
              <a:t>패스워드 노출 수가 적을 수록</a:t>
            </a:r>
            <a:r>
              <a:rPr lang="ko" sz="1400" dirty="0"/>
              <a:t> 보안성이 높은 것으로 판단</a:t>
            </a:r>
            <a:endParaRPr sz="1400" b="1"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 dirty="0"/>
              <a:t> 성능평가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 dirty="0"/>
              <a:t> </a:t>
            </a:r>
            <a:r>
              <a:rPr lang="ko" sz="2400" dirty="0" smtClean="0"/>
              <a:t>성능평가</a:t>
            </a:r>
            <a:r>
              <a:rPr lang="en-US" altLang="ko" sz="2400" dirty="0" smtClean="0"/>
              <a:t>: </a:t>
            </a:r>
            <a:r>
              <a:rPr lang="ko-KR" altLang="en-US" sz="2400" dirty="0" smtClean="0"/>
              <a:t>편의성</a:t>
            </a:r>
            <a:endParaRPr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20" y="1254909"/>
            <a:ext cx="4347146" cy="3114244"/>
          </a:xfrm>
          <a:prstGeom prst="rect">
            <a:avLst/>
          </a:prstGeom>
        </p:spPr>
      </p:pic>
      <p:sp>
        <p:nvSpPr>
          <p:cNvPr id="227" name="Google Shape;227;p38"/>
          <p:cNvSpPr txBox="1">
            <a:spLocks noGrp="1"/>
          </p:cNvSpPr>
          <p:nvPr>
            <p:ph type="body" idx="1"/>
          </p:nvPr>
        </p:nvSpPr>
        <p:spPr>
          <a:xfrm>
            <a:off x="308375" y="1109200"/>
            <a:ext cx="4160700" cy="3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 smtClean="0"/>
              <a:t>(</a:t>
            </a:r>
            <a:r>
              <a:rPr lang="ko" sz="1400" dirty="0"/>
              <a:t>지정 패스워드) </a:t>
            </a:r>
            <a:r>
              <a:rPr lang="ko" sz="1400" dirty="0">
                <a:solidFill>
                  <a:schemeClr val="tx1"/>
                </a:solidFill>
              </a:rPr>
              <a:t>기존: 평균 26초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(지정 패스워드) </a:t>
            </a:r>
            <a:r>
              <a:rPr lang="ko" sz="1400" b="1" dirty="0">
                <a:solidFill>
                  <a:srgbClr val="FF0000"/>
                </a:solidFill>
              </a:rPr>
              <a:t>제안: 평균 43초</a:t>
            </a:r>
            <a:endParaRPr sz="1400" b="1" dirty="0">
              <a:solidFill>
                <a:srgbClr val="FF0000"/>
              </a:solidFill>
            </a:endParaRPr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(사용자 패스워드) </a:t>
            </a:r>
            <a:r>
              <a:rPr lang="ko" sz="1400" dirty="0">
                <a:solidFill>
                  <a:schemeClr val="tx1"/>
                </a:solidFill>
              </a:rPr>
              <a:t>기존: 평균 12초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(사용자 패스워드) </a:t>
            </a:r>
            <a:r>
              <a:rPr lang="ko" sz="1400" b="1" dirty="0">
                <a:solidFill>
                  <a:srgbClr val="FF0000"/>
                </a:solidFill>
              </a:rPr>
              <a:t>제안: 평균 22초</a:t>
            </a:r>
            <a:endParaRPr sz="1400" b="1" dirty="0">
              <a:solidFill>
                <a:srgbClr val="FF0000"/>
              </a:solidFill>
            </a:endParaRPr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기존 키패드가 대체로 55~60% 빠름</a:t>
            </a:r>
            <a:endParaRPr sz="1400" dirty="0"/>
          </a:p>
          <a:p>
            <a:pPr marL="914400" lvl="1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제안 키패드는 안드로이드 어플로 개발</a:t>
            </a:r>
            <a:endParaRPr sz="1400" dirty="0"/>
          </a:p>
          <a:p>
            <a:pPr marL="914400" lvl="1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환경의 차이를 감안할 필요 존재</a:t>
            </a:r>
            <a:endParaRPr sz="1400" dirty="0"/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b="1" dirty="0">
                <a:solidFill>
                  <a:srgbClr val="FF0000"/>
                </a:solidFill>
              </a:rPr>
              <a:t>사용자 숙련도에 따라 큰 차이 발생 가능</a:t>
            </a:r>
            <a:endParaRPr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>
            <a:spLocks noGrp="1"/>
          </p:cNvSpPr>
          <p:nvPr>
            <p:ph type="body" idx="1"/>
          </p:nvPr>
        </p:nvSpPr>
        <p:spPr>
          <a:xfrm>
            <a:off x="308940" y="1109200"/>
            <a:ext cx="4160700" cy="3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ko" sz="1400" dirty="0" smtClean="0">
                <a:solidFill>
                  <a:srgbClr val="000000"/>
                </a:solidFill>
              </a:rPr>
              <a:t>기존</a:t>
            </a:r>
            <a:r>
              <a:rPr lang="ko" sz="1400" dirty="0">
                <a:solidFill>
                  <a:srgbClr val="000000"/>
                </a:solidFill>
              </a:rPr>
              <a:t>: 공격 성공 12회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ko" sz="1400" b="1" dirty="0">
                <a:solidFill>
                  <a:srgbClr val="0000FF"/>
                </a:solidFill>
              </a:rPr>
              <a:t>제안: 공격 성공 0회</a:t>
            </a:r>
            <a:endParaRPr sz="1400" b="1" dirty="0">
              <a:solidFill>
                <a:srgbClr val="0000FF"/>
              </a:solidFill>
            </a:endParaRPr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기존 키패드와는 달리 </a:t>
            </a:r>
            <a:r>
              <a:rPr lang="ko" sz="1400" b="1" dirty="0">
                <a:solidFill>
                  <a:srgbClr val="FF0000"/>
                </a:solidFill>
              </a:rPr>
              <a:t>확실하게 방어</a:t>
            </a:r>
            <a:endParaRPr sz="1400" dirty="0"/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b="1" dirty="0">
                <a:solidFill>
                  <a:srgbClr val="FF0000"/>
                </a:solidFill>
              </a:rPr>
              <a:t>보안성 부분에서 압도적인 성능 차이 확인</a:t>
            </a:r>
            <a:endParaRPr sz="1400" b="1" dirty="0">
              <a:solidFill>
                <a:srgbClr val="FF0000"/>
              </a:solidFill>
            </a:endParaRPr>
          </a:p>
        </p:txBody>
      </p:sp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 dirty="0"/>
              <a:t> </a:t>
            </a:r>
            <a:r>
              <a:rPr lang="ko" sz="2400" dirty="0" smtClean="0"/>
              <a:t>성능평가</a:t>
            </a:r>
            <a:r>
              <a:rPr lang="en-US" altLang="ko" sz="2400" dirty="0" smtClean="0"/>
              <a:t>: </a:t>
            </a:r>
            <a:r>
              <a:rPr lang="ko-KR" altLang="en-US" sz="2400" dirty="0" err="1" smtClean="0"/>
              <a:t>보안성</a:t>
            </a:r>
            <a:endParaRPr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94733"/>
              </p:ext>
            </p:extLst>
          </p:nvPr>
        </p:nvGraphicFramePr>
        <p:xfrm>
          <a:off x="4572000" y="1109200"/>
          <a:ext cx="4262940" cy="340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980">
                  <a:extLst>
                    <a:ext uri="{9D8B030D-6E8A-4147-A177-3AD203B41FA5}">
                      <a16:colId xmlns:a16="http://schemas.microsoft.com/office/drawing/2014/main" val="2394157906"/>
                    </a:ext>
                  </a:extLst>
                </a:gridCol>
                <a:gridCol w="1420980">
                  <a:extLst>
                    <a:ext uri="{9D8B030D-6E8A-4147-A177-3AD203B41FA5}">
                      <a16:colId xmlns:a16="http://schemas.microsoft.com/office/drawing/2014/main" val="3242914813"/>
                    </a:ext>
                  </a:extLst>
                </a:gridCol>
                <a:gridCol w="1420980">
                  <a:extLst>
                    <a:ext uri="{9D8B030D-6E8A-4147-A177-3AD203B41FA5}">
                      <a16:colId xmlns:a16="http://schemas.microsoft.com/office/drawing/2014/main" val="1895698705"/>
                    </a:ext>
                  </a:extLst>
                </a:gridCol>
              </a:tblGrid>
              <a:tr h="6809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기존 </a:t>
                      </a:r>
                      <a:r>
                        <a:rPr lang="ko-KR" altLang="en-US" dirty="0" err="1" smtClean="0"/>
                        <a:t>키패드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제안 </a:t>
                      </a:r>
                      <a:r>
                        <a:rPr lang="ko-KR" altLang="en-US" dirty="0" err="1" smtClean="0"/>
                        <a:t>키패드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899102"/>
                  </a:ext>
                </a:extLst>
              </a:tr>
              <a:tr h="680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7(50.0%)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0(0.0%)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784505"/>
                  </a:ext>
                </a:extLst>
              </a:tr>
              <a:tr h="680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2(14.3%)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0(0.0%)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497048"/>
                  </a:ext>
                </a:extLst>
              </a:tr>
              <a:tr h="6809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3(21.4%)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0(0.0%)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22419"/>
                  </a:ext>
                </a:extLst>
              </a:tr>
              <a:tr h="680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2(14.3%)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14(100.0%)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39033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 dirty="0"/>
              <a:t> </a:t>
            </a:r>
            <a:r>
              <a:rPr lang="ko" sz="2400" dirty="0" smtClean="0"/>
              <a:t>성능평가</a:t>
            </a:r>
            <a:r>
              <a:rPr lang="en-US" altLang="ko" sz="2400" dirty="0" smtClean="0"/>
              <a:t>: </a:t>
            </a:r>
            <a:r>
              <a:rPr lang="ko-KR" altLang="en-US" sz="2400" dirty="0" smtClean="0"/>
              <a:t>이중 인증</a:t>
            </a:r>
            <a:endParaRPr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78002"/>
              </p:ext>
            </p:extLst>
          </p:nvPr>
        </p:nvGraphicFramePr>
        <p:xfrm>
          <a:off x="308940" y="847943"/>
          <a:ext cx="8526000" cy="3892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000">
                  <a:extLst>
                    <a:ext uri="{9D8B030D-6E8A-4147-A177-3AD203B41FA5}">
                      <a16:colId xmlns:a16="http://schemas.microsoft.com/office/drawing/2014/main" val="2394157906"/>
                    </a:ext>
                  </a:extLst>
                </a:gridCol>
                <a:gridCol w="4759926">
                  <a:extLst>
                    <a:ext uri="{9D8B030D-6E8A-4147-A177-3AD203B41FA5}">
                      <a16:colId xmlns:a16="http://schemas.microsoft.com/office/drawing/2014/main" val="3242914813"/>
                    </a:ext>
                  </a:extLst>
                </a:gridCol>
                <a:gridCol w="924074">
                  <a:extLst>
                    <a:ext uri="{9D8B030D-6E8A-4147-A177-3AD203B41FA5}">
                      <a16:colId xmlns:a16="http://schemas.microsoft.com/office/drawing/2014/main" val="1895698705"/>
                    </a:ext>
                  </a:extLst>
                </a:gridCol>
              </a:tblGrid>
              <a:tr h="390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보안 요소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취약점 및 단점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899102"/>
                  </a:ext>
                </a:extLst>
              </a:tr>
              <a:tr h="680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닌텐도 스위치 보안 </a:t>
                      </a:r>
                      <a:r>
                        <a:rPr lang="ko-KR" altLang="en-US" dirty="0" err="1" smtClean="0"/>
                        <a:t>키패드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패스워드 일부 또는 전체 획득</a:t>
                      </a:r>
                      <a:r>
                        <a:rPr lang="ko-KR" altLang="en-US" baseline="0" dirty="0" smtClean="0"/>
                        <a:t> 가능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패스워드 기 확보 시 인증 가능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err="1" smtClean="0"/>
                        <a:t>키패드가</a:t>
                      </a:r>
                      <a:r>
                        <a:rPr lang="ko-KR" altLang="en-US" baseline="0" dirty="0" smtClean="0"/>
                        <a:t> 좌우로 넓어서 느린 커서 이동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키 레이아웃 변경의 번거로움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(0)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784505"/>
                  </a:ext>
                </a:extLst>
              </a:tr>
              <a:tr h="5024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행렬 형태 보안 </a:t>
                      </a:r>
                      <a:r>
                        <a:rPr lang="ko-KR" altLang="en-US" dirty="0" err="1" smtClean="0"/>
                        <a:t>키패드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패스워드 기 확보</a:t>
                      </a:r>
                      <a:r>
                        <a:rPr lang="ko-KR" altLang="en-US" baseline="0" dirty="0" smtClean="0"/>
                        <a:t> 시 인증 가능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(-3)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497048"/>
                  </a:ext>
                </a:extLst>
              </a:tr>
              <a:tr h="627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NFC </a:t>
                      </a:r>
                      <a:r>
                        <a:rPr lang="ko-KR" altLang="en-US" dirty="0" smtClean="0"/>
                        <a:t>인증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기기 탈취 시 </a:t>
                      </a:r>
                      <a:r>
                        <a:rPr lang="ko-KR" altLang="en-US" dirty="0" err="1" smtClean="0"/>
                        <a:t>비인가자</a:t>
                      </a:r>
                      <a:r>
                        <a:rPr lang="ko-KR" altLang="en-US" dirty="0" smtClean="0"/>
                        <a:t> 접근 가능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NFC </a:t>
                      </a:r>
                      <a:r>
                        <a:rPr lang="ko-KR" altLang="en-US" dirty="0" smtClean="0"/>
                        <a:t>스캔이 없는 </a:t>
                      </a:r>
                      <a:r>
                        <a:rPr lang="en-US" altLang="ko-KR" dirty="0" smtClean="0"/>
                        <a:t>PC </a:t>
                      </a:r>
                      <a:r>
                        <a:rPr lang="ko-KR" altLang="en-US" dirty="0" smtClean="0"/>
                        <a:t>상에서 인증 불가능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(-2)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22419"/>
                  </a:ext>
                </a:extLst>
              </a:tr>
              <a:tr h="680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닌텐도 스위치 보안 </a:t>
                      </a:r>
                      <a:r>
                        <a:rPr lang="ko-KR" altLang="en-US" dirty="0" err="1" smtClean="0"/>
                        <a:t>키패드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+ NFC </a:t>
                      </a:r>
                      <a:r>
                        <a:rPr lang="ko-KR" altLang="en-US" dirty="0" smtClean="0"/>
                        <a:t>인증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패스워드 일부 또는 전체 획득</a:t>
                      </a:r>
                      <a:r>
                        <a:rPr lang="ko-KR" altLang="en-US" baseline="0" dirty="0" smtClean="0"/>
                        <a:t> 가능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err="1" smtClean="0"/>
                        <a:t>키패드가</a:t>
                      </a:r>
                      <a:r>
                        <a:rPr lang="ko-KR" altLang="en-US" baseline="0" dirty="0" smtClean="0"/>
                        <a:t> 좌우로 넓어서 느린 커서 이동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ko-KR" altLang="en-US" baseline="0" dirty="0" smtClean="0"/>
                        <a:t>키 레이아웃 변경의 번거로움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(-1)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390330"/>
                  </a:ext>
                </a:extLst>
              </a:tr>
              <a:tr h="680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행렬 형태 보안 </a:t>
                      </a:r>
                      <a:r>
                        <a:rPr lang="ko-KR" altLang="en-US" b="1" dirty="0" err="1" smtClean="0">
                          <a:solidFill>
                            <a:srgbClr val="FF0000"/>
                          </a:solidFill>
                        </a:rPr>
                        <a:t>키패드</a:t>
                      </a:r>
                      <a:endParaRPr lang="en-US" altLang="ko-KR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+ NFC</a:t>
                      </a:r>
                      <a:r>
                        <a:rPr lang="en-US" altLang="ko-KR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인증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없음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개</a:t>
                      </a:r>
                      <a:endParaRPr lang="en-US" altLang="ko-KR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(-4)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44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9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08375" y="991558"/>
            <a:ext cx="8527200" cy="362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ko-KR" altLang="en-US" sz="1700" dirty="0" err="1" smtClean="0"/>
              <a:t>게임기란</a:t>
            </a:r>
            <a:r>
              <a:rPr lang="en-US" altLang="ko-KR" sz="1700" dirty="0" smtClean="0"/>
              <a:t>?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ko" sz="1400" dirty="0" smtClean="0"/>
              <a:t>게임</a:t>
            </a:r>
            <a:r>
              <a:rPr lang="ko" sz="1400" dirty="0"/>
              <a:t>, 특히 </a:t>
            </a:r>
            <a:r>
              <a:rPr lang="ko" sz="1400" b="1" dirty="0">
                <a:solidFill>
                  <a:srgbClr val="FF0000"/>
                </a:solidFill>
              </a:rPr>
              <a:t>비디오 게임을 즐기기 위한</a:t>
            </a:r>
            <a:r>
              <a:rPr lang="ko" sz="1400" dirty="0"/>
              <a:t> 전용 기기</a:t>
            </a:r>
            <a:endParaRPr sz="14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ko" sz="1700" dirty="0"/>
              <a:t>최근에는 컴퓨터, 모바일 기기의 발전으로 지분을 나눠 가졌지만 </a:t>
            </a:r>
            <a:r>
              <a:rPr lang="ko" sz="1700" b="1" dirty="0">
                <a:solidFill>
                  <a:srgbClr val="FF0000"/>
                </a:solidFill>
              </a:rPr>
              <a:t>전문성은 최상위</a:t>
            </a:r>
            <a:endParaRPr sz="1700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ko-KR" altLang="en-US" sz="1700" dirty="0" smtClean="0"/>
              <a:t>사용 위치에 따른 분류</a:t>
            </a:r>
            <a:endParaRPr lang="en-US" altLang="ko" sz="1700" dirty="0" smtClean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ko" sz="1400" dirty="0" smtClean="0"/>
              <a:t>가정에서만 </a:t>
            </a:r>
            <a:r>
              <a:rPr lang="ko" sz="1400" dirty="0"/>
              <a:t>사용 가능한 가정용 게임기</a:t>
            </a:r>
            <a:endParaRPr sz="1400" dirty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ko" sz="1400" dirty="0"/>
              <a:t>이동하면서 사용 가능한 휴대용 게임기</a:t>
            </a:r>
            <a:endParaRPr sz="1400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ko" sz="1700" dirty="0"/>
              <a:t>흔히 </a:t>
            </a:r>
            <a:r>
              <a:rPr lang="ko" sz="1700" b="1" dirty="0">
                <a:solidFill>
                  <a:srgbClr val="FF0000"/>
                </a:solidFill>
              </a:rPr>
              <a:t>콘솔</a:t>
            </a:r>
            <a:r>
              <a:rPr lang="ko" sz="1700" dirty="0"/>
              <a:t>이라는 명칭을 </a:t>
            </a:r>
            <a:r>
              <a:rPr lang="ko" sz="1700" dirty="0" smtClean="0"/>
              <a:t>사용</a:t>
            </a:r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 dirty="0"/>
              <a:t> 닌텐도 </a:t>
            </a:r>
            <a:r>
              <a:rPr lang="ko" sz="2400" dirty="0" smtClean="0"/>
              <a:t>스위치</a:t>
            </a:r>
            <a:r>
              <a:rPr lang="en-US" altLang="ko" sz="2400" dirty="0" smtClean="0"/>
              <a:t>: </a:t>
            </a:r>
            <a:r>
              <a:rPr lang="ko-KR" altLang="en-US" sz="2400" dirty="0" smtClean="0"/>
              <a:t>개요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 dirty="0"/>
              <a:t> </a:t>
            </a:r>
            <a:r>
              <a:rPr lang="ko" sz="2400" dirty="0" smtClean="0"/>
              <a:t>성능평가</a:t>
            </a:r>
            <a:r>
              <a:rPr lang="en-US" altLang="ko" sz="2400" dirty="0" smtClean="0"/>
              <a:t>: </a:t>
            </a:r>
            <a:r>
              <a:rPr lang="ko-KR" altLang="en-US" sz="2400" dirty="0" smtClean="0"/>
              <a:t>정량적</a:t>
            </a:r>
            <a:endParaRPr sz="2400" dirty="0"/>
          </a:p>
        </p:txBody>
      </p:sp>
      <p:sp>
        <p:nvSpPr>
          <p:cNvPr id="4" name="Google Shape;221;p37"/>
          <p:cNvSpPr txBox="1">
            <a:spLocks noGrp="1"/>
          </p:cNvSpPr>
          <p:nvPr>
            <p:ph type="body" idx="1"/>
          </p:nvPr>
        </p:nvSpPr>
        <p:spPr>
          <a:xfrm>
            <a:off x="308375" y="1109200"/>
            <a:ext cx="85260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-KR" altLang="en-US" sz="1400" dirty="0" smtClean="0"/>
              <a:t>개인정보의 기술적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관리적 보호조치 제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조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항</a:t>
            </a:r>
            <a:endParaRPr lang="en-US" altLang="ko-KR" sz="1400" dirty="0" smtClean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ko-KR" altLang="en-US" sz="1100" dirty="0" smtClean="0"/>
              <a:t>영문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숫자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특수문자 중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종류 </a:t>
            </a:r>
            <a:r>
              <a:rPr lang="ko-KR" altLang="en-US" sz="1100" dirty="0" smtClean="0"/>
              <a:t>이상 최소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자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ko-KR" altLang="en-US" sz="1100" dirty="0" smtClean="0"/>
              <a:t>영문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숫자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특수문자 중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종류 </a:t>
            </a:r>
            <a:r>
              <a:rPr lang="ko-KR" altLang="en-US" sz="1100" dirty="0" smtClean="0"/>
              <a:t>이상 최소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8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자</a:t>
            </a:r>
            <a:endParaRPr sz="1100" b="1" dirty="0">
              <a:solidFill>
                <a:srgbClr val="FF0000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-KR" altLang="en-US" sz="1400" dirty="0" smtClean="0"/>
              <a:t>닌텐도 스위치의 보안 </a:t>
            </a:r>
            <a:r>
              <a:rPr lang="ko-KR" altLang="en-US" sz="1400" dirty="0" err="1" smtClean="0"/>
              <a:t>키패드는</a:t>
            </a:r>
            <a:r>
              <a:rPr lang="ko-KR" altLang="en-US" sz="1400" dirty="0" smtClean="0"/>
              <a:t> 패스워드의 일부 획득 가능성 존재</a:t>
            </a:r>
            <a:endParaRPr lang="en-US" altLang="ko-KR" sz="1400" dirty="0" smtClean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-KR" altLang="en-US" sz="1400" dirty="0" smtClean="0"/>
              <a:t>패스워드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일부 획득 시 안전성이 급락</a:t>
            </a:r>
            <a:endParaRPr lang="en-US" sz="1100" b="1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sz="1100" dirty="0" smtClean="0"/>
              <a:t>3</a:t>
            </a:r>
            <a:r>
              <a:rPr lang="ko-KR" altLang="en-US" sz="1100" dirty="0" smtClean="0"/>
              <a:t>종류 </a:t>
            </a:r>
            <a:r>
              <a:rPr lang="en-US" altLang="ko-KR" sz="1100" dirty="0" smtClean="0"/>
              <a:t>8</a:t>
            </a:r>
            <a:r>
              <a:rPr lang="ko-KR" altLang="en-US" sz="1100" dirty="0" smtClean="0"/>
              <a:t>자리 패스워드 조합의 수</a:t>
            </a:r>
            <a:r>
              <a:rPr lang="en-US" altLang="ko-KR" sz="1100" dirty="0" smtClean="0"/>
              <a:t>: 5.355 * 10</a:t>
            </a:r>
            <a:r>
              <a:rPr lang="en-US" altLang="ko-KR" sz="1100" baseline="30000" dirty="0" smtClean="0"/>
              <a:t>11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ko" sz="1100" dirty="0" smtClean="0"/>
              <a:t>2</a:t>
            </a:r>
            <a:r>
              <a:rPr lang="ko-KR" altLang="en-US" sz="1100" dirty="0" smtClean="0"/>
              <a:t>글자 패스워드 노출 시 조합의 수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5.355 * </a:t>
            </a:r>
            <a:r>
              <a:rPr lang="en-US" altLang="ko-KR" sz="1100" dirty="0" smtClean="0"/>
              <a:t>10</a:t>
            </a:r>
            <a:r>
              <a:rPr lang="en-US" altLang="ko-KR" sz="1100" baseline="30000" dirty="0" smtClean="0"/>
              <a:t>9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 or 2.530 </a:t>
            </a:r>
            <a:r>
              <a:rPr lang="en-US" altLang="ko-KR" sz="1100" dirty="0"/>
              <a:t>* </a:t>
            </a:r>
            <a:r>
              <a:rPr lang="en-US" altLang="ko-KR" sz="1100" dirty="0" smtClean="0"/>
              <a:t>10</a:t>
            </a:r>
            <a:r>
              <a:rPr lang="en-US" altLang="ko-KR" sz="1100" baseline="30000" dirty="0" smtClean="0"/>
              <a:t>8</a:t>
            </a:r>
            <a:endParaRPr lang="en-US" altLang="ko" sz="1100" dirty="0"/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ko-KR" altLang="en-US" sz="1400" b="1" dirty="0" smtClean="0">
                <a:solidFill>
                  <a:srgbClr val="0000FF"/>
                </a:solidFill>
              </a:rPr>
              <a:t>따라서 패스워드의 노출이 발생하지 않는 제안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키패드의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정량적 평가는 우수함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38471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 dirty="0"/>
              <a:t> </a:t>
            </a:r>
            <a:r>
              <a:rPr lang="ko" sz="2400" dirty="0" smtClean="0"/>
              <a:t>성능평가</a:t>
            </a:r>
            <a:r>
              <a:rPr lang="en-US" altLang="ko" sz="2400" dirty="0" smtClean="0"/>
              <a:t>: </a:t>
            </a:r>
            <a:r>
              <a:rPr lang="ko-KR" altLang="en-US" sz="2400" dirty="0" smtClean="0"/>
              <a:t>정량적</a:t>
            </a:r>
            <a:endParaRPr sz="2400" dirty="0"/>
          </a:p>
        </p:txBody>
      </p:sp>
      <p:sp>
        <p:nvSpPr>
          <p:cNvPr id="4" name="Google Shape;221;p37"/>
          <p:cNvSpPr txBox="1">
            <a:spLocks noGrp="1"/>
          </p:cNvSpPr>
          <p:nvPr>
            <p:ph type="body" idx="1"/>
          </p:nvPr>
        </p:nvSpPr>
        <p:spPr>
          <a:xfrm>
            <a:off x="308375" y="1109200"/>
            <a:ext cx="85260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altLang="ko-KR" sz="1400" dirty="0" smtClean="0"/>
              <a:t>NFC </a:t>
            </a:r>
            <a:r>
              <a:rPr lang="ko-KR" altLang="en-US" sz="1400" dirty="0" smtClean="0"/>
              <a:t>인증 과정에는 해시 함수가 사용</a:t>
            </a:r>
            <a:endParaRPr lang="en-US" altLang="ko-KR" sz="1400" dirty="0" smtClean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ko-KR" sz="1100" dirty="0" smtClean="0"/>
              <a:t>NFC</a:t>
            </a:r>
            <a:r>
              <a:rPr lang="ko-KR" altLang="en-US" sz="1100" dirty="0" smtClean="0"/>
              <a:t>의 안전성은 해시 함수에 의존</a:t>
            </a:r>
            <a:endParaRPr lang="en-US" altLang="ko-KR" sz="1100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ko-KR" altLang="en-US" sz="1400" dirty="0" smtClean="0"/>
              <a:t>사용중인 해시 함수</a:t>
            </a:r>
            <a:r>
              <a:rPr lang="en-US" altLang="ko-KR" sz="1400" dirty="0" smtClean="0"/>
              <a:t>: SHA-2, SHA-3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ko-KR" altLang="en-US" sz="1100" dirty="0" smtClean="0"/>
              <a:t>출력 규격 </a:t>
            </a:r>
            <a:r>
              <a:rPr lang="en-US" altLang="ko-KR" sz="1100" dirty="0" smtClean="0"/>
              <a:t>256, 512</a:t>
            </a:r>
            <a:r>
              <a:rPr lang="ko-KR" altLang="en-US" sz="1100" dirty="0" smtClean="0"/>
              <a:t>를 기준</a:t>
            </a:r>
            <a:endParaRPr lang="en-US" altLang="ko-KR" sz="1100" dirty="0" smtClean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ko-KR" sz="1100" dirty="0" smtClean="0"/>
              <a:t>256</a:t>
            </a:r>
            <a:r>
              <a:rPr lang="ko-KR" altLang="en-US" sz="1100" dirty="0" smtClean="0"/>
              <a:t>규격 </a:t>
            </a:r>
            <a:r>
              <a:rPr lang="en-US" altLang="ko-KR" sz="1100" dirty="0" smtClean="0"/>
              <a:t>50% </a:t>
            </a:r>
            <a:r>
              <a:rPr lang="ko-KR" altLang="en-US" sz="1100" dirty="0" smtClean="0"/>
              <a:t>충돌 발생 해시 수</a:t>
            </a:r>
            <a:r>
              <a:rPr lang="en-US" altLang="ko-KR" sz="1100" dirty="0" smtClean="0"/>
              <a:t>: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5 * 10</a:t>
            </a:r>
            <a:r>
              <a:rPr lang="en-US" altLang="ko-KR" sz="1100" b="1" baseline="30000" dirty="0" smtClean="0">
                <a:solidFill>
                  <a:srgbClr val="FF0000"/>
                </a:solidFill>
              </a:rPr>
              <a:t>38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altLang="ko-KR" sz="1100" dirty="0"/>
              <a:t>512</a:t>
            </a:r>
            <a:r>
              <a:rPr lang="ko-KR" altLang="en-US" sz="1100" dirty="0"/>
              <a:t>규격 </a:t>
            </a:r>
            <a:r>
              <a:rPr lang="en-US" altLang="ko-KR" sz="1100" dirty="0"/>
              <a:t>50% </a:t>
            </a:r>
            <a:r>
              <a:rPr lang="ko-KR" altLang="en-US" sz="1100" dirty="0"/>
              <a:t>충돌 발생 해시 수</a:t>
            </a:r>
            <a:r>
              <a:rPr lang="en-US" altLang="ko-KR" sz="1100" dirty="0"/>
              <a:t>: </a:t>
            </a:r>
            <a:r>
              <a:rPr lang="en-US" altLang="ko-KR" sz="1100" b="1" dirty="0">
                <a:solidFill>
                  <a:srgbClr val="FF0000"/>
                </a:solidFill>
              </a:rPr>
              <a:t>3 *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10</a:t>
            </a:r>
            <a:r>
              <a:rPr lang="en-US" altLang="ko-KR" sz="1100" b="1" baseline="30000" dirty="0" smtClean="0">
                <a:solidFill>
                  <a:srgbClr val="FF0000"/>
                </a:solidFill>
              </a:rPr>
              <a:t>76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ko-KR" altLang="en-US" sz="1400" dirty="0" smtClean="0"/>
              <a:t>해시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충돌 발생 가능성은 매우 낮음</a:t>
            </a:r>
            <a:endParaRPr lang="en-US" altLang="ko-KR" sz="1400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ko-KR" altLang="en-US" sz="1400" b="1" dirty="0" smtClean="0">
                <a:solidFill>
                  <a:srgbClr val="0000FF"/>
                </a:solidFill>
              </a:rPr>
              <a:t>따라서 해시 충돌에서 </a:t>
            </a:r>
            <a:r>
              <a:rPr lang="ko-KR" altLang="en-US" sz="1400" b="1" dirty="0" err="1" smtClean="0">
                <a:solidFill>
                  <a:srgbClr val="0000FF"/>
                </a:solidFill>
              </a:rPr>
              <a:t>안전하므로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NFC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의 안전성 확보</a:t>
            </a:r>
            <a:endParaRPr sz="1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8" y="986296"/>
            <a:ext cx="3086718" cy="18242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8" y="2810512"/>
            <a:ext cx="3086718" cy="18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0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>
            <a:spLocks noGrp="1"/>
          </p:cNvSpPr>
          <p:nvPr>
            <p:ph type="body" idx="1"/>
          </p:nvPr>
        </p:nvSpPr>
        <p:spPr>
          <a:xfrm>
            <a:off x="308375" y="1123406"/>
            <a:ext cx="8526000" cy="353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기존 닌텐도 스위치의 보안 키패드는 </a:t>
            </a:r>
            <a:r>
              <a:rPr lang="ko" sz="1400" b="1" dirty="0">
                <a:solidFill>
                  <a:srgbClr val="FF0000"/>
                </a:solidFill>
              </a:rPr>
              <a:t>커서가 노출되는 문제</a:t>
            </a:r>
            <a:r>
              <a:rPr lang="ko" sz="1400" dirty="0"/>
              <a:t> 존재</a:t>
            </a:r>
            <a:endParaRPr sz="1400" dirty="0"/>
          </a:p>
          <a:p>
            <a:pPr marL="914400" lvl="1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사용자 편의성을 위해 커서를 제거할 수 없음</a:t>
            </a:r>
            <a:endParaRPr sz="1400" dirty="0"/>
          </a:p>
          <a:p>
            <a:pPr marL="914400" lvl="1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b="1" dirty="0"/>
              <a:t>여러 형태의 보안 키패드 역시 스위치 상에서는 커서가 노출되는 문제</a:t>
            </a:r>
            <a:r>
              <a:rPr lang="ko" sz="1400" dirty="0"/>
              <a:t>가 발생</a:t>
            </a:r>
            <a:endParaRPr sz="1400" dirty="0"/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커서 노출을 최소화한 채로 사용</a:t>
            </a:r>
            <a:endParaRPr sz="1400" dirty="0"/>
          </a:p>
          <a:p>
            <a:pPr marL="914400" lvl="1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b="1" dirty="0">
                <a:solidFill>
                  <a:srgbClr val="FF0000"/>
                </a:solidFill>
              </a:rPr>
              <a:t>시작 위치만 잠깐 표시</a:t>
            </a:r>
            <a:r>
              <a:rPr lang="ko" sz="1400" dirty="0"/>
              <a:t>한 후 이후 커서 위치를 표시하지 않음</a:t>
            </a:r>
            <a:endParaRPr sz="1400" dirty="0"/>
          </a:p>
          <a:p>
            <a:pPr marL="914400" lvl="1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사용자가 커서 위치를 잊을 수 있으므로 </a:t>
            </a:r>
            <a:r>
              <a:rPr lang="ko" sz="1400" b="1" dirty="0">
                <a:solidFill>
                  <a:srgbClr val="FF0000"/>
                </a:solidFill>
              </a:rPr>
              <a:t>양 끝 도달시에는 진동 피드백</a:t>
            </a:r>
            <a:endParaRPr sz="1400" b="1" dirty="0"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ko" sz="1400" dirty="0">
                <a:solidFill>
                  <a:srgbClr val="000000"/>
                </a:solidFill>
              </a:rPr>
              <a:t>입력 값 선택은 각 열에 배정된 버튼을 사용하므로 </a:t>
            </a:r>
            <a:r>
              <a:rPr lang="ko" sz="1400" b="1" dirty="0">
                <a:solidFill>
                  <a:srgbClr val="0000FF"/>
                </a:solidFill>
              </a:rPr>
              <a:t>커서가 필요 없음</a:t>
            </a:r>
            <a:endParaRPr sz="1400" b="1" dirty="0">
              <a:solidFill>
                <a:srgbClr val="0000FF"/>
              </a:solidFill>
            </a:endParaRPr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제안한 키패드는 편의성은 조금 떨어지나 </a:t>
            </a:r>
            <a:r>
              <a:rPr lang="ko" sz="1400" b="1" dirty="0">
                <a:solidFill>
                  <a:srgbClr val="FF0000"/>
                </a:solidFill>
              </a:rPr>
              <a:t>강력한 보안성을 제공하는 것으로 </a:t>
            </a:r>
            <a:r>
              <a:rPr lang="ko" sz="1400" b="1" dirty="0" smtClean="0">
                <a:solidFill>
                  <a:srgbClr val="FF0000"/>
                </a:solidFill>
              </a:rPr>
              <a:t>평가</a:t>
            </a:r>
            <a:endParaRPr lang="en-US" altLang="ko" sz="1400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ko-KR" altLang="en-US" sz="1400" b="1" dirty="0" smtClean="0"/>
              <a:t>이중 인증 도입 시 훨씬 안전한 계정 보호가 가능</a:t>
            </a:r>
            <a:endParaRPr lang="en-US" altLang="ko" sz="1400" b="1" dirty="0">
              <a:solidFill>
                <a:srgbClr val="FF0000"/>
              </a:solidFill>
            </a:endParaRPr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/>
              <a:t> 결론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/>
              <a:t> 닌텐도 스위치</a:t>
            </a:r>
            <a:endParaRPr sz="2400"/>
          </a:p>
        </p:txBody>
      </p:sp>
      <p:graphicFrame>
        <p:nvGraphicFramePr>
          <p:cNvPr id="257" name="Google Shape;257;p42"/>
          <p:cNvGraphicFramePr/>
          <p:nvPr/>
        </p:nvGraphicFramePr>
        <p:xfrm>
          <a:off x="952500" y="1159150"/>
          <a:ext cx="7239000" cy="3189770"/>
        </p:xfrm>
        <a:graphic>
          <a:graphicData uri="http://schemas.openxmlformats.org/drawingml/2006/table">
            <a:tbl>
              <a:tblPr>
                <a:noFill/>
                <a:tableStyleId>{382398AA-29A3-41D0-AAEA-211645A2F3E3}</a:tableStyleId>
              </a:tblPr>
              <a:tblGrid>
                <a:gridCol w="198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디스플레이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6.2인치 1280 x 720(HD) 해상도, 가변 프레임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멀티터치 정전식 터치스크린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CPU/GPU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NVIDIA Tegra X1 T210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NVIDIA GM20B 768MHz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스토리지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32GB, MicroSD/SDHC/SDXC 메모리 카드를 통한 증설 가능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무선연결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IEEE 802.11 a/b/g/n/ac (무선 LAN Wi-Fi 2.4, 5GHz)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블루투스 4.1 (최대 8대)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TV 모드 최대 해상도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1920 x 1080(FHD) 해상도, 60프레임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센서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가속계, 자이로스코프, 조도감지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body" idx="1"/>
          </p:nvPr>
        </p:nvSpPr>
        <p:spPr>
          <a:xfrm>
            <a:off x="308375" y="1248400"/>
            <a:ext cx="4878300" cy="30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/>
              <a:t>닌텐도 스위치는 전용 컨트롤러인 </a:t>
            </a:r>
            <a:r>
              <a:rPr lang="ko" sz="1400" b="1">
                <a:solidFill>
                  <a:srgbClr val="FF0000"/>
                </a:solidFill>
              </a:rPr>
              <a:t>조이콘</a:t>
            </a:r>
            <a:r>
              <a:rPr lang="ko" sz="1400"/>
              <a:t>을 사용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/>
              <a:t>조이콘은 유사 대칭 형태를 취함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/>
              <a:t>다양한 잡기 방법을 제공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/>
              <a:t>잡기 방법에 따라 버튼의 신호가 달라짐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/>
              <a:t>IR센서, </a:t>
            </a:r>
            <a:r>
              <a:rPr lang="ko" sz="1400" b="1">
                <a:solidFill>
                  <a:srgbClr val="FF0000"/>
                </a:solidFill>
              </a:rPr>
              <a:t>진동</a:t>
            </a:r>
            <a:r>
              <a:rPr lang="ko" sz="1400"/>
              <a:t>, NFC 기능 등이 내장</a:t>
            </a:r>
            <a:endParaRPr sz="1400"/>
          </a:p>
        </p:txBody>
      </p:sp>
      <p:sp>
        <p:nvSpPr>
          <p:cNvPr id="263" name="Google Shape;263;p43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/>
              <a:t> 닌텐도 스위치</a:t>
            </a:r>
            <a:endParaRPr sz="2400"/>
          </a:p>
        </p:txBody>
      </p:sp>
      <p:pic>
        <p:nvPicPr>
          <p:cNvPr id="264" name="Google Shape;2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500" y="1832900"/>
            <a:ext cx="2715450" cy="27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ko" sz="2400" dirty="0"/>
              <a:t> 닌텐도 </a:t>
            </a:r>
            <a:r>
              <a:rPr lang="ko" sz="2400" dirty="0" smtClean="0"/>
              <a:t>스위치</a:t>
            </a:r>
            <a:r>
              <a:rPr lang="en-US" altLang="ko" sz="2400" dirty="0"/>
              <a:t>: </a:t>
            </a:r>
            <a:r>
              <a:rPr lang="ko-KR" altLang="en-US" sz="2400" dirty="0"/>
              <a:t>개요</a:t>
            </a:r>
            <a:endParaRPr sz="2400" dirty="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88" y="862975"/>
            <a:ext cx="8950025" cy="26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08940" y="3603090"/>
            <a:ext cx="85272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altLang="en-US" sz="1400" dirty="0" smtClean="0"/>
              <a:t>시대별로 발전하며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세대로 분류</a:t>
            </a:r>
            <a:endParaRPr lang="en-US" altLang="ko" sz="1400" dirty="0" smtClean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" sz="1400" dirty="0" smtClean="0"/>
              <a:t>다수의 </a:t>
            </a:r>
            <a:r>
              <a:rPr lang="ko" sz="1400" dirty="0"/>
              <a:t>세대가 공존하고 있는 시점도 존재</a:t>
            </a:r>
            <a:endParaRPr sz="1400"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주제인 </a:t>
            </a:r>
            <a:r>
              <a:rPr lang="ko" sz="1400" b="1" dirty="0">
                <a:solidFill>
                  <a:srgbClr val="FF0000"/>
                </a:solidFill>
              </a:rPr>
              <a:t>닌텐도 스위치는 8세대 게임기</a:t>
            </a:r>
            <a:r>
              <a:rPr lang="ko" sz="1400" dirty="0"/>
              <a:t>로 분류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08375" y="1169200"/>
            <a:ext cx="487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700" dirty="0"/>
              <a:t>2017년 3월 3일 출시</a:t>
            </a:r>
            <a:endParaRPr sz="17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한국 출시일은 동년 12월 1일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19년 8월 1일(한국) 신규 모델 출시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19년 9월 20일(전세계) 휴대 전용 기기 출시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700" b="1" dirty="0">
                <a:solidFill>
                  <a:srgbClr val="FF0000"/>
                </a:solidFill>
              </a:rPr>
              <a:t>최초의 가정용, 휴대용 하이브리드 콘솔</a:t>
            </a:r>
            <a:endParaRPr sz="17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sz="1400" b="1" u="sng" dirty="0" smtClean="0"/>
              <a:t>본 제안은 가정용 상황을 가정</a:t>
            </a:r>
            <a:endParaRPr lang="en-US" altLang="ko" sz="1400" b="1" u="sng" dirty="0" smtClean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700" dirty="0" smtClean="0"/>
              <a:t>콘솔 </a:t>
            </a:r>
            <a:r>
              <a:rPr lang="ko" sz="1700" dirty="0"/>
              <a:t>게임을 집 밖에서도 즐길 수 있는 장점</a:t>
            </a:r>
            <a:endParaRPr sz="17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700" dirty="0"/>
              <a:t>전용 컨트롤러 </a:t>
            </a:r>
            <a:r>
              <a:rPr lang="ko" sz="1700" b="1" dirty="0">
                <a:solidFill>
                  <a:srgbClr val="FF0000"/>
                </a:solidFill>
              </a:rPr>
              <a:t>조이콘</a:t>
            </a:r>
            <a:r>
              <a:rPr lang="ko" sz="1700" dirty="0"/>
              <a:t>을 통해 조작</a:t>
            </a:r>
            <a:endParaRPr sz="17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b="1" dirty="0">
                <a:solidFill>
                  <a:srgbClr val="0000FF"/>
                </a:solidFill>
              </a:rPr>
              <a:t>진동</a:t>
            </a:r>
            <a:r>
              <a:rPr lang="ko" sz="1400" dirty="0"/>
              <a:t>, </a:t>
            </a:r>
            <a:r>
              <a:rPr lang="en-US" altLang="ko" sz="1400" b="1" dirty="0" smtClean="0">
                <a:solidFill>
                  <a:srgbClr val="0000FF"/>
                </a:solidFill>
              </a:rPr>
              <a:t>NFC</a:t>
            </a:r>
            <a:r>
              <a:rPr lang="en-US" altLang="ko" sz="1400" dirty="0" smtClean="0"/>
              <a:t>, </a:t>
            </a:r>
            <a:r>
              <a:rPr lang="ko" sz="1400" dirty="0" smtClean="0"/>
              <a:t>IR</a:t>
            </a:r>
            <a:r>
              <a:rPr lang="ko" sz="1400" dirty="0"/>
              <a:t>센서 등이 내장</a:t>
            </a:r>
            <a:endParaRPr sz="1400"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ko" sz="2400" dirty="0"/>
              <a:t> 닌텐도 </a:t>
            </a:r>
            <a:r>
              <a:rPr lang="ko" sz="2400" dirty="0" smtClean="0"/>
              <a:t>스위치</a:t>
            </a:r>
            <a:r>
              <a:rPr lang="en-US" altLang="ko" sz="2400" dirty="0"/>
              <a:t>: </a:t>
            </a:r>
            <a:r>
              <a:rPr lang="ko-KR" altLang="en-US" sz="2400" dirty="0"/>
              <a:t>개요</a:t>
            </a:r>
            <a:endParaRPr sz="2400" dirty="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785" y="2733487"/>
            <a:ext cx="3850163" cy="170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08375" y="1169200"/>
            <a:ext cx="387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닌텐도 스위치는 </a:t>
            </a:r>
            <a:r>
              <a:rPr lang="ko" sz="1400" b="1" dirty="0">
                <a:solidFill>
                  <a:srgbClr val="FF0000"/>
                </a:solidFill>
              </a:rPr>
              <a:t>e-shop을 내장</a:t>
            </a:r>
            <a:r>
              <a:rPr lang="ko" sz="1400" dirty="0"/>
              <a:t>하고 있음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계정 로그인을 통해 게임 구매가 가능</a:t>
            </a:r>
            <a:endParaRPr sz="1400"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 dirty="0"/>
              <a:t> 닌텐도 </a:t>
            </a:r>
            <a:r>
              <a:rPr lang="ko" sz="2400" dirty="0" smtClean="0"/>
              <a:t>스위치</a:t>
            </a:r>
            <a:r>
              <a:rPr lang="en-US" altLang="ko" sz="2400" dirty="0" smtClean="0"/>
              <a:t>: </a:t>
            </a:r>
            <a:r>
              <a:rPr lang="ko-KR" altLang="en-US" sz="2400" dirty="0" smtClean="0"/>
              <a:t>문제 확인</a:t>
            </a:r>
            <a:endParaRPr sz="2400" dirty="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50" y="2263545"/>
            <a:ext cx="4267199" cy="239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342" y="2263550"/>
            <a:ext cx="3877607" cy="239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4957400" y="1169200"/>
            <a:ext cx="387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조이콘을 사용하여 패스워드 입력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b="1" dirty="0">
                <a:solidFill>
                  <a:srgbClr val="FF0000"/>
                </a:solidFill>
              </a:rPr>
              <a:t>보안 키패드가 제공</a:t>
            </a:r>
            <a:r>
              <a:rPr lang="ko" sz="1400" dirty="0"/>
              <a:t>됨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5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700" dirty="0" smtClean="0"/>
              <a:t>가정용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독 모드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에서는 </a:t>
            </a:r>
            <a:r>
              <a:rPr lang="ko-KR" altLang="en-US" sz="1700" b="1" dirty="0" err="1" smtClean="0">
                <a:solidFill>
                  <a:srgbClr val="FF0000"/>
                </a:solidFill>
              </a:rPr>
              <a:t>조이콘을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 통한 패스워드 입력</a:t>
            </a:r>
            <a:r>
              <a:rPr lang="ko-KR" altLang="en-US" sz="1700" dirty="0" smtClean="0"/>
              <a:t>만 가능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ko-KR" altLang="en-US" sz="1700" dirty="0" err="1" smtClean="0"/>
              <a:t>조이콘</a:t>
            </a:r>
            <a:r>
              <a:rPr lang="ko-KR" altLang="en-US" sz="1700" dirty="0" smtClean="0"/>
              <a:t> 사용시에는 커서가 노출되는 문제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r>
              <a:rPr lang="ko-KR" altLang="en-US" sz="1700" dirty="0" smtClean="0"/>
              <a:t>커서 노출로 인해 패스워드 노출 가능성 존재</a:t>
            </a:r>
            <a:endParaRPr lang="ko-KR" altLang="en-US" sz="1700"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 dirty="0"/>
              <a:t> 닌텐도 </a:t>
            </a:r>
            <a:r>
              <a:rPr lang="ko" sz="2400" dirty="0" smtClean="0"/>
              <a:t>스위치</a:t>
            </a:r>
            <a:r>
              <a:rPr lang="en-US" altLang="ko" sz="2400" dirty="0" smtClean="0"/>
              <a:t>: </a:t>
            </a:r>
            <a:r>
              <a:rPr lang="ko-KR" altLang="en-US" sz="2400" dirty="0" smtClean="0"/>
              <a:t>문제 확인</a:t>
            </a:r>
            <a:endParaRPr sz="2400" dirty="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101" y="2553196"/>
            <a:ext cx="2993535" cy="184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91" y="2553196"/>
            <a:ext cx="1930976" cy="184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7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 dirty="0"/>
              <a:t> 닌텐도 </a:t>
            </a:r>
            <a:r>
              <a:rPr lang="ko" sz="2400" dirty="0" smtClean="0"/>
              <a:t>스위치</a:t>
            </a:r>
            <a:r>
              <a:rPr lang="en-US" altLang="ko" sz="2400" dirty="0" smtClean="0"/>
              <a:t>: </a:t>
            </a:r>
            <a:r>
              <a:rPr lang="ko-KR" altLang="en-US" sz="2400" dirty="0" smtClean="0"/>
              <a:t>문제 확인</a:t>
            </a:r>
            <a:endParaRPr sz="2400" dirty="0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08940" y="1169200"/>
            <a:ext cx="387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altLang="ko" sz="1700" dirty="0" smtClean="0"/>
              <a:t>(a): </a:t>
            </a:r>
            <a:r>
              <a:rPr lang="ko-KR" altLang="en-US" sz="1700" dirty="0" smtClean="0"/>
              <a:t>패스워드 입력란</a:t>
            </a:r>
            <a:endParaRPr lang="en-US" altLang="ko-KR" sz="1700" dirty="0" smtClean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ko-KR" altLang="en-US" sz="1400" dirty="0" smtClean="0"/>
              <a:t>입력 값은 </a:t>
            </a:r>
            <a:r>
              <a:rPr lang="en-US" altLang="ko-KR" sz="1400" dirty="0" smtClean="0"/>
              <a:t>‘*’</a:t>
            </a:r>
            <a:r>
              <a:rPr lang="ko-KR" altLang="en-US" sz="1400" dirty="0" smtClean="0"/>
              <a:t>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식별 불가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700" dirty="0" smtClean="0"/>
              <a:t>(b): </a:t>
            </a:r>
            <a:r>
              <a:rPr lang="ko-KR" altLang="en-US" sz="1700" dirty="0" smtClean="0"/>
              <a:t>보안 </a:t>
            </a:r>
            <a:r>
              <a:rPr lang="ko-KR" altLang="en-US" sz="1700" dirty="0" err="1" smtClean="0"/>
              <a:t>키패드</a:t>
            </a:r>
            <a:endParaRPr lang="en-US" altLang="ko-KR" sz="1700" dirty="0" smtClean="0"/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ko-KR" altLang="en-US" sz="1400" dirty="0" err="1" smtClean="0"/>
              <a:t>조이콘</a:t>
            </a:r>
            <a:r>
              <a:rPr lang="ko-KR" altLang="en-US" sz="1400" dirty="0" smtClean="0"/>
              <a:t> 사용시 커서 노출</a:t>
            </a:r>
            <a:endParaRPr lang="en-US" altLang="ko-KR" sz="1400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ko-KR" altLang="en-US" sz="1700" dirty="0" smtClean="0"/>
              <a:t>입력 값을 </a:t>
            </a:r>
            <a:r>
              <a:rPr lang="ko-KR" altLang="en-US" sz="1700" u="sng" dirty="0" smtClean="0"/>
              <a:t>직접 확인은 불가능</a:t>
            </a:r>
            <a:endParaRPr lang="en-US" altLang="ko-KR" sz="1700" u="sng" dirty="0" smtClean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ko-KR" altLang="en-US" sz="1700" b="1" dirty="0" smtClean="0">
                <a:solidFill>
                  <a:srgbClr val="FF0000"/>
                </a:solidFill>
              </a:rPr>
              <a:t>커서를 추적</a:t>
            </a:r>
            <a:r>
              <a:rPr lang="ko-KR" altLang="en-US" sz="1700" dirty="0" smtClean="0"/>
              <a:t>하는 것으로 </a:t>
            </a:r>
            <a:r>
              <a:rPr lang="ko-KR" altLang="en-US" sz="1700" b="1" dirty="0" smtClean="0">
                <a:solidFill>
                  <a:srgbClr val="FF0000"/>
                </a:solidFill>
              </a:rPr>
              <a:t>확인 가능</a:t>
            </a:r>
            <a:endParaRPr lang="en-US" altLang="ko-KR" sz="1700" b="1" dirty="0" smtClean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128" y="1312690"/>
            <a:ext cx="4686201" cy="30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08375" y="1169200"/>
            <a:ext cx="4878300" cy="30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패스워드 입력 창은 모든 입력 값이 가려짐</a:t>
            </a:r>
            <a:endParaRPr sz="1400" dirty="0"/>
          </a:p>
          <a:p>
            <a:pPr marL="914400" lvl="1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>
                <a:solidFill>
                  <a:schemeClr val="tx1"/>
                </a:solidFill>
              </a:rPr>
              <a:t>입력 창에서 값을 알 수 없음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키패드 상에는 </a:t>
            </a:r>
            <a:r>
              <a:rPr lang="ko" sz="1400" b="1" dirty="0">
                <a:solidFill>
                  <a:srgbClr val="FF0000"/>
                </a:solidFill>
              </a:rPr>
              <a:t>커서가 노출</a:t>
            </a:r>
            <a:endParaRPr sz="1400" b="1" dirty="0"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/>
              <a:t>입력하는 사용자가 커서 위치를 알아야 함</a:t>
            </a:r>
            <a:endParaRPr sz="1400" dirty="0"/>
          </a:p>
          <a:p>
            <a:pPr marL="914400" lvl="1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b="1" dirty="0">
                <a:solidFill>
                  <a:srgbClr val="FF0000"/>
                </a:solidFill>
              </a:rPr>
              <a:t>화면을 보는 것만으로 패스워드 노출</a:t>
            </a:r>
            <a:endParaRPr sz="1400" b="1" dirty="0">
              <a:solidFill>
                <a:srgbClr val="FF0000"/>
              </a:solidFill>
            </a:endParaRPr>
          </a:p>
          <a:p>
            <a:pPr lvl="0">
              <a:lnSpc>
                <a:spcPct val="170000"/>
              </a:lnSpc>
              <a:spcBef>
                <a:spcPts val="0"/>
              </a:spcBef>
            </a:pPr>
            <a:r>
              <a:rPr lang="ko-KR" altLang="en-US" sz="1400" u="sng" dirty="0" smtClean="0">
                <a:solidFill>
                  <a:srgbClr val="0000FF"/>
                </a:solidFill>
              </a:rPr>
              <a:t>훔쳐보기 공격</a:t>
            </a:r>
            <a:r>
              <a:rPr lang="en-US" altLang="ko-KR" sz="1400" u="sng" dirty="0" smtClean="0">
                <a:solidFill>
                  <a:srgbClr val="0000FF"/>
                </a:solidFill>
              </a:rPr>
              <a:t>(Shoulder Surfing Attack)</a:t>
            </a:r>
            <a:endParaRPr lang="en-US" altLang="ko" sz="1400" u="sng" dirty="0" smtClean="0">
              <a:solidFill>
                <a:srgbClr val="0070C0"/>
              </a:solidFill>
            </a:endParaRPr>
          </a:p>
          <a:p>
            <a:pPr marL="457200" lvl="0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dirty="0" smtClean="0"/>
              <a:t>스위치는 </a:t>
            </a:r>
            <a:r>
              <a:rPr lang="ko" sz="1400" dirty="0"/>
              <a:t>다수가 즐기는 게임이 많음</a:t>
            </a:r>
            <a:endParaRPr sz="1400" dirty="0"/>
          </a:p>
          <a:p>
            <a:pPr marL="914400" lvl="1" indent="-3175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 sz="1400" b="1" dirty="0">
                <a:solidFill>
                  <a:srgbClr val="FF0000"/>
                </a:solidFill>
              </a:rPr>
              <a:t>취약점이 지닌 조건 형성이 쉬움</a:t>
            </a:r>
            <a:endParaRPr sz="1400" dirty="0"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ko" sz="2400" dirty="0"/>
              <a:t> 닌텐도 </a:t>
            </a:r>
            <a:r>
              <a:rPr lang="ko" sz="2400" dirty="0" smtClean="0"/>
              <a:t>스위치</a:t>
            </a:r>
            <a:r>
              <a:rPr lang="en-US" altLang="ko" sz="2400" dirty="0" smtClean="0"/>
              <a:t>: </a:t>
            </a:r>
            <a:r>
              <a:rPr lang="ko-KR" altLang="en-US" sz="2400" dirty="0" smtClean="0"/>
              <a:t>문제 확인</a:t>
            </a:r>
            <a:endParaRPr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27" y="1665739"/>
            <a:ext cx="4367873" cy="3127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제목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ryptoCraft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1385</Words>
  <Application>Microsoft Office PowerPoint</Application>
  <PresentationFormat>화면 슬라이드 쇼(16:9)</PresentationFormat>
  <Paragraphs>255</Paragraphs>
  <Slides>35</Slides>
  <Notes>35</Notes>
  <HiddenSlides>2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Arial</vt:lpstr>
      <vt:lpstr>Simple Light</vt:lpstr>
      <vt:lpstr>제목 테마</vt:lpstr>
      <vt:lpstr>CryptoCraft 테마</vt:lpstr>
      <vt:lpstr>향상된 보안성을 지닌 새로운 유형의 보안 키패드 제안</vt:lpstr>
      <vt:lpstr>PowerPoint 프레젠테이션</vt:lpstr>
      <vt:lpstr> 닌텐도 스위치: 개요</vt:lpstr>
      <vt:lpstr> 닌텐도 스위치: 개요</vt:lpstr>
      <vt:lpstr> 닌텐도 스위치: 개요</vt:lpstr>
      <vt:lpstr> 닌텐도 스위치: 문제 확인</vt:lpstr>
      <vt:lpstr> 닌텐도 스위치: 문제 확인</vt:lpstr>
      <vt:lpstr> 닌텐도 스위치: 문제 확인</vt:lpstr>
      <vt:lpstr> 닌텐도 스위치: 문제 확인</vt:lpstr>
      <vt:lpstr> 닌텐도 스위치: 제안 목록</vt:lpstr>
      <vt:lpstr> 보안 키패드</vt:lpstr>
      <vt:lpstr> 보안 키패드</vt:lpstr>
      <vt:lpstr> 보안 키패드</vt:lpstr>
      <vt:lpstr> 보안 키패드</vt:lpstr>
      <vt:lpstr> 제안 키패드</vt:lpstr>
      <vt:lpstr> 제안 키패드</vt:lpstr>
      <vt:lpstr> 제안 키패드</vt:lpstr>
      <vt:lpstr> 제안 키패드</vt:lpstr>
      <vt:lpstr> 제안 키패드</vt:lpstr>
      <vt:lpstr> 제안 키패드</vt:lpstr>
      <vt:lpstr> 제안 키패드</vt:lpstr>
      <vt:lpstr> 제안 키패드</vt:lpstr>
      <vt:lpstr> 제안 키패드</vt:lpstr>
      <vt:lpstr> 이중 인증</vt:lpstr>
      <vt:lpstr> 이중 인증</vt:lpstr>
      <vt:lpstr> 성능평가</vt:lpstr>
      <vt:lpstr> 성능평가: 편의성</vt:lpstr>
      <vt:lpstr> 성능평가: 보안성</vt:lpstr>
      <vt:lpstr> 성능평가: 이중 인증</vt:lpstr>
      <vt:lpstr> 성능평가: 정량적</vt:lpstr>
      <vt:lpstr> 성능평가: 정량적</vt:lpstr>
      <vt:lpstr> 결론</vt:lpstr>
      <vt:lpstr>PowerPoint 프레젠테이션</vt:lpstr>
      <vt:lpstr> 닌텐도 스위치</vt:lpstr>
      <vt:lpstr> 닌텐도 스위치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향상된 보안성을 지닌 새로운 유형의 보안 키패드 제안</dc:title>
  <cp:lastModifiedBy>info</cp:lastModifiedBy>
  <cp:revision>35</cp:revision>
  <dcterms:modified xsi:type="dcterms:W3CDTF">2019-12-16T05:39:04Z</dcterms:modified>
</cp:coreProperties>
</file>