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8" r:id="rId10"/>
    <p:sldId id="285" r:id="rId11"/>
    <p:sldId id="289" r:id="rId12"/>
    <p:sldId id="286" r:id="rId13"/>
    <p:sldId id="290" r:id="rId14"/>
    <p:sldId id="291" r:id="rId15"/>
    <p:sldId id="287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00" r:id="rId24"/>
    <p:sldId id="301" r:id="rId25"/>
    <p:sldId id="30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92" y="1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2019. 6. 19.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213567"/>
            <a:ext cx="8403773" cy="2387600"/>
          </a:xfrm>
        </p:spPr>
        <p:txBody>
          <a:bodyPr/>
          <a:lstStyle/>
          <a:p>
            <a:r>
              <a:rPr lang="en-US" altLang="ko-KR" sz="4800" dirty="0"/>
              <a:t>SSL/TLS </a:t>
            </a:r>
            <a:r>
              <a:rPr lang="ko-KR" altLang="en-US" sz="4800" dirty="0"/>
              <a:t>보안 및 취약점 동향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한성대학교 컴퓨터공학부</a:t>
            </a:r>
            <a:endParaRPr lang="en-US" altLang="ko-KR" dirty="0"/>
          </a:p>
          <a:p>
            <a:r>
              <a:rPr lang="ko-KR" altLang="en-US" dirty="0" err="1"/>
              <a:t>윤재웅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92E12-25CE-2744-B4F3-A930862B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ChangeCipherSpec Protocol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59C2-F9E1-C649-9863-8D6F8884452E}"/>
              </a:ext>
            </a:extLst>
          </p:cNvPr>
          <p:cNvSpPr txBox="1"/>
          <p:nvPr/>
        </p:nvSpPr>
        <p:spPr>
          <a:xfrm>
            <a:off x="411919" y="2870016"/>
            <a:ext cx="11368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ChangeCipherSpec</a:t>
            </a:r>
            <a:r>
              <a:rPr kumimoji="1" lang="ko-KR" altLang="en-US" sz="2000" dirty="0"/>
              <a:t>임을 나타내는 </a:t>
            </a:r>
            <a:r>
              <a:rPr kumimoji="1" lang="en-US" altLang="ko-KR" sz="2000" dirty="0"/>
              <a:t>20</a:t>
            </a:r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Version 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SSL 3.0</a:t>
            </a:r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 Message</a:t>
            </a:r>
          </a:p>
          <a:p>
            <a:r>
              <a:rPr kumimoji="1" lang="en-US" altLang="ko-KR" sz="2000" dirty="0"/>
              <a:t> ChangeCipherSpec Protocol </a:t>
            </a:r>
            <a:r>
              <a:rPr kumimoji="1" lang="ko-KR" altLang="en-US" sz="2000" dirty="0"/>
              <a:t>내용의 바이트의 값은 언제나 </a:t>
            </a:r>
            <a:r>
              <a:rPr kumimoji="1" lang="en-US" altLang="ko-KR" sz="2000" dirty="0"/>
              <a:t>1 </a:t>
            </a:r>
            <a:endParaRPr kumimoji="1" lang="ko-KR" altLang="en-US" sz="2000" dirty="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255C655A-D82D-3C43-9037-5C9B974A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" y="1126505"/>
            <a:ext cx="11368160" cy="15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1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55F8-DF45-6C4A-B68D-B9E7901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Alert 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5520D2E-8A3F-0A43-9671-1F72E896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55024"/>
            <a:ext cx="5712206" cy="51874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7CBB6-1800-C841-BF9B-3B0CA42739FC}"/>
              </a:ext>
            </a:extLst>
          </p:cNvPr>
          <p:cNvSpPr txBox="1"/>
          <p:nvPr/>
        </p:nvSpPr>
        <p:spPr>
          <a:xfrm>
            <a:off x="6439710" y="1155024"/>
            <a:ext cx="5340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Alert </a:t>
            </a:r>
            <a:r>
              <a:rPr kumimoji="1" lang="ko-KR" altLang="en-US" sz="2400" b="1" dirty="0"/>
              <a:t>신호</a:t>
            </a:r>
            <a:endParaRPr kumimoji="1" lang="en-US" altLang="ko-KR" sz="2400" b="1" dirty="0"/>
          </a:p>
          <a:p>
            <a:pPr marL="342900" indent="-342900">
              <a:buFontTx/>
              <a:buChar char="-"/>
            </a:pPr>
            <a:r>
              <a:rPr kumimoji="1" lang="en-US" altLang="ko-KR" sz="2400" dirty="0"/>
              <a:t>SSL/TLS</a:t>
            </a:r>
            <a:r>
              <a:rPr kumimoji="1" lang="ko-KR" altLang="en-US" sz="2400" dirty="0"/>
              <a:t> 통신을 하는 양 쪽 누군가 한태 에러나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주의 같은 정상적이지 않은 상황이 발생했을 때 이를 상대방에게 알리기 위해서 사용</a:t>
            </a:r>
            <a:endParaRPr kumimoji="1" lang="en-US" altLang="ko-KR" sz="2400" dirty="0"/>
          </a:p>
          <a:p>
            <a:pPr marL="342900" indent="-342900">
              <a:buFontTx/>
              <a:buChar char="-"/>
            </a:pPr>
            <a:endParaRPr kumimoji="1" lang="en-US" altLang="ko-KR" sz="2400" dirty="0"/>
          </a:p>
          <a:p>
            <a:r>
              <a:rPr kumimoji="1" lang="ko-KR" altLang="en-US" sz="2400" dirty="0"/>
              <a:t>통신을 하는 양 편에 </a:t>
            </a:r>
            <a:r>
              <a:rPr kumimoji="1" lang="en-US" altLang="ko-KR" sz="2400" dirty="0"/>
              <a:t>Alert </a:t>
            </a:r>
          </a:p>
          <a:p>
            <a:r>
              <a:rPr kumimoji="1" lang="ko-KR" altLang="en-US" sz="2400" dirty="0"/>
              <a:t>신호를 알리기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358926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DDDEA-659E-274C-9C0C-9B1F8A64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Alert 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6425854-FE23-D045-AA0D-5231946D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25552"/>
            <a:ext cx="11455400" cy="168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12B33A-E3DC-FB46-A595-0938328C4EC0}"/>
              </a:ext>
            </a:extLst>
          </p:cNvPr>
          <p:cNvSpPr txBox="1"/>
          <p:nvPr/>
        </p:nvSpPr>
        <p:spPr>
          <a:xfrm>
            <a:off x="411919" y="2870016"/>
            <a:ext cx="11368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Alert </a:t>
            </a:r>
            <a:r>
              <a:rPr kumimoji="1" lang="ko-KR" altLang="en-US" sz="2000" dirty="0"/>
              <a:t>임을 나타내는 </a:t>
            </a:r>
            <a:r>
              <a:rPr kumimoji="1" lang="en-US" altLang="ko-KR" sz="2000" dirty="0"/>
              <a:t>21</a:t>
            </a:r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Version 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SSL 3.0</a:t>
            </a:r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 Message (Level, Description)</a:t>
            </a:r>
          </a:p>
          <a:p>
            <a:r>
              <a:rPr kumimoji="1" lang="en-US" altLang="ko-KR" sz="2000" dirty="0"/>
              <a:t>Warning(1) – </a:t>
            </a:r>
            <a:r>
              <a:rPr kumimoji="1" lang="ko-KR" altLang="en-US" sz="2000" dirty="0"/>
              <a:t>주의를 해야 하는 문제가 발생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연결 종료하지 않음</a:t>
            </a:r>
            <a:endParaRPr kumimoji="1" lang="en-US" altLang="ko-KR" sz="2000" dirty="0"/>
          </a:p>
          <a:p>
            <a:r>
              <a:rPr kumimoji="1" lang="en-US" altLang="ko-KR" sz="2000" dirty="0"/>
              <a:t>Fatal(2)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매우 중대한 문제가 발생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연결 종료</a:t>
            </a:r>
            <a:endParaRPr kumimoji="1" lang="en-US" altLang="ko-KR" sz="2000" dirty="0"/>
          </a:p>
          <a:p>
            <a:pPr marL="285750" indent="-285750">
              <a:buFontTx/>
              <a:buChar char="-"/>
            </a:pP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1689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E983F-2142-344E-883D-EEDCA7F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Alert Protocol</a:t>
            </a:r>
            <a:endParaRPr kumimoji="1"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D9E8775-A551-4248-8960-D3E396764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16" y="1106097"/>
            <a:ext cx="9607568" cy="527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9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5870E-6784-3F41-8274-16CA2728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38BEB3-0558-D445-9956-0BBD5D90B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06097"/>
            <a:ext cx="4957748" cy="5255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10B931-2BBF-444A-B619-2F358C2A3CE4}"/>
              </a:ext>
            </a:extLst>
          </p:cNvPr>
          <p:cNvSpPr txBox="1"/>
          <p:nvPr/>
        </p:nvSpPr>
        <p:spPr>
          <a:xfrm>
            <a:off x="6096000" y="1264595"/>
            <a:ext cx="5684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SSL/TLS </a:t>
            </a:r>
            <a:r>
              <a:rPr kumimoji="1" lang="ko-KR" altLang="en-US" sz="2400" dirty="0"/>
              <a:t>통신의 대부분의 메시지가 여기에 해당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R" altLang="en-US" sz="2400" dirty="0"/>
              <a:t>개략적 통신 순서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2400" dirty="0"/>
              <a:t>클라이언트와 서버의 암호화 통신을 위한 준비 작업을 위한 단계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2.</a:t>
            </a:r>
            <a:r>
              <a:rPr kumimoji="1" lang="ko-KR" altLang="en-US" sz="2400" dirty="0"/>
              <a:t> 실제의 암호화 통신</a:t>
            </a:r>
          </a:p>
        </p:txBody>
      </p:sp>
    </p:spTree>
    <p:extLst>
      <p:ext uri="{BB962C8B-B14F-4D97-AF65-F5344CB8AC3E}">
        <p14:creationId xmlns:p14="http://schemas.microsoft.com/office/powerpoint/2010/main" val="321774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B21AE-F868-5B46-B4C7-AAEC9F8F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300248-D552-0949-B263-D905530C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5" y="1102690"/>
            <a:ext cx="4711702" cy="5175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2DE9A-F791-5F4F-AAC7-F7B2A1D2D52C}"/>
              </a:ext>
            </a:extLst>
          </p:cNvPr>
          <p:cNvSpPr txBox="1"/>
          <p:nvPr/>
        </p:nvSpPr>
        <p:spPr>
          <a:xfrm>
            <a:off x="6096000" y="1400783"/>
            <a:ext cx="56840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1" lang="en-US" altLang="ko-KR" sz="2800" dirty="0" err="1"/>
              <a:t>ClientHello</a:t>
            </a:r>
            <a:endParaRPr kumimoji="1" lang="en-US" altLang="ko-KR" sz="2800" dirty="0"/>
          </a:p>
          <a:p>
            <a:pPr algn="just"/>
            <a:r>
              <a:rPr kumimoji="1" lang="ko-KR" altLang="en-US" sz="2800" dirty="0"/>
              <a:t>클라이언트가 메시지를 보냄으로 통신 시작한다</a:t>
            </a:r>
            <a:r>
              <a:rPr kumimoji="1" lang="en-US" altLang="ko-KR" sz="2800" dirty="0"/>
              <a:t>.</a:t>
            </a:r>
            <a:r>
              <a:rPr kumimoji="1" lang="ko-KR" altLang="en-US" sz="2800" dirty="0"/>
              <a:t> </a:t>
            </a:r>
            <a:endParaRPr kumimoji="1" lang="en-US" altLang="ko-KR" sz="2800" dirty="0"/>
          </a:p>
          <a:p>
            <a:pPr algn="just"/>
            <a:endParaRPr kumimoji="1" lang="en-US" altLang="ko-KR" sz="2800" dirty="0"/>
          </a:p>
          <a:p>
            <a:pPr algn="just"/>
            <a:r>
              <a:rPr kumimoji="1" lang="en-US" altLang="ko-KR" sz="2800" dirty="0"/>
              <a:t>-</a:t>
            </a:r>
            <a:r>
              <a:rPr kumimoji="1" lang="ko-KR" altLang="en-US" sz="2800" dirty="0"/>
              <a:t> 자신이 지원 할 수 있는 암호화 알고리즘의 리스트를 이 메시지를 통해 서버에게 알립니다</a:t>
            </a:r>
            <a:r>
              <a:rPr kumimoji="1" lang="en-US" altLang="ko-KR" sz="2800" dirty="0"/>
              <a:t>.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981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DE00-FF7A-E64B-9A15-E5FAEB9C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1177AA3A-5955-974F-BB57-BF6B19F68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93" y="1125552"/>
            <a:ext cx="9537613" cy="52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1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5FDE-D72A-054B-838C-A0CBB92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324DCEB-DDD1-404C-A10E-86552A50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06097"/>
            <a:ext cx="4802106" cy="5216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DDE51-3E3D-6F43-BA9E-DCF71D093FE8}"/>
              </a:ext>
            </a:extLst>
          </p:cNvPr>
          <p:cNvSpPr txBox="1"/>
          <p:nvPr/>
        </p:nvSpPr>
        <p:spPr>
          <a:xfrm>
            <a:off x="6096000" y="1422247"/>
            <a:ext cx="56840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/>
              <a:t>ServerHello</a:t>
            </a:r>
            <a:endParaRPr kumimoji="1" lang="en-US" altLang="ko-KR" sz="2400" b="1" dirty="0"/>
          </a:p>
          <a:p>
            <a:r>
              <a:rPr kumimoji="1" lang="ko-KR" altLang="en-US" sz="2000" dirty="0"/>
              <a:t>서버는 클라이언트에게 응답을 보냅니다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서버는 받은 </a:t>
            </a:r>
            <a:r>
              <a:rPr kumimoji="1" lang="en-US" altLang="ko-KR" sz="2000" dirty="0" err="1"/>
              <a:t>ClientHello</a:t>
            </a:r>
            <a:r>
              <a:rPr kumimoji="1" lang="ko-KR" altLang="en-US" sz="2000" dirty="0"/>
              <a:t> 메시지 안의 암호화 알고리즘 중에서 자신이 지원 가능한 알고리즘을 선정해 </a:t>
            </a:r>
            <a:r>
              <a:rPr kumimoji="1" lang="en-US" altLang="ko-KR" sz="2000" dirty="0" err="1"/>
              <a:t>ServerHello</a:t>
            </a:r>
            <a:r>
              <a:rPr kumimoji="1" lang="ko-KR" altLang="en-US" sz="2000" dirty="0"/>
              <a:t> 메시지에 넣어서 클라이언트에게 보냅니다</a:t>
            </a:r>
            <a:r>
              <a:rPr kumimoji="1" lang="en-US" altLang="ko-KR" sz="2000" dirty="0"/>
              <a:t>.</a:t>
            </a:r>
            <a:endParaRPr kumimoji="1" lang="en-US" altLang="ko-KR" sz="2000" b="1" dirty="0"/>
          </a:p>
          <a:p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/>
              <a:t>ServerKeyExchange</a:t>
            </a:r>
            <a:endParaRPr kumimoji="1" lang="en-US" altLang="ko-KR" sz="2400" b="1" dirty="0"/>
          </a:p>
          <a:p>
            <a:r>
              <a:rPr kumimoji="1" lang="ko-KR" altLang="en-US" sz="2000" dirty="0"/>
              <a:t>서버는 메시지 안에 자신의 </a:t>
            </a:r>
            <a:r>
              <a:rPr kumimoji="1" lang="ko-KR" altLang="en-US" sz="2000" dirty="0" err="1"/>
              <a:t>공개키를</a:t>
            </a:r>
            <a:r>
              <a:rPr kumimoji="1" lang="ko-KR" altLang="en-US" sz="2000" dirty="0"/>
              <a:t> 넣어서 클라이언트에게 보냅니다</a:t>
            </a:r>
            <a:r>
              <a:rPr kumimoji="1"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/>
              <a:t>ServerHelloDone</a:t>
            </a:r>
            <a:endParaRPr kumimoji="1" lang="en-US" altLang="ko-KR" sz="2400" b="1" dirty="0"/>
          </a:p>
          <a:p>
            <a:r>
              <a:rPr kumimoji="1" lang="ko-KR" altLang="en-US" sz="2000" dirty="0"/>
              <a:t>서버는 자신의 초기화 협상 단계가 끝났다는 것을 클라이언트에게 메시지를 통해 알립니다</a:t>
            </a:r>
            <a:r>
              <a:rPr kumimoji="1" lang="en-US" altLang="ko-KR" sz="2000" dirty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370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3B25D-0AB1-B84A-8615-D50A27F4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33BB44C-C172-7B41-93F9-40E80C13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25552"/>
            <a:ext cx="4821561" cy="5255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F1C77-8920-A84F-9DA0-ECF0DEA7AC3E}"/>
              </a:ext>
            </a:extLst>
          </p:cNvPr>
          <p:cNvSpPr txBox="1"/>
          <p:nvPr/>
        </p:nvSpPr>
        <p:spPr>
          <a:xfrm>
            <a:off x="6096000" y="1125552"/>
            <a:ext cx="568408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ClientKeyExchange</a:t>
            </a:r>
          </a:p>
          <a:p>
            <a:r>
              <a:rPr kumimoji="1" lang="ko-KR" altLang="en-US" dirty="0"/>
              <a:t>암호화 통신 때 클라이언트와 서버 간의 데이터를 암호화</a:t>
            </a:r>
            <a:r>
              <a:rPr kumimoji="1" lang="en-US" altLang="ko-KR" dirty="0"/>
              <a:t>/</a:t>
            </a:r>
            <a:r>
              <a:rPr kumimoji="1" lang="ko-KR" altLang="en-US" dirty="0"/>
              <a:t>복호화 하는데 사용될 </a:t>
            </a:r>
            <a:r>
              <a:rPr kumimoji="1" lang="ko-KR" altLang="en-US" dirty="0" err="1"/>
              <a:t>비밀키를</a:t>
            </a:r>
            <a:r>
              <a:rPr kumimoji="1" lang="ko-KR" altLang="en-US" dirty="0"/>
              <a:t> 생성합니다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pc="-150" dirty="0"/>
              <a:t>클라이언트는 </a:t>
            </a:r>
            <a:r>
              <a:rPr kumimoji="1" lang="en-US" altLang="ko-KR" spc="-150" dirty="0" err="1"/>
              <a:t>ServerKeyExchange</a:t>
            </a:r>
            <a:r>
              <a:rPr kumimoji="1" lang="ko-KR" altLang="en-US" spc="-150" dirty="0"/>
              <a:t> 메시지를 통해 얻은 서버의 공개키로 </a:t>
            </a:r>
            <a:r>
              <a:rPr kumimoji="1" lang="ko-KR" altLang="en-US" spc="-150" dirty="0" err="1"/>
              <a:t>비밀키를</a:t>
            </a:r>
            <a:r>
              <a:rPr kumimoji="1" lang="ko-KR" altLang="en-US" spc="-150" dirty="0"/>
              <a:t> 암호화해서 </a:t>
            </a:r>
            <a:r>
              <a:rPr kumimoji="1" lang="en-US" altLang="ko-KR" spc="-150" dirty="0"/>
              <a:t>ClientKeyExchange</a:t>
            </a:r>
            <a:r>
              <a:rPr kumimoji="1" lang="ko-KR" altLang="en-US" spc="-150" dirty="0"/>
              <a:t> 메시지에 넣어 서버에게 전송합니다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ChangeCipherSpec</a:t>
            </a:r>
          </a:p>
          <a:p>
            <a:r>
              <a:rPr kumimoji="1" lang="ko-KR" altLang="en-US" dirty="0"/>
              <a:t>클라이언트는 메시지를 보냄으로 해서 지금까지 정해진 암호화 </a:t>
            </a:r>
            <a:r>
              <a:rPr kumimoji="1" lang="ko-KR" altLang="en-US" dirty="0" err="1"/>
              <a:t>파라미터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암호화 알고리즘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비밀키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실제로 적용합니다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ko-KR" altLang="en-US" i="1" dirty="0"/>
              <a:t>메시지는 지금까지 정한 암호화 </a:t>
            </a:r>
            <a:r>
              <a:rPr kumimoji="1" lang="ko-KR" altLang="en-US" i="1" dirty="0" err="1"/>
              <a:t>파라미터를</a:t>
            </a:r>
            <a:r>
              <a:rPr kumimoji="1" lang="ko-KR" altLang="en-US" i="1" dirty="0"/>
              <a:t> 사용하겠다는 확답입니다</a:t>
            </a:r>
            <a:r>
              <a:rPr kumimoji="1" lang="en-US" altLang="ko-KR" i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Finished</a:t>
            </a:r>
          </a:p>
          <a:p>
            <a:r>
              <a:rPr kumimoji="1" lang="ko-KR" altLang="en-US" dirty="0"/>
              <a:t>암호화 파라미터들의 협상을 종료하겠다는 신호로 서버에게 메시지를 보냅니다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710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61173-CDBA-3A4B-9C90-16511FE2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Handshake Protocol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66E12C-8374-A645-9BCE-762A342E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25551"/>
            <a:ext cx="4918837" cy="5209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7C559-16A4-FB4D-A43A-8CCE3690A6A7}"/>
              </a:ext>
            </a:extLst>
          </p:cNvPr>
          <p:cNvSpPr txBox="1"/>
          <p:nvPr/>
        </p:nvSpPr>
        <p:spPr>
          <a:xfrm>
            <a:off x="6096000" y="1468061"/>
            <a:ext cx="568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ChangeCipherSpec</a:t>
            </a:r>
          </a:p>
          <a:p>
            <a:r>
              <a:rPr kumimoji="1" lang="ko-KR" altLang="en-US" sz="2400" dirty="0"/>
              <a:t>지금까지 정해진 암호화 </a:t>
            </a:r>
            <a:r>
              <a:rPr kumimoji="1" lang="ko-KR" altLang="en-US" sz="2400" dirty="0" err="1"/>
              <a:t>파라미터들</a:t>
            </a:r>
            <a:endParaRPr kumimoji="1" lang="en-US" altLang="ko-KR" sz="2400" dirty="0"/>
          </a:p>
          <a:p>
            <a:r>
              <a:rPr kumimoji="1" lang="en-US" altLang="ko-KR" sz="2400" dirty="0"/>
              <a:t>(</a:t>
            </a:r>
            <a:r>
              <a:rPr kumimoji="1" lang="ko-KR" altLang="en-US" sz="2400" dirty="0"/>
              <a:t>암호화 알고리즘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비밀키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을 실제로 적용합니다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285750" indent="-285750">
              <a:buFontTx/>
              <a:buChar char="-"/>
            </a:pPr>
            <a:r>
              <a:rPr kumimoji="1" lang="ko-KR" altLang="en-US" sz="2400" dirty="0"/>
              <a:t>지금까지 정한 암호화 </a:t>
            </a:r>
            <a:r>
              <a:rPr kumimoji="1" lang="ko-KR" altLang="en-US" sz="2400" dirty="0" err="1"/>
              <a:t>파라미터를</a:t>
            </a:r>
            <a:r>
              <a:rPr kumimoji="1" lang="ko-KR" altLang="en-US" sz="2400" dirty="0"/>
              <a:t> 정말로 사용하겠다는 화답 메시지이다</a:t>
            </a:r>
            <a:r>
              <a:rPr kumimoji="1"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Finished</a:t>
            </a:r>
          </a:p>
          <a:p>
            <a:r>
              <a:rPr kumimoji="1" lang="ko-KR" altLang="en-US" sz="2400" dirty="0"/>
              <a:t>암호화 파라미터들의 협상을 종료하겠다는 신호로 클라이언트에게 메시지를 보냅니다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버전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구조 및 동작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취약점 동향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TLS v1.3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F526-968C-BD46-92CE-D7E82D0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취약점 동향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FD86B6-20E5-8E4B-BEE7-0E53BFBE1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09058"/>
            <a:ext cx="6477000" cy="528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49C48-2943-4A43-9455-2EFF62B29003}"/>
              </a:ext>
            </a:extLst>
          </p:cNvPr>
          <p:cNvSpPr txBox="1"/>
          <p:nvPr/>
        </p:nvSpPr>
        <p:spPr>
          <a:xfrm>
            <a:off x="7028068" y="1289953"/>
            <a:ext cx="4891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'</a:t>
            </a:r>
            <a:r>
              <a:rPr lang="ko-KR" altLang="en-US" sz="2000" b="1" dirty="0" err="1"/>
              <a:t>하트블리드</a:t>
            </a:r>
            <a:r>
              <a:rPr lang="en-US" altLang="ko-KR" sz="2000" b="1" dirty="0"/>
              <a:t>(</a:t>
            </a:r>
            <a:r>
              <a:rPr lang="en" altLang="ko-KR" sz="2000" b="1" dirty="0" err="1"/>
              <a:t>HeartBleed</a:t>
            </a:r>
            <a:r>
              <a:rPr lang="en" altLang="ko-KR" sz="2000" b="1" dirty="0"/>
              <a:t>)' </a:t>
            </a:r>
            <a:r>
              <a:rPr lang="ko-KR" altLang="en-US" sz="2000" b="1" dirty="0"/>
              <a:t>취약점이란</a:t>
            </a:r>
            <a:r>
              <a:rPr lang="en-US" altLang="ko-KR" sz="2000" b="1" dirty="0"/>
              <a:t>?</a:t>
            </a:r>
            <a:endParaRPr lang="ko-KR" altLang="en-US" sz="2000" dirty="0"/>
          </a:p>
          <a:p>
            <a:r>
              <a:rPr lang="en" altLang="ko-KR" dirty="0" err="1"/>
              <a:t>HeartBleed</a:t>
            </a:r>
            <a:r>
              <a:rPr lang="ko-KR" altLang="en-US" dirty="0"/>
              <a:t>란 </a:t>
            </a:r>
            <a:r>
              <a:rPr lang="en" altLang="ko-KR" dirty="0"/>
              <a:t>OpenSSL 1.0.1 </a:t>
            </a:r>
            <a:r>
              <a:rPr lang="ko-KR" altLang="en-US" dirty="0"/>
              <a:t>버전에서 발견된 매우 위험한 취약점 입니다</a:t>
            </a:r>
            <a:r>
              <a:rPr lang="en-US" altLang="ko-KR" dirty="0"/>
              <a:t>. </a:t>
            </a:r>
            <a:r>
              <a:rPr lang="en" altLang="ko-KR" dirty="0"/>
              <a:t>OpenSSL</a:t>
            </a:r>
            <a:r>
              <a:rPr lang="ko-KR" altLang="en-US" dirty="0"/>
              <a:t>을 구성하고 있는 </a:t>
            </a:r>
            <a:r>
              <a:rPr lang="en" altLang="ko-KR" dirty="0"/>
              <a:t>TLS/DTLS</a:t>
            </a:r>
            <a:r>
              <a:rPr lang="ko-KR" altLang="en-US" dirty="0"/>
              <a:t>의 </a:t>
            </a:r>
            <a:r>
              <a:rPr lang="en" altLang="ko-KR" dirty="0" err="1"/>
              <a:t>HeartBeat</a:t>
            </a:r>
            <a:r>
              <a:rPr lang="en" altLang="ko-KR" dirty="0"/>
              <a:t> </a:t>
            </a:r>
            <a:r>
              <a:rPr lang="ko-KR" altLang="en-US" dirty="0"/>
              <a:t>확장규격에서 발견된 취약점으로</a:t>
            </a:r>
            <a:r>
              <a:rPr lang="en-US" altLang="ko-KR" dirty="0"/>
              <a:t>, </a:t>
            </a:r>
            <a:r>
              <a:rPr lang="ko-KR" altLang="en-US" dirty="0"/>
              <a:t>해당 취약점을 이용하면 서버와 클라이언트 사이에 주고받는 정보들을 탈취할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/>
              <a:t>OpenSSL</a:t>
            </a:r>
            <a:r>
              <a:rPr lang="ko-KR" altLang="en-US" dirty="0"/>
              <a:t>은 정해진 규격의 네트워크 보안 프로토콜을 범용 라이브러리로 구현하기 위한 목적으로 만들어졌으며</a:t>
            </a:r>
            <a:r>
              <a:rPr lang="en-US" altLang="ko-KR" dirty="0"/>
              <a:t>, </a:t>
            </a:r>
            <a:r>
              <a:rPr lang="en" altLang="ko-KR" dirty="0"/>
              <a:t>SSL</a:t>
            </a:r>
            <a:r>
              <a:rPr lang="ko-KR" altLang="en-US" dirty="0"/>
              <a:t>이나 </a:t>
            </a:r>
            <a:r>
              <a:rPr lang="en" altLang="ko-KR" dirty="0"/>
              <a:t>TLS</a:t>
            </a:r>
            <a:r>
              <a:rPr lang="ko-KR" altLang="en-US" dirty="0" err="1"/>
              <a:t>를</a:t>
            </a:r>
            <a:r>
              <a:rPr lang="ko-KR" altLang="en-US" dirty="0"/>
              <a:t> 이용한 암호화를 구현할 수 있습니다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강력한 암호화 기능을 제공하기 때문에</a:t>
            </a:r>
            <a:r>
              <a:rPr lang="en-US" altLang="ko-KR" dirty="0"/>
              <a:t>, </a:t>
            </a:r>
            <a:r>
              <a:rPr lang="ko-KR" altLang="en-US" dirty="0"/>
              <a:t>보안이 중요한 대형 </a:t>
            </a:r>
            <a:r>
              <a:rPr lang="ko-KR" altLang="en-US" dirty="0" err="1"/>
              <a:t>포털서비스</a:t>
            </a:r>
            <a:r>
              <a:rPr lang="en-US" altLang="ko-KR" dirty="0"/>
              <a:t>, </a:t>
            </a:r>
            <a:r>
              <a:rPr lang="ko-KR" altLang="en-US" dirty="0"/>
              <a:t>이메일 서비스</a:t>
            </a:r>
            <a:r>
              <a:rPr lang="en-US" altLang="ko-KR" dirty="0"/>
              <a:t>, </a:t>
            </a:r>
            <a:r>
              <a:rPr lang="ko-KR" altLang="en-US" dirty="0"/>
              <a:t>금융권 등에서 데이터 통신 시 </a:t>
            </a:r>
            <a:r>
              <a:rPr lang="en" altLang="ko-KR" dirty="0"/>
              <a:t>OpenSSL</a:t>
            </a:r>
            <a:r>
              <a:rPr lang="ko-KR" altLang="en-US" dirty="0"/>
              <a:t>을 사용하고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33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5306E-45B7-6445-AE1A-FFA0F8DF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취약점 동향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C3CF6-9499-8342-9A59-5BFD353E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45" y="1102690"/>
            <a:ext cx="4711702" cy="5175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6E4ED9-CFF0-9243-AA70-062CB8E9826B}"/>
              </a:ext>
            </a:extLst>
          </p:cNvPr>
          <p:cNvSpPr txBox="1"/>
          <p:nvPr/>
        </p:nvSpPr>
        <p:spPr>
          <a:xfrm>
            <a:off x="5923722" y="1102690"/>
            <a:ext cx="58563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b="1" dirty="0" err="1"/>
              <a:t>사이퍼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스턴팅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(Cipher Stunting)</a:t>
            </a:r>
          </a:p>
          <a:p>
            <a:endParaRPr kumimoji="1" lang="en-US" altLang="ko-KR" dirty="0"/>
          </a:p>
          <a:p>
            <a:r>
              <a:rPr kumimoji="1" lang="ko-KR" altLang="en-US" sz="1900" dirty="0"/>
              <a:t>디지털 지문을 조작하는 취약점</a:t>
            </a:r>
            <a:endParaRPr kumimoji="1" lang="en-US" altLang="ko-KR" sz="1900" dirty="0"/>
          </a:p>
          <a:p>
            <a:endParaRPr kumimoji="1" lang="en-US" altLang="ko-KR" sz="1900" b="1" dirty="0"/>
          </a:p>
          <a:p>
            <a:r>
              <a:rPr kumimoji="1" lang="ko-KR" altLang="en-US" sz="1900" dirty="0"/>
              <a:t>최초 </a:t>
            </a:r>
            <a:r>
              <a:rPr kumimoji="1" lang="en-US" altLang="ko-KR" sz="1900" dirty="0"/>
              <a:t>Handshake</a:t>
            </a:r>
            <a:r>
              <a:rPr kumimoji="1" lang="ko-KR" altLang="en-US" sz="1900" dirty="0"/>
              <a:t> 요청인 클라이언트 </a:t>
            </a:r>
            <a:r>
              <a:rPr kumimoji="1" lang="ko-KR" altLang="en-US" sz="1900" dirty="0" err="1"/>
              <a:t>헬로</a:t>
            </a:r>
            <a:r>
              <a:rPr kumimoji="1" lang="en-US" altLang="ko-KR" sz="1900" dirty="0"/>
              <a:t>(Client Hello) </a:t>
            </a:r>
            <a:r>
              <a:rPr kumimoji="1" lang="ko-KR" altLang="en-US" sz="1900" dirty="0"/>
              <a:t>패킷 </a:t>
            </a:r>
            <a:r>
              <a:rPr kumimoji="1" lang="en-US" altLang="ko-KR" sz="1900" dirty="0"/>
              <a:t>(SSL/TLS </a:t>
            </a:r>
            <a:r>
              <a:rPr kumimoji="1" lang="ko-KR" altLang="en-US" sz="1900" dirty="0"/>
              <a:t>버전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세션 </a:t>
            </a:r>
            <a:r>
              <a:rPr kumimoji="1" lang="en-US" altLang="ko-KR" sz="1900" dirty="0"/>
              <a:t>ID, </a:t>
            </a:r>
            <a:r>
              <a:rPr kumimoji="1" lang="ko-KR" altLang="en-US" sz="1900" dirty="0"/>
              <a:t>암호화 관련 옵션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</a:t>
            </a:r>
            <a:r>
              <a:rPr kumimoji="1" lang="ko-KR" altLang="en-US" sz="1900" dirty="0" err="1"/>
              <a:t>확장자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압축 방법과 관련된 정보</a:t>
            </a:r>
            <a:r>
              <a:rPr kumimoji="1" lang="en-US" altLang="ko-KR" sz="1900" dirty="0"/>
              <a:t>)</a:t>
            </a:r>
            <a:r>
              <a:rPr kumimoji="1" lang="ko-KR" altLang="en-US" sz="1900" dirty="0"/>
              <a:t>의 변종 수가 갑자기 </a:t>
            </a:r>
            <a:r>
              <a:rPr kumimoji="1" lang="ko-KR" altLang="en-US" sz="1900" dirty="0" err="1"/>
              <a:t>폭팔적으로</a:t>
            </a:r>
            <a:r>
              <a:rPr kumimoji="1" lang="ko-KR" altLang="en-US" sz="1900" dirty="0"/>
              <a:t> 늘어나는 현상이 일어납니다</a:t>
            </a:r>
            <a:r>
              <a:rPr kumimoji="1" lang="en-US" altLang="ko-KR" sz="1900" dirty="0"/>
              <a:t>.</a:t>
            </a:r>
          </a:p>
          <a:p>
            <a:endParaRPr kumimoji="1" lang="en-US" altLang="ko-KR" sz="1900" dirty="0"/>
          </a:p>
          <a:p>
            <a:r>
              <a:rPr kumimoji="1" lang="ko-KR" altLang="en-US" sz="1900" dirty="0"/>
              <a:t>공격자들은 </a:t>
            </a:r>
            <a:r>
              <a:rPr kumimoji="1" lang="ko-KR" altLang="en-US" sz="1900" dirty="0" err="1"/>
              <a:t>사이퍼</a:t>
            </a:r>
            <a:r>
              <a:rPr kumimoji="1" lang="ko-KR" altLang="en-US" sz="1900" dirty="0"/>
              <a:t> 패킷의 각종 정보들을 무작위로 가져다 쓰면서 디지털 지문의 양을 늘리고 내용을 바꿨습니다</a:t>
            </a:r>
            <a:r>
              <a:rPr kumimoji="1" lang="en-US" altLang="ko-KR" sz="1900" dirty="0"/>
              <a:t>. </a:t>
            </a:r>
            <a:r>
              <a:rPr kumimoji="1" lang="ko-KR" altLang="en-US" sz="1900" dirty="0"/>
              <a:t>이로 인해 </a:t>
            </a:r>
            <a:r>
              <a:rPr kumimoji="1" lang="ko-KR" altLang="en-US" sz="1900" dirty="0" err="1"/>
              <a:t>클라인언트</a:t>
            </a:r>
            <a:r>
              <a:rPr kumimoji="1" lang="ko-KR" altLang="en-US" sz="1900" dirty="0"/>
              <a:t> </a:t>
            </a:r>
            <a:r>
              <a:rPr kumimoji="1" lang="ko-KR" altLang="en-US" sz="1900" dirty="0" err="1"/>
              <a:t>헬로</a:t>
            </a:r>
            <a:r>
              <a:rPr kumimoji="1" lang="ko-KR" altLang="en-US" sz="1900" dirty="0"/>
              <a:t> 패킷의 디지털 지문 수가 기하급수적으로 증가하기 시작 했습니다</a:t>
            </a:r>
            <a:r>
              <a:rPr kumimoji="1" lang="en-US" altLang="ko-KR" sz="1900" dirty="0"/>
              <a:t>.</a:t>
            </a:r>
          </a:p>
          <a:p>
            <a:endParaRPr kumimoji="1" lang="en-US" altLang="ko-KR" sz="1900" dirty="0"/>
          </a:p>
          <a:p>
            <a:r>
              <a:rPr kumimoji="1" lang="ko-KR" altLang="en-US" sz="1900" dirty="0"/>
              <a:t>공격자들의 최종 목표는 단일 컴퓨터나 단일 네트워크로부터 발생하는 트래픽을 수만 개 내지는 수천 만 개의 사용자 장비로 보이도록 둔갑시키는 것입니다</a:t>
            </a:r>
            <a:r>
              <a:rPr kumimoji="1" lang="en-US" altLang="ko-KR" sz="1900" dirty="0"/>
              <a:t>.</a:t>
            </a:r>
            <a:r>
              <a:rPr kumimoji="1" lang="ko-KR" altLang="en-US" sz="1900" dirty="0"/>
              <a:t> </a:t>
            </a:r>
            <a:endParaRPr kumimoji="1" lang="en-US" altLang="ko-KR" sz="1900" dirty="0"/>
          </a:p>
          <a:p>
            <a:r>
              <a:rPr kumimoji="1" lang="ko-KR" altLang="en-US" sz="1900" dirty="0"/>
              <a:t> </a:t>
            </a:r>
            <a:endParaRPr kumimoji="1" lang="en-US" altLang="ko-KR" sz="1900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8925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D5213-B3DA-F740-A99D-46DEC6D1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 v1.3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C654E5-FB53-C540-A468-302014053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sz="2400" b="1" dirty="0"/>
              <a:t>1.</a:t>
            </a:r>
            <a:r>
              <a:rPr kumimoji="1" lang="ko-KR" altLang="en-US" sz="2400" b="1" dirty="0"/>
              <a:t> </a:t>
            </a:r>
            <a:r>
              <a:rPr kumimoji="1" lang="ko-KR" altLang="en-US" sz="2400" b="1" dirty="0" err="1"/>
              <a:t>보안성</a:t>
            </a:r>
            <a:r>
              <a:rPr kumimoji="1" lang="ko-KR" altLang="en-US" sz="2400" b="1" dirty="0"/>
              <a:t> 강화</a:t>
            </a:r>
            <a:endParaRPr kumimoji="1" lang="en-US" altLang="ko-KR" sz="2400" b="1" dirty="0"/>
          </a:p>
          <a:p>
            <a:pPr marL="0" indent="0">
              <a:buNone/>
            </a:pPr>
            <a:r>
              <a:rPr kumimoji="1" lang="en-US" altLang="ko-KR" sz="2400" dirty="0"/>
              <a:t>Handshake </a:t>
            </a:r>
            <a:r>
              <a:rPr kumimoji="1" lang="ko-KR" altLang="en-US" sz="2400" dirty="0"/>
              <a:t>단계에서 인증서를 암호화하고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무결성을 검증함으로써 중간자 공격을 통해 협상 내용을 취약하게 변경하는 다운 그레이드 공격 방어가 가능합니다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b="1" dirty="0"/>
              <a:t>2.</a:t>
            </a:r>
            <a:r>
              <a:rPr kumimoji="1" lang="ko-KR" altLang="en-US" sz="2400" b="1" dirty="0"/>
              <a:t> 성능 향상</a:t>
            </a:r>
            <a:endParaRPr kumimoji="1" lang="en-US" altLang="ko-KR" sz="2400" b="1" dirty="0"/>
          </a:p>
          <a:p>
            <a:pPr marL="0" indent="0">
              <a:buNone/>
            </a:pPr>
            <a:r>
              <a:rPr kumimoji="1" lang="en-US" altLang="ko-KR" sz="2400" dirty="0"/>
              <a:t>Handshake </a:t>
            </a:r>
            <a:r>
              <a:rPr kumimoji="1" lang="ko-KR" altLang="en-US" sz="2400" dirty="0"/>
              <a:t>과정에서 </a:t>
            </a:r>
            <a:r>
              <a:rPr kumimoji="1" lang="en-US" altLang="ko-KR" sz="2400" dirty="0"/>
              <a:t>2-RTT(Round Trip Time)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거처야 했으나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이 과정을 단순화시켜 </a:t>
            </a:r>
            <a:r>
              <a:rPr kumimoji="1" lang="en-US" altLang="ko-KR" sz="2400" dirty="0"/>
              <a:t>1-RTT</a:t>
            </a:r>
            <a:r>
              <a:rPr kumimoji="1" lang="ko-KR" altLang="en-US" sz="2400" dirty="0"/>
              <a:t>로 감소시켜 성능을 향상시켰다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b="1" dirty="0"/>
              <a:t>3.</a:t>
            </a:r>
            <a:r>
              <a:rPr kumimoji="1" lang="ko-KR" altLang="en-US" sz="2400" b="1" dirty="0"/>
              <a:t>프라이버시 강화</a:t>
            </a:r>
            <a:endParaRPr kumimoji="1" lang="en-US" altLang="ko-KR" sz="2400" b="1" dirty="0"/>
          </a:p>
          <a:p>
            <a:pPr marL="0" indent="0">
              <a:buNone/>
            </a:pPr>
            <a:r>
              <a:rPr kumimoji="1" lang="en-US" altLang="ko-KR" sz="2400" dirty="0"/>
              <a:t>TLS</a:t>
            </a:r>
            <a:r>
              <a:rPr kumimoji="1" lang="ko-KR" altLang="en-US" sz="2400" dirty="0"/>
              <a:t>의 확장인 </a:t>
            </a:r>
            <a:r>
              <a:rPr kumimoji="1" lang="en-US" altLang="ko-KR" sz="2400" dirty="0"/>
              <a:t>SNI(Server Name Indication),</a:t>
            </a:r>
            <a:r>
              <a:rPr kumimoji="1" lang="ko-KR" altLang="en-US" sz="2400" dirty="0"/>
              <a:t> 정보를 암호화 하는 </a:t>
            </a:r>
            <a:r>
              <a:rPr kumimoji="1" lang="en-US" altLang="ko-KR" sz="2400" dirty="0"/>
              <a:t>ESNI(</a:t>
            </a:r>
            <a:r>
              <a:rPr kumimoji="1" lang="en-US" altLang="ko-KR" sz="2400" dirty="0" err="1"/>
              <a:t>Encrtption</a:t>
            </a:r>
            <a:r>
              <a:rPr kumimoji="1" lang="en-US" altLang="ko-KR" sz="2400" dirty="0"/>
              <a:t> SNI) </a:t>
            </a:r>
            <a:r>
              <a:rPr kumimoji="1" lang="ko-KR" altLang="en-US" sz="2400" dirty="0"/>
              <a:t>드래프트 나와있는 상태입니다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r>
              <a:rPr kumimoji="1" lang="en-US" altLang="ko-KR" sz="2400" dirty="0"/>
              <a:t>ESNI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적용하면  </a:t>
            </a:r>
            <a:r>
              <a:rPr kumimoji="1" lang="ko-KR" altLang="en-US" sz="2400" dirty="0" err="1"/>
              <a:t>접속지</a:t>
            </a:r>
            <a:r>
              <a:rPr kumimoji="1" lang="ko-KR" altLang="en-US" sz="2400" dirty="0"/>
              <a:t> 정보가 </a:t>
            </a:r>
            <a:r>
              <a:rPr kumimoji="1" lang="ko-KR" altLang="en-US" sz="2400" dirty="0" err="1"/>
              <a:t>암호화되므로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국가 검열 등의 이슈에서 자유로워 질 수 있으며 사용자에게 큰 프라이버시를 제공하게 됩니다</a:t>
            </a:r>
            <a:r>
              <a:rPr kumimoji="1"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45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7FEB-FA5B-3445-92D7-2B3F094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TLS v1.3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2C0CE-70F1-0F48-9813-C6F569C1A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dirty="0"/>
              <a:t>SSL/TLS</a:t>
            </a:r>
            <a:r>
              <a:rPr kumimoji="1" lang="ko-KR" altLang="en-US" dirty="0"/>
              <a:t>의 이전 버전에 결함이 발견되어 새로운 버전이 발표되더라도</a:t>
            </a:r>
            <a:r>
              <a:rPr kumimoji="1" lang="en-US" altLang="ko-KR" dirty="0"/>
              <a:t>, </a:t>
            </a:r>
            <a:r>
              <a:rPr kumimoji="1" lang="ko-KR" altLang="en-US" dirty="0"/>
              <a:t>호환성 문제나 관리의 문제 등으로 인해 이전 버전을 허용하는 경우가 많다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실제로 </a:t>
            </a:r>
            <a:r>
              <a:rPr kumimoji="1" lang="en" altLang="ko-KR" dirty="0"/>
              <a:t>TLS v1.1 </a:t>
            </a:r>
            <a:r>
              <a:rPr kumimoji="1" lang="ko-KR" altLang="en-US" dirty="0"/>
              <a:t>이하의 경우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이슈로 지원을 중지하고 있다</a:t>
            </a:r>
            <a:r>
              <a:rPr kumimoji="1" lang="en-US" altLang="ko-KR" dirty="0"/>
              <a:t>. </a:t>
            </a:r>
            <a:r>
              <a:rPr kumimoji="1" lang="en" altLang="ko-KR" dirty="0"/>
              <a:t>PCI(Payment Card Industry) </a:t>
            </a:r>
            <a:r>
              <a:rPr kumimoji="1" lang="ko-KR" altLang="en-US" dirty="0"/>
              <a:t>협의회에서는 </a:t>
            </a:r>
            <a:r>
              <a:rPr kumimoji="1" lang="en-US" altLang="ko-KR" dirty="0"/>
              <a:t>2018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6</a:t>
            </a:r>
            <a:r>
              <a:rPr kumimoji="1" lang="ko-KR" altLang="en-US" dirty="0"/>
              <a:t>월까지 사용을 중지하도록 했고</a:t>
            </a:r>
            <a:r>
              <a:rPr kumimoji="1" lang="en-US" altLang="ko-KR" dirty="0"/>
              <a:t>, </a:t>
            </a:r>
            <a:r>
              <a:rPr kumimoji="1" lang="en" altLang="ko-KR" dirty="0"/>
              <a:t>IETF</a:t>
            </a:r>
            <a:r>
              <a:rPr kumimoji="1" lang="ko-KR" altLang="en-US" dirty="0"/>
              <a:t>에서도 </a:t>
            </a:r>
            <a:r>
              <a:rPr kumimoji="1" lang="en" altLang="ko-KR" dirty="0"/>
              <a:t>TLS v1.0</a:t>
            </a:r>
            <a:r>
              <a:rPr kumimoji="1" lang="ko-KR" altLang="en-US" dirty="0"/>
              <a:t>과 </a:t>
            </a:r>
            <a:r>
              <a:rPr kumimoji="1" lang="en" altLang="ko-KR" dirty="0"/>
              <a:t>v1.1 </a:t>
            </a:r>
            <a:r>
              <a:rPr kumimoji="1" lang="ko-KR" altLang="en-US" dirty="0"/>
              <a:t>사용 금지에 대한 드래프트를 내 놓았다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en" altLang="ko-KR" dirty="0"/>
              <a:t>Chrome. Firefox, Edge, Safari, Explorer </a:t>
            </a:r>
            <a:r>
              <a:rPr kumimoji="1" lang="ko-KR" altLang="en-US" dirty="0"/>
              <a:t>등 주요 웹브라우저들도 </a:t>
            </a:r>
            <a:r>
              <a:rPr kumimoji="1" lang="en-US" altLang="ko-KR" dirty="0"/>
              <a:t>2020</a:t>
            </a:r>
            <a:r>
              <a:rPr kumimoji="1" lang="ko-KR" altLang="en-US" dirty="0"/>
              <a:t>년에 </a:t>
            </a:r>
            <a:r>
              <a:rPr kumimoji="1" lang="en" altLang="ko-KR" dirty="0"/>
              <a:t>TLS v1.0</a:t>
            </a:r>
            <a:r>
              <a:rPr kumimoji="1" lang="ko-KR" altLang="en-US" dirty="0"/>
              <a:t>과 </a:t>
            </a:r>
            <a:r>
              <a:rPr kumimoji="1" lang="en" altLang="ko-KR" dirty="0"/>
              <a:t>v1.1</a:t>
            </a:r>
            <a:r>
              <a:rPr kumimoji="1" lang="ko-KR" altLang="en-US" dirty="0"/>
              <a:t>에 대한 지원을 중지한다고 발표했다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52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E2F8-4FB6-234A-9C13-8120449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666837"/>
            <a:ext cx="11368160" cy="762163"/>
          </a:xfrm>
        </p:spPr>
        <p:txBody>
          <a:bodyPr/>
          <a:lstStyle/>
          <a:p>
            <a:pPr algn="ctr"/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917655-13AB-F148-BCE9-8A8A48FB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8" y="184149"/>
            <a:ext cx="11855451" cy="157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7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SSL(Secure </a:t>
            </a:r>
            <a:r>
              <a:rPr lang="en-US" altLang="ko-KR" dirty="0" err="1"/>
              <a:t>Sokets</a:t>
            </a:r>
            <a:r>
              <a:rPr lang="en-US" altLang="ko-KR" dirty="0"/>
              <a:t> Layer) / TLS(Transport Layer Security)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클라이언트와 서버 사이에 교환되는 데이터를 안전하게 보호하기 위하여 공개키 인증서를 통한 사용자 인증</a:t>
            </a:r>
            <a:r>
              <a:rPr lang="en-US" altLang="ko-KR" dirty="0"/>
              <a:t>,</a:t>
            </a:r>
            <a:r>
              <a:rPr lang="ko-KR" altLang="en-US" dirty="0"/>
              <a:t> 비밀키 암호 시스템을 통한 데이터의 기밀성을 제공한다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A7B0-F52D-C741-A88D-76B1C1EB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버전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F39DDD-B6CB-9345-BF42-82F8900DA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ko-KR" dirty="0"/>
              <a:t>SSL v2.0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dirty="0"/>
              <a:t>Netscape</a:t>
            </a:r>
            <a:r>
              <a:rPr lang="ko-KR" altLang="en-US" dirty="0"/>
              <a:t>사에 의해서 </a:t>
            </a:r>
            <a:r>
              <a:rPr lang="en-US" altLang="ko-KR" dirty="0"/>
              <a:t>Netscape</a:t>
            </a:r>
            <a:r>
              <a:rPr lang="ko-KR" altLang="en-US" dirty="0"/>
              <a:t> 웹브라우저를 통한 안전한 통신을 위하여 최초로 제안</a:t>
            </a:r>
            <a:endParaRPr lang="en-US" altLang="ko-KR" dirty="0"/>
          </a:p>
          <a:p>
            <a:pPr marL="0" indent="0">
              <a:buNone/>
            </a:pPr>
            <a:r>
              <a:rPr kumimoji="1" lang="en-US" altLang="ko-KR" dirty="0"/>
              <a:t> </a:t>
            </a:r>
          </a:p>
          <a:p>
            <a:pPr>
              <a:buFontTx/>
              <a:buChar char="-"/>
            </a:pPr>
            <a:r>
              <a:rPr kumimoji="1" lang="en-US" altLang="ko-KR" dirty="0"/>
              <a:t>SSL v3.0</a:t>
            </a:r>
          </a:p>
          <a:p>
            <a:pPr marL="0" indent="0">
              <a:buNone/>
            </a:pPr>
            <a:r>
              <a:rPr kumimoji="1" lang="en-US" altLang="ko-KR" dirty="0"/>
              <a:t> IETF(Internet Engineering Task Force)</a:t>
            </a:r>
            <a:r>
              <a:rPr kumimoji="1" lang="ko-KR" altLang="en-US" dirty="0"/>
              <a:t>에서 제안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이후로도 지속적인 수정 및 보안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당시 사실상의 웹 보안의 표준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46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BC0CB-2AB1-9046-B914-4E41B4BD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버전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9E901-2D6B-BF4F-99DC-C728E5B81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ko-KR" dirty="0"/>
              <a:t>TLS v1.1</a:t>
            </a:r>
          </a:p>
          <a:p>
            <a:pPr marL="0" indent="0">
              <a:buNone/>
            </a:pPr>
            <a:r>
              <a:rPr kumimoji="1" lang="en-US" altLang="ko-KR" dirty="0"/>
              <a:t> 1999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SSL v3.0</a:t>
            </a:r>
            <a:r>
              <a:rPr kumimoji="1" lang="ko-KR" altLang="en-US" dirty="0"/>
              <a:t>을 참고로 </a:t>
            </a:r>
            <a:r>
              <a:rPr kumimoji="1" lang="en-US" altLang="ko-KR" dirty="0"/>
              <a:t>RFC 2246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표준화 됨</a:t>
            </a:r>
            <a:r>
              <a:rPr kumimoji="1" lang="en-US" altLang="ko-KR" dirty="0"/>
              <a:t>(SSL v3.1</a:t>
            </a:r>
            <a:r>
              <a:rPr kumimoji="1" lang="ko-KR" altLang="en-US" dirty="0"/>
              <a:t>에 해당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TLS</a:t>
            </a:r>
            <a:r>
              <a:rPr kumimoji="1" lang="ko-KR" altLang="en-US" dirty="0"/>
              <a:t> </a:t>
            </a:r>
            <a:r>
              <a:rPr kumimoji="1" lang="en-US" altLang="ko-KR" dirty="0"/>
              <a:t>v1.2</a:t>
            </a:r>
          </a:p>
          <a:p>
            <a:pPr marL="0" indent="0"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RFC 5246, 2008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 TLS v1.3</a:t>
            </a:r>
          </a:p>
        </p:txBody>
      </p:sp>
    </p:spTree>
    <p:extLst>
      <p:ext uri="{BB962C8B-B14F-4D97-AF65-F5344CB8AC3E}">
        <p14:creationId xmlns:p14="http://schemas.microsoft.com/office/powerpoint/2010/main" val="16753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908DF-8ACE-2141-993C-4B1FAC97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구조 및 동작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734132-5F54-0B4E-969D-4D31FD1D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914" y="1213796"/>
            <a:ext cx="5286172" cy="487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8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29BCA-F561-7F4A-AAB9-0B9F8847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Record</a:t>
            </a:r>
            <a:r>
              <a:rPr kumimoji="1" lang="ko-KR" altLang="en-US" dirty="0"/>
              <a:t> </a:t>
            </a:r>
            <a:r>
              <a:rPr kumimoji="1" lang="en-US" altLang="ko-KR" dirty="0"/>
              <a:t>Layer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F616B74-3B72-E046-97B9-0013798C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64463"/>
            <a:ext cx="5599651" cy="5064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6992B-99C9-004A-B451-9D7899646528}"/>
              </a:ext>
            </a:extLst>
          </p:cNvPr>
          <p:cNvSpPr txBox="1"/>
          <p:nvPr/>
        </p:nvSpPr>
        <p:spPr>
          <a:xfrm>
            <a:off x="6517532" y="1342417"/>
            <a:ext cx="5262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Record Layer </a:t>
            </a:r>
            <a:r>
              <a:rPr kumimoji="1" lang="ko-KR" altLang="en-US" sz="2800" dirty="0"/>
              <a:t>프로토콜은</a:t>
            </a:r>
            <a:endParaRPr kumimoji="1" lang="en-US" altLang="ko-KR" sz="2800" dirty="0"/>
          </a:p>
          <a:p>
            <a:endParaRPr kumimoji="1" lang="en-US" altLang="ko-KR" sz="2800" dirty="0"/>
          </a:p>
          <a:p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ChangeCipherSpec Protocol</a:t>
            </a:r>
          </a:p>
          <a:p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Alert Protocol</a:t>
            </a:r>
          </a:p>
          <a:p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Handshake Protocol</a:t>
            </a:r>
          </a:p>
          <a:p>
            <a:r>
              <a:rPr kumimoji="1" lang="en-US" altLang="ko-KR" sz="2800" dirty="0"/>
              <a:t>-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Application Protocol</a:t>
            </a:r>
          </a:p>
          <a:p>
            <a:endParaRPr kumimoji="1" lang="en-US" altLang="ko-KR" sz="2800" dirty="0"/>
          </a:p>
          <a:p>
            <a:r>
              <a:rPr kumimoji="1" lang="ko-KR" altLang="en-US" sz="2800" dirty="0"/>
              <a:t>네 개의 프로토콜 바로 밑에</a:t>
            </a:r>
            <a:endParaRPr kumimoji="1" lang="en-US" altLang="ko-KR" sz="2800" dirty="0"/>
          </a:p>
          <a:p>
            <a:r>
              <a:rPr kumimoji="1" lang="ko-KR" altLang="en-US" sz="2800" dirty="0"/>
              <a:t>위치하고 있습니다</a:t>
            </a:r>
            <a:r>
              <a:rPr kumimoji="1"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05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C3550-A8BE-0A44-81E5-14AA32E2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Record Layer Protocol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D49933-7C06-0140-A20C-C31A56873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555" y="1084997"/>
            <a:ext cx="10453351" cy="119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5EC26-4E5D-B242-A259-AAC143CCE014}"/>
              </a:ext>
            </a:extLst>
          </p:cNvPr>
          <p:cNvSpPr txBox="1"/>
          <p:nvPr/>
        </p:nvSpPr>
        <p:spPr>
          <a:xfrm>
            <a:off x="411920" y="2391359"/>
            <a:ext cx="113681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Record Layer</a:t>
            </a:r>
            <a:r>
              <a:rPr kumimoji="1" lang="ko-KR" altLang="en-US" sz="2000" dirty="0"/>
              <a:t> 프로토콜이 감싸고 있는 프로토콜이 무엇인지 표시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Version </a:t>
            </a:r>
          </a:p>
          <a:p>
            <a:r>
              <a:rPr kumimoji="1" lang="ko-KR" altLang="en-US" sz="2000" dirty="0"/>
              <a:t> </a:t>
            </a:r>
            <a:r>
              <a:rPr kumimoji="1" lang="en-US" altLang="ko-KR" sz="2000" dirty="0"/>
              <a:t>SSL/TLS</a:t>
            </a:r>
            <a:r>
              <a:rPr kumimoji="1" lang="ko-KR" altLang="en-US" sz="2000" dirty="0"/>
              <a:t>의 버전을 표시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Protocol Message</a:t>
            </a:r>
          </a:p>
          <a:p>
            <a:r>
              <a:rPr kumimoji="1" lang="en-US" altLang="ko-KR" sz="2000" dirty="0"/>
              <a:t> Record Layer </a:t>
            </a:r>
            <a:r>
              <a:rPr kumimoji="1" lang="ko-KR" altLang="en-US" sz="2000" dirty="0"/>
              <a:t>프로토콜이 감싸고 있는 프로토콜의 내용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marL="285750" indent="-285750">
              <a:buFontTx/>
              <a:buChar char="-"/>
            </a:pPr>
            <a:r>
              <a:rPr kumimoji="1" lang="en-US" altLang="ko-KR" sz="2000" b="1" dirty="0"/>
              <a:t>MAC</a:t>
            </a:r>
          </a:p>
          <a:p>
            <a:r>
              <a:rPr kumimoji="1" lang="en-US" altLang="ko-KR" sz="2000" dirty="0"/>
              <a:t> Protocol Message </a:t>
            </a:r>
            <a:r>
              <a:rPr kumimoji="1" lang="ko-KR" altLang="en-US" sz="2000" dirty="0"/>
              <a:t>내용의 </a:t>
            </a:r>
            <a:r>
              <a:rPr kumimoji="1" lang="en-US" altLang="ko-KR" sz="2000" dirty="0"/>
              <a:t>MAC</a:t>
            </a:r>
            <a:r>
              <a:rPr kumimoji="1" lang="ko-KR" altLang="en-US" sz="2000" dirty="0"/>
              <a:t> 값</a:t>
            </a:r>
            <a:endParaRPr kumimoji="1" lang="en-US" altLang="ko-KR" sz="2000" dirty="0"/>
          </a:p>
          <a:p>
            <a:r>
              <a:rPr kumimoji="1" lang="ko-KR" altLang="en-US" sz="2000" dirty="0"/>
              <a:t> 메시지 인증 기능을 사용할 경우 사용되므로 이 필드의 사용은 옵션</a:t>
            </a:r>
            <a:endParaRPr kumimoji="1" lang="en-US" altLang="ko-KR" sz="2000" dirty="0"/>
          </a:p>
          <a:p>
            <a:r>
              <a:rPr kumimoji="1" lang="en-US" altLang="ko-KR" sz="2000" dirty="0"/>
              <a:t> 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127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64C8B-0C90-E240-8716-B53955E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ChangeCipherSpec Protocol</a:t>
            </a:r>
            <a:endParaRPr kumimoji="1"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BC6CE880-8352-694D-9AA9-B3D34216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174479"/>
            <a:ext cx="5444131" cy="494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D89144-6592-6B41-9243-68B7E7FC7EFF}"/>
              </a:ext>
            </a:extLst>
          </p:cNvPr>
          <p:cNvSpPr txBox="1"/>
          <p:nvPr/>
        </p:nvSpPr>
        <p:spPr>
          <a:xfrm>
            <a:off x="6096000" y="1174479"/>
            <a:ext cx="5684080" cy="37856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kumimoji="1" lang="en-US" altLang="ko-KR" sz="2400" b="1" dirty="0"/>
              <a:t>ChangeCipherSpec </a:t>
            </a:r>
            <a:r>
              <a:rPr kumimoji="1" lang="ko-KR" altLang="en-US" sz="2400" b="1" dirty="0"/>
              <a:t>신호</a:t>
            </a:r>
            <a:endParaRPr kumimoji="1" lang="en-US" altLang="ko-KR" sz="2400" b="1" dirty="0"/>
          </a:p>
          <a:p>
            <a:pPr marL="342900" indent="-342900" algn="just">
              <a:buFontTx/>
              <a:buChar char="-"/>
            </a:pPr>
            <a:r>
              <a:rPr kumimoji="1" lang="en-US" altLang="ko-KR" sz="2400" dirty="0"/>
              <a:t>SSL/TLS</a:t>
            </a:r>
            <a:r>
              <a:rPr kumimoji="1" lang="ko-KR" altLang="en-US" sz="2400" dirty="0"/>
              <a:t> 통신을 하려면 양 편이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암호화 통신을 할 때 사용할 암호화 알고리즘들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즉 비밀키 알고리즘과 메시지 다이제스트 알고리즘을 정하는 신호</a:t>
            </a:r>
            <a:endParaRPr kumimoji="1" lang="en-US" altLang="ko-KR" sz="2400" dirty="0"/>
          </a:p>
          <a:p>
            <a:pPr marL="342900" indent="-342900" algn="just">
              <a:buFontTx/>
              <a:buChar char="-"/>
            </a:pPr>
            <a:endParaRPr kumimoji="1" lang="en-US" altLang="ko-KR" sz="2400" dirty="0"/>
          </a:p>
          <a:p>
            <a:pPr algn="just"/>
            <a:r>
              <a:rPr kumimoji="1" lang="ko-KR" altLang="en-US" sz="2400" spc="-150" dirty="0"/>
              <a:t>통신을 하는 양 편에 </a:t>
            </a:r>
            <a:r>
              <a:rPr kumimoji="1" lang="en-US" altLang="ko-KR" sz="2400" spc="-150" dirty="0"/>
              <a:t>ChangeCipherSpec </a:t>
            </a:r>
          </a:p>
          <a:p>
            <a:pPr algn="just"/>
            <a:r>
              <a:rPr kumimoji="1" lang="ko-KR" altLang="en-US" sz="2400" spc="-150" dirty="0"/>
              <a:t>신호를 알리기 위해 사용됩니다</a:t>
            </a:r>
            <a:r>
              <a:rPr kumimoji="1" lang="en-US" altLang="ko-KR" sz="2400" spc="-150" dirty="0"/>
              <a:t>.</a:t>
            </a:r>
          </a:p>
          <a:p>
            <a:pPr marL="342900" indent="-342900" algn="just">
              <a:buFontTx/>
              <a:buChar char="-"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7406049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885</Words>
  <Application>Microsoft Macintosh PowerPoint</Application>
  <PresentationFormat>와이드스크린</PresentationFormat>
  <Paragraphs>167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CryptoCraft 테마</vt:lpstr>
      <vt:lpstr>제목 테마</vt:lpstr>
      <vt:lpstr>SSL/TLS 보안 및 취약점 동향</vt:lpstr>
      <vt:lpstr>PowerPoint 프레젠테이션</vt:lpstr>
      <vt:lpstr>개요</vt:lpstr>
      <vt:lpstr>버전</vt:lpstr>
      <vt:lpstr>버전</vt:lpstr>
      <vt:lpstr>구조 및 동작</vt:lpstr>
      <vt:lpstr>Record Layer Protocol</vt:lpstr>
      <vt:lpstr>Record Layer Protocol</vt:lpstr>
      <vt:lpstr>ChangeCipherSpec Protocol</vt:lpstr>
      <vt:lpstr>ChangeCipherSpec Protocol</vt:lpstr>
      <vt:lpstr>Alert Protocol</vt:lpstr>
      <vt:lpstr>Alert Protocol</vt:lpstr>
      <vt:lpstr>Alert Protocol</vt:lpstr>
      <vt:lpstr>Handshake Protocol</vt:lpstr>
      <vt:lpstr>Handshake Protocol</vt:lpstr>
      <vt:lpstr>Handshake Protocol</vt:lpstr>
      <vt:lpstr>Handshake Protocol</vt:lpstr>
      <vt:lpstr>Handshake Protocol</vt:lpstr>
      <vt:lpstr>Handshake Protocol</vt:lpstr>
      <vt:lpstr>취약점 동향</vt:lpstr>
      <vt:lpstr>취약점 동향</vt:lpstr>
      <vt:lpstr>TLS v1.3</vt:lpstr>
      <vt:lpstr>TLS v1.3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윤재웅</cp:lastModifiedBy>
  <cp:revision>61</cp:revision>
  <dcterms:created xsi:type="dcterms:W3CDTF">2019-03-05T04:29:07Z</dcterms:created>
  <dcterms:modified xsi:type="dcterms:W3CDTF">2019-06-19T03:00:30Z</dcterms:modified>
</cp:coreProperties>
</file>