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SpecialPlsOnTitleSld="0">
  <p:sldMasterIdLst>
    <p:sldMasterId id="2147483814" r:id="rId1"/>
    <p:sldMasterId id="2147483815" r:id="rId2"/>
  </p:sldMasterIdLst>
  <p:notesMasterIdLst>
    <p:notesMasterId r:id="rId3"/>
  </p:notesMasterIdLst>
  <p:handoutMasterIdLst>
    <p:handoutMasterId r:id="rId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849" autoAdjust="0"/>
    <p:restoredTop sz="94660"/>
  </p:normalViewPr>
  <p:slideViewPr>
    <p:cSldViewPr snapToGrid="0" showGuides="1">
      <p:cViewPr>
        <p:scale>
          <a:sx n="80" d="100"/>
          <a:sy n="80" d="100"/>
        </p:scale>
        <p:origin x="1152" y="55"/>
      </p:cViewPr>
      <p:guideLst>
        <p:guide orient="horz" pos="2159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slide" Target="slides/slide21.xml"  /><Relationship Id="rId26" Type="http://schemas.openxmlformats.org/officeDocument/2006/relationships/slide" Target="slides/slide22.xml"  /><Relationship Id="rId27" Type="http://schemas.openxmlformats.org/officeDocument/2006/relationships/slide" Target="slides/slide23.xml"  /><Relationship Id="rId28" Type="http://schemas.openxmlformats.org/officeDocument/2006/relationships/slide" Target="slides/slide24.xml"  /><Relationship Id="rId29" Type="http://schemas.openxmlformats.org/officeDocument/2006/relationships/presProps" Target="presProps.xml"  /><Relationship Id="rId3" Type="http://schemas.openxmlformats.org/officeDocument/2006/relationships/notesMaster" Target="notesMasters/notesMaster1.xml"  /><Relationship Id="rId30" Type="http://schemas.openxmlformats.org/officeDocument/2006/relationships/viewProps" Target="viewProps.xml"  /><Relationship Id="rId31" Type="http://schemas.openxmlformats.org/officeDocument/2006/relationships/theme" Target="theme/theme1.xml"  /><Relationship Id="rId32" Type="http://schemas.openxmlformats.org/officeDocument/2006/relationships/tableStyles" Target="tableStyles.xml"  /><Relationship Id="rId4" Type="http://schemas.openxmlformats.org/officeDocument/2006/relationships/handoutMaster" Target="handoutMasters/handoutMaster1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4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5546E7E-6CE1-4F62-BC39-1BE7148D0D0D}" type="datetime1">
              <a:rPr lang="ko-KR" altLang="en-US"/>
              <a:pPr lvl="0">
                <a:defRPr/>
              </a:pPr>
              <a:t>2019-11-27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42F56489-CFDC-4DF4-92D1-C366C0FB173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6B8A1C54-2D0D-48EB-888A-9786B070F533}" type="datetime1">
              <a:rPr lang="ko-KR" altLang="en-US"/>
              <a:pPr lvl="0">
                <a:defRPr/>
              </a:pPr>
              <a:t>2019-11-27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02C913-610E-4BF0-B55F-9CE65BBA65D1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2.jpeg"  /><Relationship Id="rId3" Type="http://schemas.openxmlformats.org/officeDocument/2006/relationships/image" Target="../media/image3.png"  /><Relationship Id="rId4" Type="http://schemas.openxmlformats.org/officeDocument/2006/relationships/hyperlink" Target="https://crypto.modoo.at/" TargetMode="External"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Relationship Id="rId2" Type="http://schemas.openxmlformats.org/officeDocument/2006/relationships/image" Target="../media/image4.png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matchingName="종료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8000"/>
              <a:t>Q &amp; A</a:t>
            </a:r>
            <a:endParaRPr lang="ko-KR" altLang="en-US" sz="8000"/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 rotWithShape="1">
          <a:blip r:embed="rId2"/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</p:cSld>
  <p:clrMapOvr>
    <a:masterClrMapping/>
  </p:clrMapOvr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Relationship Id="rId4" Type="http://schemas.openxmlformats.org/officeDocument/2006/relationships/image" Target="../media/image1.pn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slideLayout" Target="../slideLayouts/slideLayout4.xml"  /><Relationship Id="rId3" Type="http://schemas.openxmlformats.org/officeDocument/2006/relationships/slideLayout" Target="../slideLayouts/slideLayout5.xml"  /><Relationship Id="rId4" Type="http://schemas.openxmlformats.org/officeDocument/2006/relationships/theme" Target="../theme/theme2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CryptoCraft 테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 편집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defRPr/>
            </a:pPr>
            <a:fld id="{86B743E8-9D27-4F69-87ED-4623B89CBF9F}" type="slidenum">
              <a:rPr lang="ko-KR" altLang="en-US" sz="2000">
                <a:solidFill>
                  <a:schemeClr val="bg1"/>
                </a:solidFill>
                <a:latin typeface="+mn-lt"/>
              </a:rPr>
              <a:pPr algn="r">
                <a:defRPr/>
              </a:p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4"/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</p:sldLayoutIdLst>
  <p:transition xmlns:mc="http://schemas.openxmlformats.org/markup-compatibility/2006" xmlns:hp="http://schemas.haansoft.com/office/presentation/8.0" mc:Ignorable="hp" hp:hslDur="500"/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5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ko-KR" altLang="en-US"/>
              <a:t>블록체인을 활용한</a:t>
            </a:r>
            <a:br>
              <a:rPr lang="ko-KR" altLang="en-US"/>
            </a:br>
            <a:r>
              <a:rPr lang="ko-KR" altLang="en-US"/>
              <a:t>종량제 봉투 실명제 제안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b="1"/>
              <a:t>심민주</a:t>
            </a: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1.</a:t>
            </a:r>
            <a:r>
              <a:rPr lang="ko-KR" altLang="en-US" b="1"/>
              <a:t> 제안 배경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b="1"/>
              <a:t>기존 종량제 봉투 실명제 한계점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2524124" y="2480310"/>
            <a:ext cx="7119938" cy="3232784"/>
          </a:xfrm>
          <a:prstGeom prst="rect">
            <a:avLst/>
          </a:prstGeom>
          <a:ln w="76200">
            <a:solidFill>
              <a:schemeClr val="accent1"/>
            </a:solidFill>
          </a:ln>
        </p:spPr>
        <p:txBody>
          <a:bodyPr wrap="square">
            <a:spAutoFit/>
          </a:bodyPr>
          <a:p>
            <a:pPr marL="0" indent="0" algn="ctr">
              <a:buNone/>
              <a:defRPr/>
            </a:pPr>
            <a:endParaRPr lang="ko-KR" altLang="en-US" sz="2800"/>
          </a:p>
          <a:p>
            <a:pPr marL="0" indent="0" algn="ctr">
              <a:buNone/>
              <a:defRPr/>
            </a:pPr>
            <a:r>
              <a:rPr lang="ko-KR" altLang="en-US" sz="3200"/>
              <a:t>버린 쓰레기를 통해 가족 구성원</a:t>
            </a:r>
            <a:endParaRPr lang="ko-KR" altLang="en-US" sz="3200"/>
          </a:p>
          <a:p>
            <a:pPr marL="0" indent="0" algn="ctr">
              <a:buNone/>
              <a:defRPr/>
            </a:pPr>
            <a:endParaRPr lang="ko-KR" altLang="en-US" sz="3200"/>
          </a:p>
          <a:p>
            <a:pPr marL="0" indent="0" algn="ctr">
              <a:buNone/>
              <a:defRPr/>
            </a:pPr>
            <a:r>
              <a:rPr lang="ko-KR" altLang="en-US" sz="3200"/>
              <a:t> 파악 가능하여 </a:t>
            </a:r>
            <a:r>
              <a:rPr lang="ko-KR" altLang="en-US" sz="3200" b="1">
                <a:solidFill>
                  <a:srgbClr val="ff0000"/>
                </a:solidFill>
              </a:rPr>
              <a:t>범죄 악용 가능</a:t>
            </a:r>
            <a:endParaRPr lang="ko-KR" altLang="en-US" sz="3200" b="1"/>
          </a:p>
          <a:p>
            <a:pPr marL="0" indent="0" algn="ctr">
              <a:buNone/>
              <a:defRPr/>
            </a:pPr>
            <a:endParaRPr lang="ko-KR" altLang="en-US" sz="3200" b="1"/>
          </a:p>
          <a:p>
            <a:pPr marL="0" indent="0" algn="ctr">
              <a:buNone/>
              <a:defRPr/>
            </a:pPr>
            <a:r>
              <a:rPr lang="ko-KR" altLang="en-US" sz="3200" b="1">
                <a:solidFill>
                  <a:srgbClr val="ff0000"/>
                </a:solidFill>
              </a:rPr>
              <a:t>사생활 침해 문제</a:t>
            </a:r>
            <a:endParaRPr lang="ko-KR" altLang="en-US" sz="2800" b="1"/>
          </a:p>
          <a:p>
            <a:pPr marL="0" indent="0" algn="ctr">
              <a:buNone/>
              <a:defRPr/>
            </a:pP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1.</a:t>
            </a:r>
            <a:r>
              <a:rPr lang="ko-KR" altLang="en-US" b="1"/>
              <a:t> 제안 배경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b="1"/>
              <a:t>기존 종량제 봉투 실명제 한계점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2524124" y="2480310"/>
            <a:ext cx="7119938" cy="3232784"/>
          </a:xfrm>
          <a:prstGeom prst="rect">
            <a:avLst/>
          </a:prstGeom>
          <a:ln w="76200">
            <a:solidFill>
              <a:schemeClr val="accent1"/>
            </a:solidFill>
          </a:ln>
        </p:spPr>
        <p:txBody>
          <a:bodyPr wrap="square">
            <a:spAutoFit/>
          </a:bodyPr>
          <a:p>
            <a:pPr marL="0" indent="0" algn="ctr">
              <a:buNone/>
              <a:defRPr/>
            </a:pPr>
            <a:endParaRPr lang="ko-KR" altLang="en-US" sz="2800"/>
          </a:p>
          <a:p>
            <a:pPr marL="0" indent="0" algn="ctr">
              <a:buNone/>
              <a:defRPr/>
            </a:pPr>
            <a:r>
              <a:rPr lang="ko-KR" altLang="en-US" sz="3200"/>
              <a:t>버린 쓰레기를 통해 가족 구성원</a:t>
            </a:r>
            <a:endParaRPr lang="ko-KR" altLang="en-US" sz="3200"/>
          </a:p>
          <a:p>
            <a:pPr marL="0" indent="0" algn="ctr">
              <a:buNone/>
              <a:defRPr/>
            </a:pPr>
            <a:endParaRPr lang="ko-KR" altLang="en-US" sz="3200"/>
          </a:p>
          <a:p>
            <a:pPr marL="0" indent="0" algn="ctr">
              <a:buNone/>
              <a:defRPr/>
            </a:pPr>
            <a:r>
              <a:rPr lang="ko-KR" altLang="en-US" sz="3200"/>
              <a:t> 파악 가능하여 </a:t>
            </a:r>
            <a:r>
              <a:rPr lang="ko-KR" altLang="en-US" sz="3200" b="1">
                <a:solidFill>
                  <a:srgbClr val="ff0000"/>
                </a:solidFill>
              </a:rPr>
              <a:t>범죄 악용 가능</a:t>
            </a:r>
            <a:endParaRPr lang="ko-KR" altLang="en-US" sz="3200" b="1"/>
          </a:p>
          <a:p>
            <a:pPr marL="0" indent="0" algn="ctr">
              <a:buNone/>
              <a:defRPr/>
            </a:pPr>
            <a:endParaRPr lang="ko-KR" altLang="en-US" sz="3200" b="1"/>
          </a:p>
          <a:p>
            <a:pPr marL="0" indent="0" algn="ctr">
              <a:buNone/>
              <a:defRPr/>
            </a:pPr>
            <a:r>
              <a:rPr lang="ko-KR" altLang="en-US" sz="3200" b="1">
                <a:solidFill>
                  <a:srgbClr val="ff0000"/>
                </a:solidFill>
              </a:rPr>
              <a:t>사생활 침해 문제</a:t>
            </a:r>
            <a:endParaRPr lang="ko-KR" altLang="en-US" sz="2800" b="1"/>
          </a:p>
          <a:p>
            <a:pPr marL="0" indent="0" algn="ctr">
              <a:buNone/>
              <a:defRPr/>
            </a:pPr>
            <a:endParaRPr lang="ko-KR" altLang="en-US" b="1"/>
          </a:p>
        </p:txBody>
      </p:sp>
      <p:sp>
        <p:nvSpPr>
          <p:cNvPr id="11" name=""/>
          <p:cNvSpPr txBox="1"/>
          <p:nvPr/>
        </p:nvSpPr>
        <p:spPr>
          <a:xfrm>
            <a:off x="1760551" y="2891790"/>
            <a:ext cx="8672512" cy="2526030"/>
          </a:xfrm>
          <a:prstGeom prst="rect">
            <a:avLst/>
          </a:prstGeom>
          <a:solidFill>
            <a:srgbClr val="f2f2f2"/>
          </a:solidFill>
          <a:ln w="76200">
            <a:solidFill>
              <a:schemeClr val="accent1"/>
            </a:solidFill>
            <a:prstDash val="lgDash"/>
          </a:ln>
        </p:spPr>
        <p:txBody>
          <a:bodyPr wrap="square">
            <a:spAutoFit/>
          </a:bodyPr>
          <a:p>
            <a:pPr algn="ctr">
              <a:defRPr/>
            </a:pPr>
            <a:endParaRPr lang="ko-KR" altLang="en-US" sz="3000" b="1"/>
          </a:p>
          <a:p>
            <a:pPr algn="ctr">
              <a:defRPr/>
            </a:pPr>
            <a:r>
              <a:rPr lang="ko-KR" altLang="en-US" sz="3000" b="1"/>
              <a:t>종량제 봉투 실명제 사생활 침해 문제 해결 필요</a:t>
            </a:r>
            <a:endParaRPr lang="ko-KR" altLang="en-US" sz="3000" b="1"/>
          </a:p>
          <a:p>
            <a:pPr algn="ctr">
              <a:defRPr/>
            </a:pPr>
            <a:endParaRPr lang="ko-KR" altLang="en-US" sz="3000" b="1"/>
          </a:p>
          <a:p>
            <a:pPr algn="ctr">
              <a:defRPr/>
            </a:pPr>
            <a:r>
              <a:rPr lang="ko-KR" altLang="en-US" sz="3000" b="1">
                <a:solidFill>
                  <a:srgbClr val="ff0000"/>
                </a:solidFill>
              </a:rPr>
              <a:t>새로운 종량제 봉투 실명제 제안</a:t>
            </a:r>
            <a:endParaRPr lang="ko-KR" altLang="en-US" sz="3000" b="1"/>
          </a:p>
          <a:p>
            <a:pPr algn="ctr">
              <a:defRPr/>
            </a:pPr>
            <a:endParaRPr lang="ko-KR" altLang="en-US" sz="1000" b="1"/>
          </a:p>
          <a:p>
            <a:pPr algn="ctr">
              <a:defRPr/>
            </a:pPr>
            <a:endParaRPr lang="ko-KR" altLang="en-US" sz="1000" b="1"/>
          </a:p>
          <a:p>
            <a:pPr algn="ctr">
              <a:defRPr/>
            </a:pPr>
            <a:endParaRPr lang="ko-KR" altLang="en-US" sz="1000" b="1"/>
          </a:p>
          <a:p>
            <a:pPr algn="ctr">
              <a:defRPr/>
            </a:pPr>
            <a:endParaRPr lang="ko-KR" altLang="en-US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635441" y="2417474"/>
            <a:ext cx="4980874" cy="115485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none">
            <a:spAutoFit/>
          </a:bodyPr>
          <a:p>
            <a:pPr>
              <a:defRPr/>
            </a:pPr>
            <a:r>
              <a:rPr lang="en-US" altLang="ko-KR" sz="7000" b="1"/>
              <a:t>2.</a:t>
            </a:r>
            <a:r>
              <a:rPr lang="ko-KR" altLang="en-US" sz="7000" b="1"/>
              <a:t> 제안 기법</a:t>
            </a:r>
            <a:endParaRPr lang="ko-KR" altLang="en-US" sz="7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2.</a:t>
            </a:r>
            <a:r>
              <a:rPr lang="ko-KR" altLang="en-US" b="1"/>
              <a:t> 제안 기법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1" i="0" u="none" strike="noStrike" mc:Ignorable="hp" hp:hslEmbossed="0"/>
              <a:t>종량제 봉투를 버리는 과정</a:t>
            </a: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lang="en-US" altLang="ko-KR" b="1" i="0" u="none" strike="noStrike" mc:Ignorable="hp" hp:hslEmbossed="0"/>
              <a:t>(</a:t>
            </a: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/>
              <a:t>종량제 봉투 수거 기계 설치 </a:t>
            </a: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>
                <a:solidFill>
                  <a:schemeClr val="accent1"/>
                </a:solidFill>
              </a:rPr>
              <a:t>가능</a:t>
            </a: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/>
              <a:t> 지역</a:t>
            </a:r>
            <a:r>
              <a:rPr xmlns:mc="http://schemas.openxmlformats.org/markup-compatibility/2006" xmlns:hp="http://schemas.haansoft.com/office/presentation/8.0" lang="en-US" altLang="ko-KR" b="1" i="0" u="none" strike="noStrike" mc:Ignorable="hp" hp:hslEmbossed="0"/>
              <a:t>)</a:t>
            </a:r>
            <a:endParaRPr xmlns:mc="http://schemas.openxmlformats.org/markup-compatibility/2006" xmlns:hp="http://schemas.haansoft.com/office/presentation/8.0" lang="en-US" altLang="ko-KR" b="1" i="0" u="none" strike="noStrike" mc:Ignorable="hp" hp:hslEmbossed="0"/>
          </a:p>
        </p:txBody>
      </p:sp>
      <p:pic>
        <p:nvPicPr>
          <p:cNvPr id="10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043411" y="1817973"/>
            <a:ext cx="8106792" cy="4227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2.</a:t>
            </a:r>
            <a:r>
              <a:rPr lang="ko-KR" altLang="en-US" b="1"/>
              <a:t> 제안 기법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1" i="0" u="none" strike="noStrike" mc:Ignorable="hp" hp:hslEmbossed="0"/>
              <a:t>종량제 봉투를 버리는 과정</a:t>
            </a: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lang="en-US" altLang="ko-KR" b="1" i="0" u="none" strike="noStrike" mc:Ignorable="hp" hp:hslEmbossed="0"/>
              <a:t>(</a:t>
            </a: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/>
              <a:t>종량제 봉투 수거 기계 설치 </a:t>
            </a: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>
                <a:solidFill>
                  <a:schemeClr val="accent1"/>
                </a:solidFill>
              </a:rPr>
              <a:t>가능</a:t>
            </a: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/>
              <a:t> 지역</a:t>
            </a:r>
            <a:r>
              <a:rPr xmlns:mc="http://schemas.openxmlformats.org/markup-compatibility/2006" xmlns:hp="http://schemas.haansoft.com/office/presentation/8.0" lang="en-US" altLang="ko-KR" b="1" i="0" u="none" strike="noStrike" mc:Ignorable="hp" hp:hslEmbossed="0"/>
              <a:t>)</a:t>
            </a:r>
            <a:endParaRPr xmlns:mc="http://schemas.openxmlformats.org/markup-compatibility/2006" xmlns:hp="http://schemas.haansoft.com/office/presentation/8.0" lang="en-US" altLang="ko-KR" b="1" i="0" u="none" strike="noStrike" mc:Ignorable="hp" hp:hslEmbossed="0"/>
          </a:p>
        </p:txBody>
      </p:sp>
      <p:pic>
        <p:nvPicPr>
          <p:cNvPr id="10" name=""/>
          <p:cNvPicPr/>
          <p:nvPr/>
        </p:nvPicPr>
        <p:blipFill rotWithShape="1">
          <a:blip r:embed="rId2">
            <a:lum/>
          </a:blip>
          <a:srcRect r="70500"/>
          <a:stretch>
            <a:fillRect/>
          </a:stretch>
        </p:blipFill>
        <p:spPr>
          <a:xfrm>
            <a:off x="2043410" y="1817973"/>
            <a:ext cx="2391792" cy="4227544"/>
          </a:xfrm>
          <a:prstGeom prst="rect">
            <a:avLst/>
          </a:prstGeom>
        </p:spPr>
      </p:pic>
      <p:sp>
        <p:nvSpPr>
          <p:cNvPr id="16" name=""/>
          <p:cNvSpPr txBox="1"/>
          <p:nvPr/>
        </p:nvSpPr>
        <p:spPr>
          <a:xfrm>
            <a:off x="6316265" y="2003441"/>
            <a:ext cx="5214938" cy="420495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p>
            <a:pPr>
              <a:defRPr/>
            </a:pPr>
            <a:endParaRPr lang="en-US" altLang="ko-KR"/>
          </a:p>
          <a:p>
            <a:pPr marL="0" indent="0" algn="ctr">
              <a:buFont typeface="Arial"/>
              <a:buNone/>
              <a:defRPr/>
            </a:pPr>
            <a:r>
              <a:rPr lang="en-US" altLang="ko-KR" b="1"/>
              <a:t>&lt;</a:t>
            </a:r>
            <a:r>
              <a:rPr lang="ko-KR" altLang="en-US" b="1"/>
              <a:t> </a:t>
            </a:r>
            <a:r>
              <a:rPr lang="en-US" altLang="ko-KR" b="1"/>
              <a:t>RFID </a:t>
            </a:r>
            <a:r>
              <a:rPr lang="ko-KR" altLang="en-US" b="1"/>
              <a:t>카드를 이용한 종량제 봉투 수거 기계 </a:t>
            </a:r>
            <a:r>
              <a:rPr lang="en-US" altLang="ko-KR" b="1"/>
              <a:t>&gt;</a:t>
            </a:r>
            <a:endParaRPr lang="en-US" altLang="ko-KR" b="1"/>
          </a:p>
          <a:p>
            <a:pPr algn="ctr">
              <a:defRPr/>
            </a:pPr>
            <a:endParaRPr lang="ko-KR" altLang="en-US"/>
          </a:p>
          <a:p>
            <a:pPr marL="0" indent="0">
              <a:buFont typeface="Arial"/>
              <a:buNone/>
              <a:defRPr/>
            </a:pPr>
            <a:r>
              <a:rPr lang="ko-KR" altLang="en-US"/>
              <a:t>	각 가정에 부여된 </a:t>
            </a:r>
            <a:r>
              <a:rPr lang="en-US" altLang="ko-KR" b="1">
                <a:solidFill>
                  <a:schemeClr val="dk1"/>
                </a:solidFill>
              </a:rPr>
              <a:t>RFID</a:t>
            </a:r>
            <a:r>
              <a:rPr lang="ko-KR" altLang="en-US" b="1">
                <a:solidFill>
                  <a:schemeClr val="dk1"/>
                </a:solidFill>
              </a:rPr>
              <a:t> 카드</a:t>
            </a:r>
            <a:r>
              <a:rPr lang="ko-KR" altLang="en-US"/>
              <a:t> 안에는</a:t>
            </a:r>
            <a:endParaRPr lang="ko-KR" altLang="en-US"/>
          </a:p>
          <a:p>
            <a:pPr algn="ctr">
              <a:defRPr/>
            </a:pPr>
            <a:endParaRPr lang="ko-KR" altLang="en-US"/>
          </a:p>
          <a:p>
            <a:pPr algn="ctr">
              <a:defRPr/>
            </a:pPr>
            <a:r>
              <a:rPr lang="ko-KR" altLang="en-US" b="1">
                <a:solidFill>
                  <a:schemeClr val="accent1"/>
                </a:solidFill>
              </a:rPr>
              <a:t>세대주의 개인정보가 영지식 증명을 이용해 저장</a:t>
            </a:r>
            <a:endParaRPr lang="ko-KR" altLang="en-US" b="1">
              <a:solidFill>
                <a:schemeClr val="accent1"/>
              </a:solidFill>
            </a:endParaRPr>
          </a:p>
          <a:p>
            <a:pPr algn="ctr">
              <a:defRPr/>
            </a:pPr>
            <a:endParaRPr lang="ko-KR" altLang="en-US" b="1">
              <a:solidFill>
                <a:schemeClr val="accent1"/>
              </a:solidFill>
            </a:endParaRPr>
          </a:p>
          <a:p>
            <a:pPr marL="257040" indent="-257040" algn="ctr">
              <a:buFont typeface="Arial"/>
              <a:buChar char="•"/>
              <a:defRPr/>
            </a:pPr>
            <a:endParaRPr lang="ko-KR" altLang="en-US" b="1">
              <a:solidFill>
                <a:schemeClr val="dk1"/>
              </a:solidFill>
            </a:endParaRPr>
          </a:p>
          <a:p>
            <a:pPr marL="0" indent="0" algn="ctr">
              <a:buFont typeface="Arial"/>
              <a:buNone/>
              <a:defRPr/>
            </a:pPr>
            <a:r>
              <a:rPr lang="en-US" altLang="ko-KR" b="1">
                <a:solidFill>
                  <a:schemeClr val="dk1"/>
                </a:solidFill>
              </a:rPr>
              <a:t>&lt;</a:t>
            </a:r>
            <a:r>
              <a:rPr lang="ko-KR" altLang="en-US" b="1">
                <a:solidFill>
                  <a:schemeClr val="dk1"/>
                </a:solidFill>
              </a:rPr>
              <a:t> 종량제 봉투 배출 방법 </a:t>
            </a:r>
            <a:r>
              <a:rPr lang="en-US" altLang="ko-KR" b="1">
                <a:solidFill>
                  <a:schemeClr val="dk1"/>
                </a:solidFill>
              </a:rPr>
              <a:t>&gt;</a:t>
            </a:r>
            <a:endParaRPr lang="en-US" altLang="ko-KR" b="1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 b="1">
              <a:solidFill>
                <a:schemeClr val="dk1"/>
              </a:solidFill>
            </a:endParaRPr>
          </a:p>
          <a:p>
            <a:pPr marL="333000" indent="-333000">
              <a:buAutoNum type="arabicPeriod"/>
              <a:defRPr/>
            </a:pPr>
            <a:r>
              <a:rPr lang="ko-KR" altLang="en-US" b="1">
                <a:solidFill>
                  <a:schemeClr val="dk1"/>
                </a:solidFill>
              </a:rPr>
              <a:t>수거 기계에 </a:t>
            </a:r>
            <a:r>
              <a:rPr lang="ko-KR" altLang="en-US" b="1">
                <a:solidFill>
                  <a:schemeClr val="accent1"/>
                </a:solidFill>
              </a:rPr>
              <a:t>종량제 봉투의 바코드</a:t>
            </a:r>
            <a:r>
              <a:rPr lang="ko-KR" altLang="en-US" b="1">
                <a:solidFill>
                  <a:schemeClr val="dk1"/>
                </a:solidFill>
              </a:rPr>
              <a:t>를 찍는다.</a:t>
            </a:r>
            <a:endParaRPr lang="ko-KR" altLang="en-US" b="1">
              <a:solidFill>
                <a:schemeClr val="dk1"/>
              </a:solidFill>
            </a:endParaRPr>
          </a:p>
          <a:p>
            <a:pPr marL="333000" indent="-333000">
              <a:buAutoNum type="arabicPeriod"/>
              <a:defRPr/>
            </a:pP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ko-KR" altLang="en-US" b="1">
                <a:solidFill>
                  <a:schemeClr val="accent1"/>
                </a:solidFill>
              </a:rPr>
              <a:t>RFID 카드</a:t>
            </a:r>
            <a:r>
              <a:rPr lang="ko-KR" altLang="en-US" b="1">
                <a:solidFill>
                  <a:schemeClr val="dk1"/>
                </a:solidFill>
              </a:rPr>
              <a:t>를 찍는다.</a:t>
            </a:r>
            <a:endParaRPr lang="ko-KR" altLang="en-US" b="1">
              <a:solidFill>
                <a:schemeClr val="dk1"/>
              </a:solidFill>
            </a:endParaRPr>
          </a:p>
          <a:p>
            <a:pPr marL="333000" indent="-333000">
              <a:buAutoNum type="arabicPeriod"/>
              <a:defRPr/>
            </a:pPr>
            <a:r>
              <a:rPr lang="ko-KR" altLang="en-US" b="1">
                <a:solidFill>
                  <a:schemeClr val="dk1"/>
                </a:solidFill>
              </a:rPr>
              <a:t> 종량제 봉투 수거 기계가 열린다.</a:t>
            </a:r>
            <a:endParaRPr lang="ko-KR" altLang="en-US" b="1">
              <a:solidFill>
                <a:schemeClr val="dk1"/>
              </a:solidFill>
            </a:endParaRPr>
          </a:p>
          <a:p>
            <a:pPr marL="333000" indent="-333000">
              <a:buAutoNum type="arabicPeriod"/>
              <a:defRPr/>
            </a:pPr>
            <a:r>
              <a:rPr lang="ko-KR" altLang="en-US" b="1">
                <a:solidFill>
                  <a:schemeClr val="dk1"/>
                </a:solidFill>
              </a:rPr>
              <a:t> </a:t>
            </a:r>
            <a:r>
              <a:rPr lang="ko-KR" altLang="en-US" b="1">
                <a:solidFill>
                  <a:schemeClr val="accent1"/>
                </a:solidFill>
              </a:rPr>
              <a:t>RFID 카드</a:t>
            </a:r>
            <a:r>
              <a:rPr lang="ko-KR" altLang="en-US" b="1">
                <a:solidFill>
                  <a:schemeClr val="dk1"/>
                </a:solidFill>
              </a:rPr>
              <a:t>를 다시 찍어 투입구를 닫는다</a:t>
            </a:r>
            <a:r>
              <a:rPr lang="en-US" altLang="ko-KR" b="1">
                <a:solidFill>
                  <a:schemeClr val="dk1"/>
                </a:solidFill>
              </a:rPr>
              <a:t>.</a:t>
            </a:r>
            <a:endParaRPr lang="en-US" altLang="ko-KR" b="1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b="1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2.</a:t>
            </a:r>
            <a:r>
              <a:rPr lang="ko-KR" altLang="en-US" b="1"/>
              <a:t> 제안 기법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1" i="0" u="none" strike="noStrike" mc:Ignorable="hp" hp:hslEmbossed="0"/>
              <a:t>종량제 봉투를 버리는 과정</a:t>
            </a: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lang="en-US" altLang="ko-KR" b="1" i="0" u="none" strike="noStrike" mc:Ignorable="hp" hp:hslEmbossed="0"/>
              <a:t>(</a:t>
            </a: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/>
              <a:t>종량제 봉투 수거 기계 설치 </a:t>
            </a: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>
                <a:solidFill>
                  <a:schemeClr val="accent1"/>
                </a:solidFill>
              </a:rPr>
              <a:t>가능</a:t>
            </a: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/>
              <a:t> 지역</a:t>
            </a:r>
            <a:r>
              <a:rPr xmlns:mc="http://schemas.openxmlformats.org/markup-compatibility/2006" xmlns:hp="http://schemas.haansoft.com/office/presentation/8.0" lang="en-US" altLang="ko-KR" b="1" i="0" u="none" strike="noStrike" mc:Ignorable="hp" hp:hslEmbossed="0"/>
              <a:t>)</a:t>
            </a:r>
            <a:endParaRPr xmlns:mc="http://schemas.openxmlformats.org/markup-compatibility/2006" xmlns:hp="http://schemas.haansoft.com/office/presentation/8.0" lang="en-US" altLang="ko-KR" b="1" i="0" u="none" strike="noStrike" mc:Ignorable="hp" hp:hslEmbossed="0"/>
          </a:p>
        </p:txBody>
      </p:sp>
      <p:pic>
        <p:nvPicPr>
          <p:cNvPr id="10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043411" y="1817973"/>
            <a:ext cx="8106792" cy="42275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2.</a:t>
            </a:r>
            <a:r>
              <a:rPr lang="ko-KR" altLang="en-US" b="1"/>
              <a:t> 제안 기법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1" i="0" u="none" strike="noStrike" mc:Ignorable="hp" hp:hslEmbossed="0"/>
              <a:t>종량제 봉투를 버리는 과정</a:t>
            </a: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lang="en-US" altLang="ko-KR" b="1" i="0" u="none" strike="noStrike" mc:Ignorable="hp" hp:hslEmbossed="0"/>
              <a:t>(</a:t>
            </a: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/>
              <a:t>종량제 봉투 수거 기계 설치 </a:t>
            </a: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>
                <a:solidFill>
                  <a:schemeClr val="accent1"/>
                </a:solidFill>
              </a:rPr>
              <a:t>불가</a:t>
            </a:r>
            <a:r>
              <a:rPr xmlns:mc="http://schemas.openxmlformats.org/markup-compatibility/2006" xmlns:hp="http://schemas.haansoft.com/office/presentation/8.0" lang="ko-KR" altLang="en-US" b="1" i="0" u="none" strike="noStrike" mc:Ignorable="hp" hp:hslEmbossed="0"/>
              <a:t> 지역</a:t>
            </a:r>
            <a:r>
              <a:rPr xmlns:mc="http://schemas.openxmlformats.org/markup-compatibility/2006" xmlns:hp="http://schemas.haansoft.com/office/presentation/8.0" lang="en-US" altLang="ko-KR" b="1" i="0" u="none" strike="noStrike" mc:Ignorable="hp" hp:hslEmbossed="0"/>
              <a:t>)</a:t>
            </a:r>
            <a:endParaRPr xmlns:mc="http://schemas.openxmlformats.org/markup-compatibility/2006" xmlns:hp="http://schemas.haansoft.com/office/presentation/8.0" lang="en-US" altLang="ko-KR" b="1" i="0" u="none" strike="noStrike" mc:Ignorable="hp" hp:hslEmbossed="0"/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ko-KR" altLang="en-US" sz="1800" b="1" i="0" u="none" strike="noStrike" mc:Ignorable="hp" hp:hslEmbossed="0"/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100" b="1" i="0" u="none" strike="noStrike" mc:Ignorable="hp" hp:hslEmbossed="0"/>
              <a:t>스티커를 부착하여 종량제 봉투를 배출</a:t>
            </a:r>
            <a:endParaRPr xmlns:mc="http://schemas.openxmlformats.org/markup-compatibility/2006" xmlns:hp="http://schemas.haansoft.com/office/presentation/8.0" lang="ko-KR" altLang="en-US" sz="1800" i="0" u="none" strike="noStrike" mc:Ignorable="hp" hp:hslEmbossed="0"/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ko-KR" altLang="en-US" sz="1800" i="0" u="none" strike="noStrike" mc:Ignorable="hp" hp:hslEmbossed="0"/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800" i="0" u="none" strike="noStrike" mc:Ignorable="hp" hp:hslEmbossed="0"/>
              <a:t>종량제 봉투 판매소에 </a:t>
            </a:r>
            <a:r>
              <a:rPr xmlns:mc="http://schemas.openxmlformats.org/markup-compatibility/2006" xmlns:hp="http://schemas.haansoft.com/office/presentation/8.0" lang="en-US" altLang="ko-KR" sz="1800" b="1" i="0" u="none" strike="noStrike" mc:Ignorable="hp" hp:hslEmbossed="0"/>
              <a:t>RFID</a:t>
            </a:r>
            <a:r>
              <a:rPr xmlns:mc="http://schemas.openxmlformats.org/markup-compatibility/2006" xmlns:hp="http://schemas.haansoft.com/office/presentation/8.0" lang="ko-KR" altLang="en-US" sz="1800" b="1" i="0" u="none" strike="noStrike" mc:Ignorable="hp" hp:hslEmbossed="0"/>
              <a:t>카드</a:t>
            </a:r>
            <a:r>
              <a:rPr xmlns:mc="http://schemas.openxmlformats.org/markup-compatibility/2006" xmlns:hp="http://schemas.haansoft.com/office/presentation/8.0" lang="ko-KR" altLang="en-US" sz="1800" i="0" u="none" strike="noStrike" mc:Ignorable="hp" hp:hslEmbossed="0"/>
              <a:t>와 구매할 </a:t>
            </a:r>
            <a:r>
              <a:rPr xmlns:mc="http://schemas.openxmlformats.org/markup-compatibility/2006" xmlns:hp="http://schemas.haansoft.com/office/presentation/8.0" lang="ko-KR" altLang="en-US" sz="1800" b="1" i="0" u="none" strike="noStrike" mc:Ignorable="hp" hp:hslEmbossed="0"/>
              <a:t>종량제 봉투의 바코드</a:t>
            </a:r>
            <a:r>
              <a:rPr xmlns:mc="http://schemas.openxmlformats.org/markup-compatibility/2006" xmlns:hp="http://schemas.haansoft.com/office/presentation/8.0" lang="ko-KR" altLang="en-US" sz="1800" i="0" u="none" strike="noStrike" mc:Ignorable="hp" hp:hslEmbossed="0"/>
              <a:t>를 인식시키면 </a:t>
            </a:r>
            <a:r>
              <a:rPr xmlns:mc="http://schemas.openxmlformats.org/markup-compatibility/2006" xmlns:hp="http://schemas.haansoft.com/office/presentation/8.0" lang="ko-KR" altLang="en-US" sz="1800" b="1" i="0" u="none" strike="noStrike" mc:Ignorable="hp" hp:hslEmbossed="0"/>
              <a:t>스티커가 나오는 기계 설치</a:t>
            </a:r>
            <a:endParaRPr xmlns:mc="http://schemas.openxmlformats.org/markup-compatibility/2006" xmlns:hp="http://schemas.haansoft.com/office/presentation/8.0" lang="en-US" altLang="ko-KR" sz="1800" b="1" i="0" u="none" strike="noStrike" mc:Ignorable="hp" hp:hslEmbossed="0"/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ko-KR" altLang="en-US" sz="1800" i="0" u="none" strike="noStrike" mc:Ignorable="hp" hp:hslEmbossed="0"/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1800" i="0" u="none" strike="noStrike" mc:Ignorable="hp" hp:hslEmbossed="0"/>
              <a:t>이 기계는 카드에 내장된 개인정보와 봉투의 바코드 값을 </a:t>
            </a:r>
            <a:r>
              <a:rPr xmlns:mc="http://schemas.openxmlformats.org/markup-compatibility/2006" xmlns:hp="http://schemas.haansoft.com/office/presentation/8.0" lang="ko-KR" altLang="en-US" sz="1800" b="1" i="0" u="none" strike="noStrike" mc:Ignorable="hp" hp:hslEmbossed="0"/>
              <a:t>해시를 통해 암호화 한 값</a:t>
            </a:r>
            <a:r>
              <a:rPr xmlns:mc="http://schemas.openxmlformats.org/markup-compatibility/2006" xmlns:hp="http://schemas.haansoft.com/office/presentation/8.0" lang="ko-KR" altLang="en-US" sz="1800" i="0" u="none" strike="noStrike" mc:Ignorable="hp" hp:hslEmbossed="0"/>
              <a:t>을 적어</a:t>
            </a:r>
            <a:r>
              <a:rPr xmlns:mc="http://schemas.openxmlformats.org/markup-compatibility/2006" xmlns:hp="http://schemas.haansoft.com/office/presentation/8.0" lang="ko-KR" altLang="en-US" sz="1800" b="1" i="0" u="none" strike="noStrike" mc:Ignorable="hp" hp:hslEmbossed="0"/>
              <a:t> 인쇄</a:t>
            </a:r>
            <a:endParaRPr xmlns:mc="http://schemas.openxmlformats.org/markup-compatibility/2006" xmlns:hp="http://schemas.haansoft.com/office/presentation/8.0" lang="ko-KR" altLang="en-US" sz="1800" b="1" i="0" u="none" strike="noStrike" mc:Ignorable="hp" hp:hslEmbossed="0"/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1800" i="0" u="none" strike="noStrike" mc:Ignorable="hp" hp:hslEmbossed="0"/>
          </a:p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ko-KR" sz="2300" b="1" i="0" u="none" strike="noStrike" mc:Ignorable="hp" hp:hslEmbossed="0">
                <a:solidFill>
                  <a:schemeClr val="accent1"/>
                </a:solidFill>
              </a:rPr>
              <a:t>카드와 봉투를 종량제 봉투 수거 기계에 찍는 행위를 대신해</a:t>
            </a:r>
            <a:r>
              <a:rPr xmlns:mc="http://schemas.openxmlformats.org/markup-compatibility/2006" xmlns:hp="http://schemas.haansoft.com/office/presentation/8.0" lang="ko-KR" altLang="en-US" sz="2300" b="1" i="0" u="none" strike="noStrike" mc:Ignorable="hp" hp:hslEmbossed="0">
                <a:solidFill>
                  <a:schemeClr val="accent1"/>
                </a:solidFill>
              </a:rPr>
              <a:t>줌</a:t>
            </a:r>
            <a:endParaRPr xmlns:mc="http://schemas.openxmlformats.org/markup-compatibility/2006" xmlns:hp="http://schemas.haansoft.com/office/presentation/8.0" lang="ko-KR" altLang="en-US" sz="1800" i="0" u="none" strike="noStrike" mc:Ignorable="hp" hp:hslEmbossed="0"/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en-US" altLang="ko-KR" sz="1800" i="0" u="none" strike="noStrike" mc:Ignorable="hp" hp:hslEmbossed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2.</a:t>
            </a:r>
            <a:r>
              <a:rPr lang="ko-KR" altLang="en-US" b="1"/>
              <a:t> 제안 기법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1" i="0" u="none" strike="noStrike" mc:Ignorable="hp" hp:hslEmbossed="0"/>
              <a:t>종량제 봉투를 생산하는 과정</a:t>
            </a:r>
            <a:endParaRPr xmlns:mc="http://schemas.openxmlformats.org/markup-compatibility/2006" xmlns:hp="http://schemas.haansoft.com/office/presentation/8.0" b="1" i="0" u="none" strike="noStrike" mc:Ignorable="hp" hp:hslEmbossed="0"/>
          </a:p>
        </p:txBody>
      </p:sp>
      <p:pic>
        <p:nvPicPr>
          <p:cNvPr id="10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2074463" y="2054733"/>
            <a:ext cx="8113744" cy="40352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2.</a:t>
            </a:r>
            <a:r>
              <a:rPr lang="ko-KR" altLang="en-US" b="1"/>
              <a:t> 제안 기법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b="1" i="0" u="none" strike="noStrike" mc:Ignorable="hp" hp:hslEmbossed="0"/>
              <a:t>종량제 봉투 생산량과 수거량 비교</a:t>
            </a:r>
            <a:endParaRPr xmlns:mc="http://schemas.openxmlformats.org/markup-compatibility/2006" xmlns:hp="http://schemas.haansoft.com/office/presentation/8.0" b="1" i="0" u="none" strike="noStrike" mc:Ignorable="hp" hp:hslEmbossed="0"/>
          </a:p>
        </p:txBody>
      </p:sp>
      <p:pic>
        <p:nvPicPr>
          <p:cNvPr id="12" name=""/>
          <p:cNvPicPr/>
          <p:nvPr/>
        </p:nvPicPr>
        <p:blipFill rotWithShape="1">
          <a:blip r:embed="rId2">
            <a:lum/>
          </a:blip>
          <a:srcRect/>
          <a:stretch>
            <a:fillRect/>
          </a:stretch>
        </p:blipFill>
        <p:spPr>
          <a:xfrm>
            <a:off x="3852862" y="2059114"/>
            <a:ext cx="4503737" cy="43184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873566" y="2522249"/>
            <a:ext cx="4447474" cy="115485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none">
            <a:spAutoFit/>
          </a:bodyPr>
          <a:p>
            <a:pPr>
              <a:defRPr/>
            </a:pPr>
            <a:r>
              <a:rPr lang="en-US" altLang="ko-KR" sz="7000" b="1"/>
              <a:t>3.</a:t>
            </a:r>
            <a:r>
              <a:rPr lang="ko-KR" altLang="en-US" sz="7000" b="1"/>
              <a:t>  결론     </a:t>
            </a:r>
            <a:endParaRPr lang="ko-KR" altLang="en-US" sz="7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제안 배경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제안 기법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결론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결론</a:t>
            </a:r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>
          <a:xfrm>
            <a:off x="3596554" y="3931734"/>
            <a:ext cx="7782593" cy="2105368"/>
          </a:xfrm>
          <a:solidFill>
            <a:schemeClr val="lt1"/>
          </a:solidFill>
          <a:ln>
            <a:solidFill>
              <a:schemeClr val="lt1"/>
            </a:solidFill>
          </a:ln>
        </p:spPr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3.</a:t>
            </a:r>
            <a:r>
              <a:rPr lang="ko-KR" altLang="en-US" b="1"/>
              <a:t> 결론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ko-KR" altLang="en-US" sz="2500" b="1" i="0" u="none" strike="noStrike" mc:Ignorable="hp" hp:hslEmbossed="0"/>
          </a:p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ko-KR" altLang="en-US" sz="2500" b="1" i="0" u="none" strike="noStrike" mc:Ignorable="hp" hp:hslEmbossed="0"/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ko-KR" altLang="en-US" sz="2500" b="1" i="0" u="none" strike="noStrike" mc:Ignorable="hp" hp:hslEmbossed="0"/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2500" b="1" i="0" u="none" strike="noStrike" mc:Ignorable="hp" hp:hslEmbossed="0"/>
              <a:t> </a:t>
            </a:r>
            <a:r>
              <a:rPr xmlns:mc="http://schemas.openxmlformats.org/markup-compatibility/2006" xmlns:hp="http://schemas.haansoft.com/office/presentation/8.0" lang="ko-KR" altLang="en-US" sz="2500" i="0" u="none" strike="noStrike" mc:Ignorable="hp" hp:hslEmbossed="0"/>
              <a:t>종량제 봉투 실명제 시행의 가장 큰 문제인 </a:t>
            </a:r>
            <a:r>
              <a:rPr xmlns:mc="http://schemas.openxmlformats.org/markup-compatibility/2006" xmlns:hp="http://schemas.haansoft.com/office/presentation/8.0" lang="ko-KR" altLang="en-US" sz="2500" b="1" i="0" u="none" strike="noStrike" mc:Ignorable="hp" hp:hslEmbossed="0">
                <a:solidFill>
                  <a:srgbClr val="ff0000"/>
                </a:solidFill>
              </a:rPr>
              <a:t>사생활 침해</a:t>
            </a:r>
            <a:r>
              <a:rPr xmlns:mc="http://schemas.openxmlformats.org/markup-compatibility/2006" xmlns:hp="http://schemas.haansoft.com/office/presentation/8.0" lang="ko-KR" altLang="en-US" sz="2500" b="1" i="0" u="none" strike="noStrike" mc:Ignorable="hp" hp:hslEmbossed="0">
                <a:solidFill>
                  <a:schemeClr val="accent1"/>
                </a:solidFill>
              </a:rPr>
              <a:t> 문제 해결 가능</a:t>
            </a:r>
            <a:endParaRPr xmlns:mc="http://schemas.openxmlformats.org/markup-compatibility/2006" xmlns:hp="http://schemas.haansoft.com/office/presentation/8.0" lang="ko-KR" altLang="en-US" sz="2500" i="0" u="none" strike="noStrike" mc:Ignorable="hp" hp:hslEmbossed="0"/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ko-KR" altLang="en-US" sz="2500" i="0" u="none" strike="noStrike" mc:Ignorable="hp" hp:hslEmbossed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3.</a:t>
            </a:r>
            <a:r>
              <a:rPr lang="ko-KR" altLang="en-US" b="1"/>
              <a:t> 결론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ko-KR" altLang="en-US" sz="2000" i="0" u="none" strike="noStrike" mc:Ignorable="hp" hp:hslEmbossed="0"/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ko-KR" altLang="en-US" sz="2000" i="0" u="none" strike="noStrike" mc:Ignorable="hp" hp:hslEmbossed="0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ko-KR" altLang="en-US" sz="2000" i="0" u="none" strike="noStrike" mc:Ignorable="hp" hp:hslEmbossed="0"/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2500" i="0" u="none" strike="noStrike" mc:Ignorable="hp" hp:hslEmbossed="0"/>
              <a:t>각 가정의 개인 정보를 의미하는 </a:t>
            </a:r>
            <a:r>
              <a:rPr xmlns:mc="http://schemas.openxmlformats.org/markup-compatibility/2006" xmlns:hp="http://schemas.haansoft.com/office/presentation/8.0" lang="ko-KR" altLang="en-US" sz="2500" b="1" i="0" u="none" strike="noStrike" mc:Ignorable="hp" hp:hslEmbossed="0">
                <a:solidFill>
                  <a:schemeClr val="accent1"/>
                </a:solidFill>
              </a:rPr>
              <a:t>일련번호를 담고 있는</a:t>
            </a:r>
            <a:r>
              <a:rPr xmlns:mc="http://schemas.openxmlformats.org/markup-compatibility/2006" xmlns:hp="http://schemas.haansoft.com/office/presentation/8.0" lang="ko-KR" altLang="en-US" sz="2500" i="0" u="none" strike="noStrike" mc:Ignorable="hp" hp:hslEmbossed="0"/>
              <a:t> </a:t>
            </a:r>
            <a:endParaRPr xmlns:mc="http://schemas.openxmlformats.org/markup-compatibility/2006" xmlns:hp="http://schemas.haansoft.com/office/presentation/8.0" lang="en-US" altLang="ko-KR" sz="2500" i="0" u="none" strike="noStrike" mc:Ignorable="hp" hp:hslEmbossed="0"/>
          </a:p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en-US" altLang="ko-KR" sz="2500" b="1" i="0" u="none" strike="noStrike" mc:Ignorable="hp" hp:hslEmbossed="0">
                <a:solidFill>
                  <a:srgbClr val="ff0000"/>
                </a:solidFill>
              </a:rPr>
              <a:t>RFID</a:t>
            </a:r>
            <a:r>
              <a:rPr xmlns:mc="http://schemas.openxmlformats.org/markup-compatibility/2006" xmlns:hp="http://schemas.haansoft.com/office/presentation/8.0" lang="ko-KR" altLang="en-US" sz="2500" b="1" i="0" u="none" strike="noStrike" mc:Ignorable="hp" hp:hslEmbossed="0">
                <a:solidFill>
                  <a:srgbClr val="ff0000"/>
                </a:solidFill>
              </a:rPr>
              <a:t> 카드</a:t>
            </a:r>
            <a:r>
              <a:rPr xmlns:mc="http://schemas.openxmlformats.org/markup-compatibility/2006" xmlns:hp="http://schemas.haansoft.com/office/presentation/8.0" lang="ko-KR" altLang="en-US" sz="2500" i="0" u="none" strike="noStrike" mc:Ignorable="hp" hp:hslEmbossed="0"/>
              <a:t>를 이용한 종량제 봉투 수거 기계를 이용</a:t>
            </a:r>
            <a:endParaRPr xmlns:mc="http://schemas.openxmlformats.org/markup-compatibility/2006" xmlns:hp="http://schemas.haansoft.com/office/presentation/8.0" lang="ko-KR" altLang="en-US" sz="2500" i="0" u="none" strike="noStrike" mc:Ignorable="hp" hp:hslEmbossed="0"/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ko-KR" altLang="en-US" sz="2500" i="0" u="none" strike="noStrike" mc:Ignorable="hp" hp:hslEmbossed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3.</a:t>
            </a:r>
            <a:r>
              <a:rPr lang="ko-KR" altLang="en-US" b="1"/>
              <a:t> 결론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ko-KR" altLang="en-US" sz="2000" i="0" u="none" strike="noStrike" mc:Ignorable="hp" hp:hslEmbossed="0"/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ko-KR" altLang="en-US" sz="2000" i="0" u="none" strike="noStrike" mc:Ignorable="hp" hp:hslEmbossed="0"/>
          </a:p>
          <a:p>
            <a:pPr marL="228600" indent="-228600" algn="ctr">
              <a:lnSpc>
                <a:spcPct val="160000"/>
              </a:lnSpc>
              <a:spcBef>
                <a:spcPts val="0"/>
              </a:spcBef>
              <a:defRPr/>
            </a:pPr>
            <a:endParaRPr xmlns:mc="http://schemas.openxmlformats.org/markup-compatibility/2006" xmlns:hp="http://schemas.haansoft.com/office/presentation/8.0" lang="ko-KR" altLang="en-US" sz="2500" i="0" u="none" strike="noStrike" mc:Ignorable="hp" hp:hslEmbossed="0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ko-KR" altLang="en-US" sz="2000" i="0" u="none" strike="noStrike" mc:Ignorable="hp" hp:hslEmbossed="0"/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ko-KR" altLang="en-US" sz="2000" i="0" u="none" strike="noStrike" mc:Ignorable="hp" hp:hslEmbossed="0"/>
          </a:p>
        </p:txBody>
      </p:sp>
      <p:sp>
        <p:nvSpPr>
          <p:cNvPr id="13" name=""/>
          <p:cNvSpPr txBox="1"/>
          <p:nvPr/>
        </p:nvSpPr>
        <p:spPr>
          <a:xfrm>
            <a:off x="1344215" y="2253853"/>
            <a:ext cx="9536909" cy="2525792"/>
          </a:xfrm>
          <a:prstGeom prst="rect">
            <a:avLst/>
          </a:prstGeom>
        </p:spPr>
        <p:txBody>
          <a:bodyPr wrap="square">
            <a:spAutoFit/>
          </a:bodyPr>
          <a:p>
            <a:pPr marL="585600" indent="-357000">
              <a:lnSpc>
                <a:spcPct val="160000"/>
              </a:lnSpc>
              <a:spcBef>
                <a:spcPts val="0"/>
              </a:spcBef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lang="ko-KR" altLang="en-US" sz="2500" i="0" u="none" strike="noStrike" mc:Ignorable="hp" hp:hslEmbossed="0"/>
              <a:t>종량제 봉투 수거 기계 설치가 불가능한 지역에는</a:t>
            </a:r>
            <a:endParaRPr xmlns:mc="http://schemas.openxmlformats.org/markup-compatibility/2006" xmlns:hp="http://schemas.haansoft.com/office/presentation/8.0" lang="ko-KR" altLang="en-US" sz="2500" i="0" u="none" strike="noStrike" mc:Ignorable="hp" hp:hslEmbossed="0"/>
          </a:p>
          <a:p>
            <a:pPr marL="228600" indent="0">
              <a:lnSpc>
                <a:spcPct val="160000"/>
              </a:lnSpc>
              <a:spcBef>
                <a:spcPts val="0"/>
              </a:spcBef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500" i="0" u="none" strike="noStrike" mc:Ignorable="hp" hp:hslEmbossed="0"/>
              <a:t> 종량제봉투 구매 시 </a:t>
            </a:r>
            <a:r>
              <a:rPr xmlns:mc="http://schemas.openxmlformats.org/markup-compatibility/2006" xmlns:hp="http://schemas.haansoft.com/office/presentation/8.0" lang="en-US" altLang="ko-KR" sz="2500" b="1" i="0" u="none" strike="noStrike" mc:Ignorable="hp" hp:hslEmbossed="0">
                <a:solidFill>
                  <a:schemeClr val="accent1"/>
                </a:solidFill>
              </a:rPr>
              <a:t>RFID</a:t>
            </a:r>
            <a:r>
              <a:rPr xmlns:mc="http://schemas.openxmlformats.org/markup-compatibility/2006" xmlns:hp="http://schemas.haansoft.com/office/presentation/8.0" lang="ko-KR" altLang="en-US" sz="2500" b="1" i="0" u="none" strike="noStrike" mc:Ignorable="hp" hp:hslEmbossed="0">
                <a:solidFill>
                  <a:schemeClr val="accent1"/>
                </a:solidFill>
              </a:rPr>
              <a:t> 카드와  봉투의 바코드</a:t>
            </a:r>
            <a:r>
              <a:rPr xmlns:mc="http://schemas.openxmlformats.org/markup-compatibility/2006" xmlns:hp="http://schemas.haansoft.com/office/presentation/8.0" lang="ko-KR" altLang="en-US" sz="2500" i="0" u="none" strike="noStrike" mc:Ignorable="hp" hp:hslEmbossed="0"/>
              <a:t>를 찍으면</a:t>
            </a:r>
            <a:endParaRPr xmlns:mc="http://schemas.openxmlformats.org/markup-compatibility/2006" xmlns:hp="http://schemas.haansoft.com/office/presentation/8.0" lang="ko-KR" altLang="en-US" sz="2500" i="0" u="none" strike="noStrike" mc:Ignorable="hp" hp:hslEmbossed="0"/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500" i="0" u="none" strike="noStrike" mc:Ignorable="hp" hp:hslEmbossed="0"/>
              <a:t>   </a:t>
            </a:r>
            <a:r>
              <a:rPr xmlns:mc="http://schemas.openxmlformats.org/markup-compatibility/2006" xmlns:hp="http://schemas.haansoft.com/office/presentation/8.0" lang="ko-KR" altLang="en-US" sz="2500" b="1" i="0" u="none" strike="noStrike" mc:Ignorable="hp" hp:hslEmbossed="0">
                <a:solidFill>
                  <a:srgbClr val="ff0000"/>
                </a:solidFill>
              </a:rPr>
              <a:t>해시를 통한 암호화된 값을 인쇄</a:t>
            </a:r>
            <a:r>
              <a:rPr xmlns:mc="http://schemas.openxmlformats.org/markup-compatibility/2006" xmlns:hp="http://schemas.haansoft.com/office/presentation/8.0" lang="ko-KR" altLang="en-US" sz="2500" i="0" u="none" strike="noStrike" mc:Ignorable="hp" hp:hslEmbossed="0"/>
              <a:t>해주는 기계를 설치하여 </a:t>
            </a:r>
            <a:endParaRPr xmlns:mc="http://schemas.openxmlformats.org/markup-compatibility/2006" xmlns:hp="http://schemas.haansoft.com/office/presentation/8.0" lang="ko-KR" altLang="en-US" sz="2500" i="0" u="none" strike="noStrike" mc:Ignorable="hp" hp:hslEmbossed="0"/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500" i="0" u="none" strike="noStrike" mc:Ignorable="hp" hp:hslEmbossed="0"/>
              <a:t>   종량제 봉투 배출시에 스티커 부착</a:t>
            </a:r>
            <a:endParaRPr xmlns:mc="http://schemas.openxmlformats.org/markup-compatibility/2006" xmlns:hp="http://schemas.haansoft.com/office/presentation/8.0" lang="ko-KR" altLang="en-US" sz="2500" i="0" u="none" strike="noStrike" mc:Ignorable="hp" hp:hslEmbossed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3.</a:t>
            </a:r>
            <a:r>
              <a:rPr lang="ko-KR" altLang="en-US" b="1"/>
              <a:t> 결론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ko-KR" altLang="en-US" sz="2000" i="0" u="none" strike="noStrike" mc:Ignorable="hp" hp:hslEmbossed="0"/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ko-KR" altLang="en-US" sz="2000" i="0" u="none" strike="noStrike" mc:Ignorable="hp" hp:hslEmbossed="0"/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ko-KR" altLang="en-US" sz="2000" i="0" u="none" strike="noStrike" mc:Ignorable="hp" hp:hslEmbossed="0"/>
          </a:p>
          <a:p>
            <a:pPr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2500" b="1" i="0" u="none" strike="noStrike" mc:Ignorable="hp" hp:hslEmbossed="0">
                <a:solidFill>
                  <a:schemeClr val="accent1"/>
                </a:solidFill>
              </a:rPr>
              <a:t>타 지역에서 구매</a:t>
            </a:r>
            <a:r>
              <a:rPr xmlns:mc="http://schemas.openxmlformats.org/markup-compatibility/2006" xmlns:hp="http://schemas.haansoft.com/office/presentation/8.0" lang="ko-KR" altLang="en-US" sz="2500" i="0" u="none" strike="noStrike" mc:Ignorable="hp" hp:hslEmbossed="0"/>
              <a:t>한 종량제 봉투와 </a:t>
            </a:r>
            <a:r>
              <a:rPr xmlns:mc="http://schemas.openxmlformats.org/markup-compatibility/2006" xmlns:hp="http://schemas.haansoft.com/office/presentation/8.0" lang="ko-KR" altLang="en-US" sz="2500" b="1" i="0" u="none" strike="noStrike" mc:Ignorable="hp" hp:hslEmbossed="0">
                <a:solidFill>
                  <a:schemeClr val="accent1"/>
                </a:solidFill>
              </a:rPr>
              <a:t>위조 종량제 봉투</a:t>
            </a:r>
            <a:r>
              <a:rPr xmlns:mc="http://schemas.openxmlformats.org/markup-compatibility/2006" xmlns:hp="http://schemas.haansoft.com/office/presentation/8.0" lang="ko-KR" altLang="en-US" sz="2500" i="0" u="none" strike="noStrike" mc:Ignorable="hp" hp:hslEmbossed="0"/>
              <a:t> 사용을</a:t>
            </a:r>
            <a:endParaRPr xmlns:mc="http://schemas.openxmlformats.org/markup-compatibility/2006" xmlns:hp="http://schemas.haansoft.com/office/presentation/8.0" lang="ko-KR" altLang="en-US" sz="2500" i="0" u="none" strike="noStrike" mc:Ignorable="hp" hp:hslEmbossed="0"/>
          </a:p>
          <a:p>
            <a:pPr mar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lang="ko-KR" altLang="en-US" sz="2500" i="0" u="none" strike="noStrike" mc:Ignorable="hp" hp:hslEmbossed="0"/>
              <a:t> 막기 위해 종량제 봉투를 한 가지로  통일하여 </a:t>
            </a:r>
            <a:r>
              <a:rPr xmlns:mc="http://schemas.openxmlformats.org/markup-compatibility/2006" xmlns:hp="http://schemas.haansoft.com/office/presentation/8.0" lang="ko-KR" altLang="en-US" sz="2500" b="1" i="0" u="none" strike="noStrike" mc:Ignorable="hp" hp:hslEmbossed="0">
                <a:solidFill>
                  <a:srgbClr val="ff0000"/>
                </a:solidFill>
              </a:rPr>
              <a:t>종량제 봉투 관리 가능</a:t>
            </a:r>
            <a:r>
              <a:rPr xmlns:mc="http://schemas.openxmlformats.org/markup-compatibility/2006" xmlns:hp="http://schemas.haansoft.com/office/presentation/8.0" lang="ko-KR" altLang="en-US" sz="2500" i="0" u="none" strike="noStrike" mc:Ignorable="hp" hp:hslEmbossed="0">
                <a:solidFill>
                  <a:srgbClr val="ff0000"/>
                </a:solidFill>
              </a:rPr>
              <a:t> </a:t>
            </a:r>
            <a:endParaRPr xmlns:mc="http://schemas.openxmlformats.org/markup-compatibility/2006" xmlns:hp="http://schemas.haansoft.com/office/presentation/8.0" lang="ko-KR" altLang="en-US" sz="2000" i="0" u="none" strike="noStrike" mc:Ignorable="hp" hp:hslEmbossed="0">
              <a:solidFill>
                <a:srgbClr val="ff0000"/>
              </a:solidFill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lang="ko-KR" altLang="en-US" sz="2000" i="0" u="none" strike="noStrike" mc:Ignorable="hp" hp:hslEmbossed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3635441" y="2417474"/>
            <a:ext cx="4980874" cy="1154854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txBody>
          <a:bodyPr wrap="none">
            <a:spAutoFit/>
          </a:bodyPr>
          <a:p>
            <a:pPr>
              <a:defRPr/>
            </a:pPr>
            <a:r>
              <a:rPr lang="en-US" altLang="ko-KR" sz="7000" b="1"/>
              <a:t>1.</a:t>
            </a:r>
            <a:r>
              <a:rPr lang="ko-KR" altLang="en-US" sz="7000" b="1"/>
              <a:t> 제안 배경</a:t>
            </a:r>
            <a:endParaRPr lang="ko-KR" altLang="en-US" sz="7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1.</a:t>
            </a:r>
            <a:r>
              <a:rPr lang="ko-KR" altLang="en-US" b="1"/>
              <a:t> 제안 배경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</a:t>
            </a:r>
            <a:r>
              <a:rPr lang="ko-KR" altLang="en-US" b="1"/>
              <a:t>종량제 봉투 실명제의 시작</a:t>
            </a:r>
            <a:endParaRPr lang="ko-KR" altLang="en-US" b="1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	</a:t>
            </a:r>
            <a:r>
              <a:rPr lang="en-US" altLang="ko-KR"/>
              <a:t>2015</a:t>
            </a:r>
            <a:r>
              <a:rPr lang="ko-KR" altLang="en-US"/>
              <a:t>년 강원도 평창군에서 주민들의 제안으로 처음 시범 운영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 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	실명제 스티커를 붙이지 않은 경우</a:t>
            </a:r>
            <a:r>
              <a:rPr lang="en-US" altLang="ko-KR"/>
              <a:t>,</a:t>
            </a:r>
            <a:r>
              <a:rPr lang="ko-KR" altLang="en-US"/>
              <a:t>  </a:t>
            </a:r>
            <a:r>
              <a:rPr lang="en-US" altLang="ko-KR" b="1"/>
              <a:t>5</a:t>
            </a:r>
            <a:r>
              <a:rPr lang="ko-KR" altLang="en-US" b="1"/>
              <a:t>일간 수거하지 않음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None/>
              <a:defRPr/>
            </a:pPr>
            <a:endParaRPr lang="en-US" altLang="ko-KR"/>
          </a:p>
          <a:p>
            <a:pPr marL="0" lvl="0" indent="0">
              <a:buNone/>
              <a:defRPr/>
            </a:pPr>
            <a:r>
              <a:rPr lang="ko-KR" altLang="en-US"/>
              <a:t>	음식물 쓰레기나 재활용품을 함께 배출한 경우 </a:t>
            </a:r>
            <a:r>
              <a:rPr lang="en-US" altLang="ko-KR"/>
              <a:t>10</a:t>
            </a:r>
            <a:r>
              <a:rPr lang="ko-KR" altLang="en-US"/>
              <a:t>만원의 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	</a:t>
            </a:r>
            <a:r>
              <a:rPr lang="ko-KR" altLang="en-US" b="1"/>
              <a:t>과태료를 부과</a:t>
            </a:r>
            <a:r>
              <a:rPr lang="ko-KR" altLang="en-US"/>
              <a:t>하는 방법으로 시행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1.</a:t>
            </a:r>
            <a:r>
              <a:rPr lang="ko-KR" altLang="en-US" b="1"/>
              <a:t> 제안 배경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 </a:t>
            </a:r>
            <a:r>
              <a:rPr lang="ko-KR" altLang="en-US" b="1"/>
              <a:t>평창군 종량제 봉투 시범 운영 결과 </a:t>
            </a:r>
            <a:r>
              <a:rPr lang="en-US" altLang="ko-KR" b="1"/>
              <a:t>(2015)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	종량제 봉투 배출량 </a:t>
            </a:r>
            <a:r>
              <a:rPr lang="en-US" altLang="ko-KR"/>
              <a:t>:</a:t>
            </a:r>
            <a:r>
              <a:rPr lang="ko-KR" altLang="en-US"/>
              <a:t>하루</a:t>
            </a:r>
            <a:r>
              <a:rPr lang="en-US" altLang="ko-KR"/>
              <a:t> </a:t>
            </a:r>
            <a:r>
              <a:rPr lang="ko-KR" altLang="en-US"/>
              <a:t>평균</a:t>
            </a:r>
            <a:r>
              <a:rPr lang="ko-KR" altLang="en-US" b="1"/>
              <a:t> </a:t>
            </a:r>
            <a:r>
              <a:rPr lang="en-US" altLang="ko-KR" b="1"/>
              <a:t>7</a:t>
            </a:r>
            <a:r>
              <a:rPr lang="ko-KR" altLang="en-US" b="1"/>
              <a:t> </a:t>
            </a:r>
            <a:r>
              <a:rPr lang="en-US" altLang="ko-KR" b="1"/>
              <a:t>~</a:t>
            </a:r>
            <a:r>
              <a:rPr lang="ko-KR" altLang="en-US" b="1"/>
              <a:t> </a:t>
            </a:r>
            <a:r>
              <a:rPr lang="en-US" altLang="ko-KR" b="1"/>
              <a:t>8</a:t>
            </a:r>
            <a:r>
              <a:rPr lang="ko-KR" altLang="en-US" b="1"/>
              <a:t>톤 감소</a:t>
            </a:r>
            <a:endParaRPr lang="ko-KR" altLang="en-US" b="1"/>
          </a:p>
          <a:p>
            <a:pPr marL="0" lvl="0" indent="0">
              <a:buNone/>
              <a:defRPr/>
            </a:pPr>
            <a:endParaRPr lang="ko-KR" altLang="en-US" b="1"/>
          </a:p>
          <a:p>
            <a:pPr marL="0" lvl="0" indent="0">
              <a:buNone/>
              <a:defRPr/>
            </a:pPr>
            <a:r>
              <a:rPr lang="ko-KR" altLang="en-US"/>
              <a:t>	재활용품 분리 수거 비율이 높아져 </a:t>
            </a:r>
            <a:endParaRPr lang="ko-KR" altLang="en-US" b="1"/>
          </a:p>
          <a:p>
            <a:pPr marL="0" lvl="0" indent="0">
              <a:buNone/>
              <a:defRPr/>
            </a:pPr>
            <a:r>
              <a:rPr lang="ko-KR" altLang="en-US" b="1"/>
              <a:t>			생활쓰레기 배출량</a:t>
            </a:r>
            <a:r>
              <a:rPr lang="ko-KR" altLang="en-US"/>
              <a:t>이 이전의 </a:t>
            </a:r>
            <a:r>
              <a:rPr lang="en-US" altLang="ko-KR" sz="3400" b="1">
                <a:solidFill>
                  <a:srgbClr val="ff0000"/>
                </a:solidFill>
              </a:rPr>
              <a:t>1/3</a:t>
            </a:r>
            <a:r>
              <a:rPr lang="ko-KR" altLang="en-US" sz="3400" b="1">
                <a:solidFill>
                  <a:srgbClr val="ff0000"/>
                </a:solidFill>
              </a:rPr>
              <a:t> 감소</a:t>
            </a:r>
            <a:endParaRPr lang="ko-KR" altLang="en-US" sz="3400" b="1">
              <a:solidFill>
                <a:srgbClr val="ff0000"/>
              </a:solidFill>
            </a:endParaRPr>
          </a:p>
          <a:p>
            <a:pPr marL="0" lv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1.</a:t>
            </a:r>
            <a:r>
              <a:rPr lang="ko-KR" altLang="en-US" b="1"/>
              <a:t> 제안 배경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ko-KR" altLang="en-US" b="1"/>
              <a:t>경기도 수원시 영통구 의 종량제 봉투 실명제 도입 시범운영 </a:t>
            </a:r>
            <a:r>
              <a:rPr lang="en-US" altLang="ko-KR" b="1"/>
              <a:t>(2016)</a:t>
            </a:r>
            <a:endParaRPr lang="en-US" altLang="ko-KR" b="1"/>
          </a:p>
          <a:p>
            <a:pPr>
              <a:defRPr/>
            </a:pPr>
            <a:endParaRPr lang="en-US" altLang="ko-KR" b="1"/>
          </a:p>
        </p:txBody>
      </p:sp>
      <p:sp>
        <p:nvSpPr>
          <p:cNvPr id="6" name=""/>
          <p:cNvSpPr txBox="1"/>
          <p:nvPr/>
        </p:nvSpPr>
        <p:spPr>
          <a:xfrm>
            <a:off x="6192057" y="1811261"/>
            <a:ext cx="5786440" cy="49686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 b="1"/>
              <a:t>아파트 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-&gt;</a:t>
            </a:r>
            <a:r>
              <a:rPr lang="ko-KR" altLang="en-US" sz="2000"/>
              <a:t>아파트명과 동</a:t>
            </a:r>
            <a:r>
              <a:rPr lang="en-US" altLang="ko-KR" sz="2000"/>
              <a:t>,</a:t>
            </a:r>
            <a:r>
              <a:rPr lang="ko-KR" altLang="en-US" sz="2000"/>
              <a:t> 호수 기재 후 종량제 봉투에 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부착하여 배출</a:t>
            </a:r>
            <a:endParaRPr lang="ko-KR" altLang="en-US" sz="2000"/>
          </a:p>
          <a:p>
            <a:pPr>
              <a:defRPr/>
            </a:pPr>
            <a:endParaRPr lang="ko-KR" altLang="en-US" sz="2000" b="1"/>
          </a:p>
          <a:p>
            <a:pPr>
              <a:defRPr/>
            </a:pPr>
            <a:r>
              <a:rPr lang="ko-KR" altLang="en-US" sz="2000" b="1"/>
              <a:t>사업자 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-&gt;</a:t>
            </a:r>
            <a:r>
              <a:rPr lang="ko-KR" altLang="en-US" sz="2000"/>
              <a:t> 업소명과 주소 기재 후 종량제 봉투에 부착하여 배출</a:t>
            </a:r>
            <a:endParaRPr lang="ko-KR" altLang="en-US" sz="2000"/>
          </a:p>
          <a:p>
            <a:pPr>
              <a:defRPr/>
            </a:pPr>
            <a:endParaRPr lang="ko-KR" altLang="en-US" sz="2000" b="1"/>
          </a:p>
          <a:p>
            <a:pPr>
              <a:defRPr/>
            </a:pPr>
            <a:r>
              <a:rPr lang="ko-KR" altLang="en-US" sz="2000" b="1"/>
              <a:t>개인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</a:t>
            </a:r>
            <a:r>
              <a:rPr lang="en-US" altLang="ko-KR" sz="2000"/>
              <a:t>-&gt;</a:t>
            </a:r>
            <a:r>
              <a:rPr lang="ko-KR" altLang="en-US" sz="2000"/>
              <a:t> 주소만 기재 후 종량제 봉투에 부착하여 배출</a:t>
            </a:r>
            <a:endParaRPr lang="ko-KR" altLang="en-US" sz="2000"/>
          </a:p>
          <a:p>
            <a:pPr>
              <a:defRPr/>
            </a:pPr>
            <a:endParaRPr lang="ko-KR" altLang="en-US" sz="2000" b="1"/>
          </a:p>
          <a:p>
            <a:pPr>
              <a:defRPr/>
            </a:pPr>
            <a:r>
              <a:rPr lang="ko-KR" altLang="en-US" sz="2000" b="1"/>
              <a:t>스티커가 없는 경우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</a:t>
            </a:r>
            <a:r>
              <a:rPr lang="en-US" altLang="ko-KR" sz="2000"/>
              <a:t>-&gt;</a:t>
            </a:r>
            <a:r>
              <a:rPr lang="ko-KR" altLang="en-US" sz="2000"/>
              <a:t> 유성펜으로 종량제 봉투에 배출주소기재 후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배출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4031" y="2312194"/>
            <a:ext cx="5241802" cy="36075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1.</a:t>
            </a:r>
            <a:r>
              <a:rPr lang="ko-KR" altLang="en-US" b="1"/>
              <a:t> 제안 배경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ko-KR" altLang="en-US" b="1"/>
              <a:t>경기도 수원시 영통구 의 종량제 봉투 실명제 도입 시범운영 </a:t>
            </a:r>
            <a:r>
              <a:rPr lang="en-US" altLang="ko-KR" b="1"/>
              <a:t>(2016)</a:t>
            </a:r>
            <a:endParaRPr lang="en-US" altLang="ko-KR" b="1"/>
          </a:p>
          <a:p>
            <a:pPr>
              <a:defRPr/>
            </a:pPr>
            <a:endParaRPr lang="en-US" altLang="ko-KR" b="1"/>
          </a:p>
        </p:txBody>
      </p:sp>
      <p:sp>
        <p:nvSpPr>
          <p:cNvPr id="6" name=""/>
          <p:cNvSpPr txBox="1"/>
          <p:nvPr/>
        </p:nvSpPr>
        <p:spPr>
          <a:xfrm>
            <a:off x="6192057" y="1811261"/>
            <a:ext cx="5786440" cy="4968633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ko-KR" altLang="en-US" sz="2000" b="1"/>
              <a:t>아파트 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-&gt;</a:t>
            </a:r>
            <a:r>
              <a:rPr lang="ko-KR" altLang="en-US" sz="2000"/>
              <a:t>아파트명과 동</a:t>
            </a:r>
            <a:r>
              <a:rPr lang="en-US" altLang="ko-KR" sz="2000"/>
              <a:t>,</a:t>
            </a:r>
            <a:r>
              <a:rPr lang="ko-KR" altLang="en-US" sz="2000"/>
              <a:t> 호수 기재 후 종량제 봉투에 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부착하여 배출</a:t>
            </a:r>
            <a:endParaRPr lang="ko-KR" altLang="en-US" sz="2000"/>
          </a:p>
          <a:p>
            <a:pPr>
              <a:defRPr/>
            </a:pPr>
            <a:endParaRPr lang="ko-KR" altLang="en-US" sz="2000" b="1"/>
          </a:p>
          <a:p>
            <a:pPr>
              <a:defRPr/>
            </a:pPr>
            <a:r>
              <a:rPr lang="ko-KR" altLang="en-US" sz="2000" b="1"/>
              <a:t>사업자 </a:t>
            </a:r>
            <a:endParaRPr lang="en-US" altLang="ko-KR" sz="2000"/>
          </a:p>
          <a:p>
            <a:pPr>
              <a:defRPr/>
            </a:pPr>
            <a:r>
              <a:rPr lang="en-US" altLang="ko-KR" sz="2000"/>
              <a:t>-&gt;</a:t>
            </a:r>
            <a:r>
              <a:rPr lang="ko-KR" altLang="en-US" sz="2000"/>
              <a:t> 업소명과 주소 기재 후 종량제 봉투에 부착하여 배출</a:t>
            </a:r>
            <a:endParaRPr lang="ko-KR" altLang="en-US" sz="2000"/>
          </a:p>
          <a:p>
            <a:pPr>
              <a:defRPr/>
            </a:pPr>
            <a:endParaRPr lang="ko-KR" altLang="en-US" sz="2000" b="1"/>
          </a:p>
          <a:p>
            <a:pPr>
              <a:defRPr/>
            </a:pPr>
            <a:r>
              <a:rPr lang="ko-KR" altLang="en-US" sz="2000" b="1"/>
              <a:t>개인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</a:t>
            </a:r>
            <a:r>
              <a:rPr lang="en-US" altLang="ko-KR" sz="2000"/>
              <a:t>-&gt;</a:t>
            </a:r>
            <a:r>
              <a:rPr lang="ko-KR" altLang="en-US" sz="2000"/>
              <a:t> 주소만 기재 후 종량제 봉투에 부착하여 배출</a:t>
            </a:r>
            <a:endParaRPr lang="ko-KR" altLang="en-US" sz="2000"/>
          </a:p>
          <a:p>
            <a:pPr>
              <a:defRPr/>
            </a:pPr>
            <a:endParaRPr lang="ko-KR" altLang="en-US" sz="2000" b="1"/>
          </a:p>
          <a:p>
            <a:pPr>
              <a:defRPr/>
            </a:pPr>
            <a:r>
              <a:rPr lang="ko-KR" altLang="en-US" sz="2000" b="1"/>
              <a:t>스티커가 없는 경우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</a:t>
            </a:r>
            <a:r>
              <a:rPr lang="en-US" altLang="ko-KR" sz="2000"/>
              <a:t>-&gt;</a:t>
            </a:r>
            <a:r>
              <a:rPr lang="ko-KR" altLang="en-US" sz="2000"/>
              <a:t> 유성펜으로 종량제 봉투에 배출주소기재 후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배출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</p:txBody>
      </p:sp>
      <p:pic>
        <p:nvPicPr>
          <p:cNvPr id="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04031" y="2312194"/>
            <a:ext cx="5241802" cy="3607593"/>
          </a:xfrm>
          <a:prstGeom prst="rect">
            <a:avLst/>
          </a:prstGeom>
        </p:spPr>
      </p:pic>
      <p:sp>
        <p:nvSpPr>
          <p:cNvPr id="8" name=""/>
          <p:cNvSpPr txBox="1"/>
          <p:nvPr/>
        </p:nvSpPr>
        <p:spPr>
          <a:xfrm>
            <a:off x="1760551" y="2729865"/>
            <a:ext cx="8672512" cy="2830830"/>
          </a:xfrm>
          <a:prstGeom prst="rect">
            <a:avLst/>
          </a:prstGeom>
          <a:solidFill>
            <a:srgbClr val="f2f2f2">
              <a:alpha val="100000"/>
            </a:srgbClr>
          </a:solidFill>
          <a:ln w="76200">
            <a:solidFill>
              <a:srgbClr val="5b9bd5">
                <a:alpha val="100000"/>
              </a:srgbClr>
            </a:solidFill>
            <a:prstDash val="lgDash"/>
          </a:ln>
        </p:spPr>
        <p:txBody>
          <a:bodyPr wrap="square">
            <a:spAutoFit/>
          </a:bodyPr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종량제 봉투 실명제 도입 전부터 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주민들의 반발이 발생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-&gt;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 주민들의 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Arial"/>
                <a:ea typeface="맑은 고딕"/>
                <a:cs typeface="Arial"/>
              </a:rPr>
              <a:t>자율의사</a:t>
            </a:r>
            <a:r>
              <a: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Arial"/>
                <a:ea typeface="맑은 고딕"/>
                <a:cs typeface="Arial"/>
              </a:rPr>
              <a:t>로 참여 여부 결정</a:t>
            </a:r>
            <a:endParaRPr xmlns:mc="http://schemas.openxmlformats.org/markup-compatibility/2006" xmlns:hp="http://schemas.haansoft.com/office/presentation/8.0" kumimoji="0" lang="ko-KR" altLang="en-US" sz="3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000" b="1" i="0" u="none" strike="noStrike" kern="1200" cap="none" spc="0" normalizeH="0" baseline="0" mc:Ignorable="hp" hp:hslEmbossed="0">
              <a:solidFill>
                <a:srgbClr val="000000"/>
              </a:solidFill>
              <a:latin typeface="Arial"/>
              <a:ea typeface="맑은 고딕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1.</a:t>
            </a:r>
            <a:r>
              <a:rPr lang="ko-KR" altLang="en-US" b="1"/>
              <a:t> 제안 배경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b="1"/>
              <a:t>기존 종량제 봉투 실명제 한계점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>
              <a:defRPr/>
            </a:pPr>
            <a:endParaRPr lang="ko-KR" altLang="en-US"/>
          </a:p>
          <a:p>
            <a:pPr lvl="0"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</p:txBody>
      </p:sp>
      <p:sp>
        <p:nvSpPr>
          <p:cNvPr id="9" name=""/>
          <p:cNvSpPr txBox="1"/>
          <p:nvPr/>
        </p:nvSpPr>
        <p:spPr>
          <a:xfrm>
            <a:off x="2524124" y="2480310"/>
            <a:ext cx="7119938" cy="3232784"/>
          </a:xfrm>
          <a:prstGeom prst="rect">
            <a:avLst/>
          </a:prstGeom>
          <a:ln w="76200">
            <a:solidFill>
              <a:schemeClr val="accent1"/>
            </a:solidFill>
          </a:ln>
        </p:spPr>
        <p:txBody>
          <a:bodyPr wrap="square">
            <a:spAutoFit/>
          </a:bodyPr>
          <a:p>
            <a:pPr marL="0" indent="0" algn="ctr">
              <a:buNone/>
              <a:defRPr/>
            </a:pPr>
            <a:endParaRPr lang="ko-KR" altLang="en-US" sz="2800"/>
          </a:p>
          <a:p>
            <a:pPr marL="0" indent="0" algn="ctr">
              <a:buNone/>
              <a:defRPr/>
            </a:pPr>
            <a:r>
              <a:rPr lang="ko-KR" altLang="en-US" sz="3200"/>
              <a:t>버린 쓰레기를 통해 가족 구성원</a:t>
            </a:r>
            <a:endParaRPr lang="ko-KR" altLang="en-US" sz="3200"/>
          </a:p>
          <a:p>
            <a:pPr marL="0" indent="0" algn="ctr">
              <a:buNone/>
              <a:defRPr/>
            </a:pPr>
            <a:endParaRPr lang="ko-KR" altLang="en-US" sz="3200"/>
          </a:p>
          <a:p>
            <a:pPr marL="0" indent="0" algn="ctr">
              <a:buNone/>
              <a:defRPr/>
            </a:pPr>
            <a:r>
              <a:rPr lang="ko-KR" altLang="en-US" sz="3200"/>
              <a:t> 파악 가능하여 </a:t>
            </a:r>
            <a:r>
              <a:rPr lang="ko-KR" altLang="en-US" sz="3200" b="1">
                <a:solidFill>
                  <a:srgbClr val="ff0000"/>
                </a:solidFill>
              </a:rPr>
              <a:t>범죄 악용 가능</a:t>
            </a:r>
            <a:endParaRPr lang="ko-KR" altLang="en-US" sz="3200" b="1"/>
          </a:p>
          <a:p>
            <a:pPr marL="0" indent="0" algn="ctr">
              <a:buNone/>
              <a:defRPr/>
            </a:pPr>
            <a:endParaRPr lang="ko-KR" altLang="en-US" sz="3200" b="1"/>
          </a:p>
          <a:p>
            <a:pPr marL="0" indent="0" algn="ctr">
              <a:buNone/>
              <a:defRPr/>
            </a:pPr>
            <a:r>
              <a:rPr lang="ko-KR" altLang="en-US" sz="3200" b="1">
                <a:solidFill>
                  <a:srgbClr val="ff0000"/>
                </a:solidFill>
              </a:rPr>
              <a:t>사생활 침해 문제</a:t>
            </a:r>
            <a:endParaRPr lang="ko-KR" altLang="en-US" sz="2800" b="1"/>
          </a:p>
          <a:p>
            <a:pPr marL="0" indent="0" algn="ctr">
              <a:buNone/>
              <a:defRPr/>
            </a:pPr>
            <a:endParaRPr lang="ko-KR" altLang="en-US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b="1"/>
              <a:t>1.</a:t>
            </a:r>
            <a:r>
              <a:rPr lang="ko-KR" altLang="en-US" b="1"/>
              <a:t> 제안 배경</a:t>
            </a:r>
            <a:endParaRPr lang="ko-KR" altLang="en-US" b="1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 b="1"/>
              <a:t>최근 공공기관 종량제 봉투 실명제 사용</a:t>
            </a:r>
            <a:endParaRPr lang="ko-KR" altLang="en-US" b="1"/>
          </a:p>
        </p:txBody>
      </p:sp>
      <p:pic>
        <p:nvPicPr>
          <p:cNvPr id="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6084" y="2156885"/>
            <a:ext cx="4251259" cy="4182532"/>
          </a:xfrm>
          <a:prstGeom prst="rect">
            <a:avLst/>
          </a:prstGeom>
        </p:spPr>
      </p:pic>
      <p:sp>
        <p:nvSpPr>
          <p:cNvPr id="7" name=""/>
          <p:cNvSpPr txBox="1"/>
          <p:nvPr/>
        </p:nvSpPr>
        <p:spPr>
          <a:xfrm>
            <a:off x="6287306" y="2555891"/>
            <a:ext cx="5362960" cy="2757154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3500"/>
              <a:t>쓰레기 감량과 재활용품 </a:t>
            </a:r>
            <a:endParaRPr lang="ko-KR" altLang="en-US" sz="3500"/>
          </a:p>
          <a:p>
            <a:pPr>
              <a:defRPr/>
            </a:pPr>
            <a:endParaRPr lang="ko-KR" altLang="en-US" sz="3500"/>
          </a:p>
          <a:p>
            <a:pPr>
              <a:defRPr/>
            </a:pPr>
            <a:r>
              <a:rPr lang="ko-KR" altLang="en-US" sz="3500"/>
              <a:t>자원화를 </a:t>
            </a:r>
            <a:r>
              <a:rPr lang="ko-KR" altLang="en-US" sz="3500" b="1"/>
              <a:t>지역사회에 </a:t>
            </a:r>
            <a:endParaRPr lang="ko-KR" altLang="en-US" sz="3500" b="1"/>
          </a:p>
          <a:p>
            <a:pPr>
              <a:defRPr/>
            </a:pPr>
            <a:endParaRPr lang="ko-KR" altLang="en-US" sz="3500" b="1"/>
          </a:p>
          <a:p>
            <a:pPr>
              <a:defRPr/>
            </a:pPr>
            <a:r>
              <a:rPr lang="ko-KR" altLang="en-US" sz="3500" b="1"/>
              <a:t>확산</a:t>
            </a:r>
            <a:r>
              <a:rPr lang="ko-KR" altLang="en-US" sz="3500"/>
              <a:t>하려는 목적으로 시행</a:t>
            </a:r>
            <a:r>
              <a:rPr lang="ko-KR" altLang="en-US" sz="2900"/>
              <a:t> </a:t>
            </a:r>
            <a:endParaRPr lang="ko-KR" altLang="en-US" sz="29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536</ep:Words>
  <ep:PresentationFormat>와이드스크린</ep:PresentationFormat>
  <ep:Paragraphs>108</ep:Paragraphs>
  <ep:Slides>24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ep:HeadingPairs>
  <ep:TitlesOfParts>
    <vt:vector size="26" baseType="lpstr">
      <vt:lpstr>CryptoCraft 테마</vt:lpstr>
      <vt:lpstr>제목 테마</vt:lpstr>
      <vt:lpstr>블록체인을 활용한 종량제 봉투 실명제 제안</vt:lpstr>
      <vt:lpstr>슬라이드 2</vt:lpstr>
      <vt:lpstr>슬라이드 3</vt:lpstr>
      <vt:lpstr>1. 제안 배경</vt:lpstr>
      <vt:lpstr>1. 제안 배경</vt:lpstr>
      <vt:lpstr>1. 제안 배경</vt:lpstr>
      <vt:lpstr>1. 제안 배경</vt:lpstr>
      <vt:lpstr>1. 제안 배경</vt:lpstr>
      <vt:lpstr>1. 제안 배경</vt:lpstr>
      <vt:lpstr>1. 제안 배경</vt:lpstr>
      <vt:lpstr>1. 제안 배경</vt:lpstr>
      <vt:lpstr>슬라이드 12</vt:lpstr>
      <vt:lpstr>2. 제안 기법</vt:lpstr>
      <vt:lpstr>2. 제안 기법</vt:lpstr>
      <vt:lpstr>2. 제안 기법</vt:lpstr>
      <vt:lpstr>2. 제안 기법</vt:lpstr>
      <vt:lpstr>2. 제안 기법</vt:lpstr>
      <vt:lpstr>2. 제안 기법</vt:lpstr>
      <vt:lpstr>슬라이드 19</vt:lpstr>
      <vt:lpstr>3. 결론</vt:lpstr>
      <vt:lpstr>3. 결론</vt:lpstr>
      <vt:lpstr>3. 결론</vt:lpstr>
      <vt:lpstr>3. 결론</vt:lpstr>
      <vt:lpstr>슬라이드 24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2019-03-05T04:29:07.000</dcterms:created>
  <dc:creator>HD</dc:creator>
  <cp:lastModifiedBy>82107</cp:lastModifiedBy>
  <dcterms:modified xsi:type="dcterms:W3CDTF">2019-11-27T11:21:13.230</dcterms:modified>
  <cp:revision>108</cp:revision>
  <dc:title>PowerPoint 프레젠테이션</dc:title>
  <cp:version/>
</cp:coreProperties>
</file>