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4"/>
  </p:notesMasterIdLst>
  <p:handoutMasterIdLst>
    <p:handoutMasterId r:id="rId35"/>
  </p:handoutMasterIdLst>
  <p:sldIdLst>
    <p:sldId id="269" r:id="rId3"/>
    <p:sldId id="275" r:id="rId4"/>
    <p:sldId id="280" r:id="rId5"/>
    <p:sldId id="283" r:id="rId6"/>
    <p:sldId id="285" r:id="rId7"/>
    <p:sldId id="287" r:id="rId8"/>
    <p:sldId id="288" r:id="rId9"/>
    <p:sldId id="282" r:id="rId10"/>
    <p:sldId id="290" r:id="rId11"/>
    <p:sldId id="291" r:id="rId12"/>
    <p:sldId id="281" r:id="rId13"/>
    <p:sldId id="302" r:id="rId14"/>
    <p:sldId id="295" r:id="rId15"/>
    <p:sldId id="293" r:id="rId16"/>
    <p:sldId id="297" r:id="rId17"/>
    <p:sldId id="298" r:id="rId18"/>
    <p:sldId id="303" r:id="rId19"/>
    <p:sldId id="304" r:id="rId20"/>
    <p:sldId id="294" r:id="rId21"/>
    <p:sldId id="306" r:id="rId22"/>
    <p:sldId id="307" r:id="rId23"/>
    <p:sldId id="310" r:id="rId24"/>
    <p:sldId id="299" r:id="rId25"/>
    <p:sldId id="300" r:id="rId26"/>
    <p:sldId id="301" r:id="rId27"/>
    <p:sldId id="309" r:id="rId28"/>
    <p:sldId id="382" r:id="rId29"/>
    <p:sldId id="383" r:id="rId30"/>
    <p:sldId id="384" r:id="rId31"/>
    <p:sldId id="274" r:id="rId32"/>
    <p:sldId id="38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4" autoAdjust="0"/>
    <p:restoredTop sz="87551" autoAdjust="0"/>
  </p:normalViewPr>
  <p:slideViewPr>
    <p:cSldViewPr snapToGrid="0">
      <p:cViewPr varScale="1">
        <p:scale>
          <a:sx n="111" d="100"/>
          <a:sy n="111" d="100"/>
        </p:scale>
        <p:origin x="152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2019. 11. 27.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원래 소인수분해 문제는 지수 차원의 복잡도를 같는데 </a:t>
            </a:r>
            <a:r>
              <a:rPr lang="en-US" altLang="ko-KR"/>
              <a:t>shor </a:t>
            </a:r>
            <a:r>
              <a:rPr lang="ko-KR" altLang="en-US"/>
              <a:t>알고리즘을 활용하면 다항시간내에 해결이 가능해짐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53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34fadd29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34fadd29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51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634fadd29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634fadd29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11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Fx </a:t>
            </a:r>
            <a:r>
              <a:rPr lang="ko-KR" altLang="en-US"/>
              <a:t>값을 찾는 것인데 </a:t>
            </a:r>
            <a:r>
              <a:rPr lang="en-US" altLang="ko-KR"/>
              <a:t>x</a:t>
            </a:r>
            <a:r>
              <a:rPr lang="ko-KR" altLang="en-US"/>
              <a:t>값이 증가함에 따라 계속해서 반복적인 값이 나오게 되는데 이를 주기라고 한다</a:t>
            </a:r>
            <a:endParaRPr lang="en-US" altLang="ko-KR"/>
          </a:p>
          <a:p>
            <a:r>
              <a:rPr lang="en-US" altLang="ko-KR"/>
              <a:t>Fx</a:t>
            </a:r>
            <a:r>
              <a:rPr lang="ko-KR" altLang="en-US"/>
              <a:t>에 대한 주기를 찾는데 이 주기가 </a:t>
            </a:r>
            <a:r>
              <a:rPr lang="en-US" altLang="ko-KR"/>
              <a:t>ax mod N – </a:t>
            </a:r>
            <a:r>
              <a:rPr lang="ko-KR" altLang="en-US"/>
              <a:t>이를 </a:t>
            </a:r>
            <a:r>
              <a:rPr lang="en-US" altLang="ko-KR"/>
              <a:t>Order Finding</a:t>
            </a:r>
            <a:r>
              <a:rPr lang="ko-KR" altLang="en-US"/>
              <a:t>이라고 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4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2adc7ba3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2adc7ba3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95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634fadd29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634fadd29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96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34fadd29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34fadd29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60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34fadd2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34fadd29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2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634fadd29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634fadd29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189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634fadd29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634fadd29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송신자는 메시지를 인코딩하기 위해 오류 수정 능력이 있는 코드와 조합하여 선형확장(linear exapnsion)된 코드워드를 전송한다. 만약 전송 과정에서 잡음이 발생하게 되더라도 수신자는 오류 수정 코드를 사용하는 디코딩 과정에서 원본 메시지를 복구할 수 있다.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1818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634fadd29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634fadd29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송신자는 메시지를 인코딩하기 위해 오류 수정 능력이 있는 코드와 조합하여 선형확장(linear exapnsion)된 코드워드를 전송한다. 만약 전송 과정에서 잡음이 발생하게 되더라도 수신자는 오류 수정 코드를 사용하는 디코딩 과정에서 원본 메시지를 복구할 수 있다.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821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없이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  <p:sp>
        <p:nvSpPr>
          <p:cNvPr id="6" name="타원 5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</p:spTree>
    <p:extLst>
      <p:ext uri="{BB962C8B-B14F-4D97-AF65-F5344CB8AC3E}">
        <p14:creationId xmlns:p14="http://schemas.microsoft.com/office/powerpoint/2010/main" val="424684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1163" y="1152526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157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1" y="1407367"/>
            <a:ext cx="8403773" cy="2387600"/>
          </a:xfrm>
        </p:spPr>
        <p:txBody>
          <a:bodyPr>
            <a:noAutofit/>
          </a:bodyPr>
          <a:lstStyle/>
          <a:p>
            <a:r>
              <a:rPr lang="en" altLang="ko-KR" sz="2500" dirty="0"/>
              <a:t>NIST </a:t>
            </a:r>
            <a:r>
              <a:rPr lang="ko-KR" altLang="en-US" sz="2500" dirty="0"/>
              <a:t>양자내성암호 공모전 </a:t>
            </a:r>
            <a:r>
              <a:rPr lang="en" altLang="ko-KR" sz="2500" dirty="0"/>
              <a:t>Round2 </a:t>
            </a:r>
            <a:br>
              <a:rPr lang="en" altLang="ko-KR" sz="2500" dirty="0"/>
            </a:br>
            <a:br>
              <a:rPr lang="en" altLang="ko-KR" sz="2500" dirty="0"/>
            </a:br>
            <a:r>
              <a:rPr lang="ko-KR" altLang="en-US" sz="2500" dirty="0"/>
              <a:t>코드기반암호 성능 비교 분석 </a:t>
            </a:r>
            <a:br>
              <a:rPr lang="ko-KR" altLang="en-US" sz="2500" dirty="0"/>
            </a:br>
            <a:endParaRPr lang="ko-KR" altLang="en-US" sz="25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963836"/>
            <a:ext cx="8403774" cy="1655762"/>
          </a:xfrm>
        </p:spPr>
        <p:txBody>
          <a:bodyPr>
            <a:normAutofit/>
          </a:bodyPr>
          <a:lstStyle/>
          <a:p>
            <a:r>
              <a:rPr lang="ko-KR" altLang="en-US" sz="2000"/>
              <a:t>한성대학교 최승주</a:t>
            </a:r>
            <a:r>
              <a:rPr lang="en-US" altLang="ko-KR" sz="2000"/>
              <a:t>, </a:t>
            </a:r>
            <a:r>
              <a:rPr lang="ko-KR" altLang="en-US" sz="2000"/>
              <a:t>장경배</a:t>
            </a:r>
            <a:r>
              <a:rPr lang="en-US" altLang="ko-KR" sz="2000"/>
              <a:t>,</a:t>
            </a:r>
            <a:r>
              <a:rPr lang="ko-KR" altLang="en-US" sz="2000"/>
              <a:t> </a:t>
            </a:r>
            <a:r>
              <a:rPr lang="ko-KR" altLang="en-US" sz="2000" dirty="0"/>
              <a:t>김현지</a:t>
            </a:r>
            <a:endParaRPr lang="en-US" altLang="ko-KR" sz="2000" dirty="0"/>
          </a:p>
          <a:p>
            <a:r>
              <a:rPr lang="ko-KR" altLang="en-US" sz="2000" dirty="0"/>
              <a:t>지도교수 </a:t>
            </a:r>
            <a:r>
              <a:rPr lang="ko-KR" altLang="en-US" sz="2000" dirty="0" err="1"/>
              <a:t>서화정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알고리즘 </a:t>
            </a:r>
            <a:r>
              <a:rPr lang="en-US" altLang="ko-KR" sz="3000" dirty="0"/>
              <a:t>: Shor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0B5EFB-250F-443A-A69A-CBBCCA557938}"/>
                  </a:ext>
                </a:extLst>
              </p:cNvPr>
              <p:cNvSpPr txBox="1"/>
              <p:nvPr/>
            </p:nvSpPr>
            <p:spPr>
              <a:xfrm>
                <a:off x="858718" y="2379225"/>
                <a:ext cx="541731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/>
                  <a:t>주기 찾기 알고리즘을 이용하여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mod N</a:t>
                </a:r>
                <a:r>
                  <a:rPr lang="ko-KR" altLang="en-US" dirty="0"/>
                  <a:t> 일 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/>
                  <a:t> 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만족하는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차수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을 구한다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0B5EFB-250F-443A-A69A-CBBCCA557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18" y="2379225"/>
                <a:ext cx="5417317" cy="830997"/>
              </a:xfrm>
              <a:prstGeom prst="rect">
                <a:avLst/>
              </a:prstGeom>
              <a:blipFill>
                <a:blip r:embed="rId3"/>
                <a:stretch>
                  <a:fillRect l="-2700" t="-9489" r="-1575" b="-16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146D62C-C326-47AB-8574-BF009129922B}"/>
              </a:ext>
            </a:extLst>
          </p:cNvPr>
          <p:cNvSpPr txBox="1"/>
          <p:nvPr/>
        </p:nvSpPr>
        <p:spPr>
          <a:xfrm>
            <a:off x="411920" y="1806824"/>
            <a:ext cx="39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소인수 분해를 </a:t>
            </a:r>
            <a:r>
              <a:rPr lang="ko-KR" altLang="en-US" b="1"/>
              <a:t>푸는 과정에서</a:t>
            </a:r>
            <a:endParaRPr lang="ko-KR" altLang="en-US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CD5A7D6-33F2-480B-BEA6-DD7738D4ED68}"/>
              </a:ext>
            </a:extLst>
          </p:cNvPr>
          <p:cNvSpPr/>
          <p:nvPr/>
        </p:nvSpPr>
        <p:spPr>
          <a:xfrm>
            <a:off x="6662974" y="2711028"/>
            <a:ext cx="812800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5BEB2-1368-4A00-90E7-D4E9962E27D3}"/>
              </a:ext>
            </a:extLst>
          </p:cNvPr>
          <p:cNvSpPr txBox="1"/>
          <p:nvPr/>
        </p:nvSpPr>
        <p:spPr>
          <a:xfrm>
            <a:off x="7696338" y="2554070"/>
            <a:ext cx="19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주기 찾기 문제</a:t>
            </a:r>
            <a:endParaRPr lang="en-US" altLang="ko-KR" dirty="0"/>
          </a:p>
          <a:p>
            <a:r>
              <a:rPr lang="en-US" altLang="ko-KR" dirty="0"/>
              <a:t>(Order Finding)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44249B-01A9-4077-80DD-BB9C94532CB4}"/>
                  </a:ext>
                </a:extLst>
              </p:cNvPr>
              <p:cNvSpPr txBox="1"/>
              <p:nvPr/>
            </p:nvSpPr>
            <p:spPr>
              <a:xfrm>
                <a:off x="2088682" y="4461225"/>
                <a:ext cx="2957385" cy="148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7 mod 15 = 7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49 mod 15 = 4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343 </a:t>
                </a:r>
                <a:r>
                  <a:rPr lang="en-US" altLang="ko-KR" dirty="0">
                    <a:sym typeface="Wingdings" panose="05000000000000000000" pitchFamily="2" charset="2"/>
                  </a:rPr>
                  <a:t> mod 15</a:t>
                </a:r>
                <a:r>
                  <a:rPr lang="en-US" altLang="ko-KR" dirty="0"/>
                  <a:t> =13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2401 </a:t>
                </a:r>
                <a:r>
                  <a:rPr lang="en-US" altLang="ko-KR" dirty="0">
                    <a:sym typeface="Wingdings" panose="05000000000000000000" pitchFamily="2" charset="2"/>
                  </a:rPr>
                  <a:t> mod 15</a:t>
                </a:r>
                <a:r>
                  <a:rPr lang="en-US" altLang="ko-KR" dirty="0"/>
                  <a:t> = 1</a:t>
                </a:r>
                <a:endParaRPr lang="ko-KR" alt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16807 </a:t>
                </a:r>
                <a:r>
                  <a:rPr lang="en-US" altLang="ko-KR" dirty="0">
                    <a:sym typeface="Wingdings" panose="05000000000000000000" pitchFamily="2" charset="2"/>
                  </a:rPr>
                  <a:t> mod 15</a:t>
                </a:r>
                <a:r>
                  <a:rPr lang="en-US" altLang="ko-KR" dirty="0"/>
                  <a:t> = 7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44249B-01A9-4077-80DD-BB9C94532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82" y="4461225"/>
                <a:ext cx="2957385" cy="1480405"/>
              </a:xfrm>
              <a:prstGeom prst="rect">
                <a:avLst/>
              </a:prstGeom>
              <a:blipFill>
                <a:blip r:embed="rId4"/>
                <a:stretch>
                  <a:fillRect t="-2469" b="-5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014E3B4-003E-4A07-9D5C-6A53D935FA57}"/>
              </a:ext>
            </a:extLst>
          </p:cNvPr>
          <p:cNvSpPr txBox="1"/>
          <p:nvPr/>
        </p:nvSpPr>
        <p:spPr>
          <a:xfrm>
            <a:off x="4379585" y="3970674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15, a = 7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EF751-0E73-417E-A14B-0F391E730207}"/>
              </a:ext>
            </a:extLst>
          </p:cNvPr>
          <p:cNvSpPr txBox="1"/>
          <p:nvPr/>
        </p:nvSpPr>
        <p:spPr>
          <a:xfrm>
            <a:off x="1023504" y="4703663"/>
            <a:ext cx="10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예제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639A8DA-6286-45B2-BA3C-6549DFBE2EDC}"/>
                  </a:ext>
                </a:extLst>
              </p:cNvPr>
              <p:cNvSpPr/>
              <p:nvPr/>
            </p:nvSpPr>
            <p:spPr>
              <a:xfrm>
                <a:off x="2088682" y="3970674"/>
                <a:ext cx="1818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mod N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639A8DA-6286-45B2-BA3C-6549DFBE2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82" y="3970674"/>
                <a:ext cx="181889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68112C9E-147C-4BCF-A7EB-9C817FE48B68}"/>
              </a:ext>
            </a:extLst>
          </p:cNvPr>
          <p:cNvSpPr/>
          <p:nvPr/>
        </p:nvSpPr>
        <p:spPr>
          <a:xfrm>
            <a:off x="4715557" y="4597035"/>
            <a:ext cx="304800" cy="120878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109E7-DDD3-46E1-A12C-7C2E183AEC61}"/>
              </a:ext>
            </a:extLst>
          </p:cNvPr>
          <p:cNvSpPr txBox="1"/>
          <p:nvPr/>
        </p:nvSpPr>
        <p:spPr>
          <a:xfrm>
            <a:off x="5527347" y="5072995"/>
            <a:ext cx="178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답</a:t>
            </a:r>
            <a:r>
              <a:rPr lang="ko-KR" altLang="en-US" dirty="0"/>
              <a:t> </a:t>
            </a:r>
            <a:r>
              <a:rPr lang="en-US" altLang="ko-KR" dirty="0"/>
              <a:t>: r =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51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198F-608C-4047-89D4-C9FB1C08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알고리즘 </a:t>
            </a:r>
            <a:r>
              <a:rPr lang="en-US" altLang="ko-KR" sz="3000" dirty="0"/>
              <a:t>: Shor</a:t>
            </a:r>
            <a:endParaRPr lang="ko-KR" altLang="en-US" sz="3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D825F8B-1545-4965-B39F-9420AE518406}"/>
              </a:ext>
            </a:extLst>
          </p:cNvPr>
          <p:cNvGrpSpPr/>
          <p:nvPr/>
        </p:nvGrpSpPr>
        <p:grpSpPr>
          <a:xfrm>
            <a:off x="492945" y="3078491"/>
            <a:ext cx="10581235" cy="2515896"/>
            <a:chOff x="389036" y="2483427"/>
            <a:chExt cx="10581235" cy="2515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F7CC104-B0CA-4A6A-854E-B19EA1350E32}"/>
                    </a:ext>
                  </a:extLst>
                </p:cNvPr>
                <p:cNvSpPr txBox="1"/>
                <p:nvPr/>
              </p:nvSpPr>
              <p:spPr>
                <a:xfrm>
                  <a:off x="827087" y="2967998"/>
                  <a:ext cx="10143184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양자 컴퓨터가 여러 상태에 동시에 존재할 수 있다는 성질을 이용</a:t>
                  </a:r>
                  <a:endParaRPr lang="en-US" altLang="ko-KR" dirty="0"/>
                </a:p>
                <a:p>
                  <a:endParaRPr lang="en-US" altLang="ko-KR" dirty="0"/>
                </a:p>
                <a:p>
                  <a:r>
                    <a:rPr lang="ko-KR" altLang="en-US" dirty="0"/>
                    <a:t>함수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a14:m>
                  <a:r>
                    <a:rPr lang="ko-KR" altLang="en-US" dirty="0"/>
                    <a:t>의</a:t>
                  </a:r>
                  <a:r>
                    <a:rPr lang="en-US" altLang="ko-KR" dirty="0"/>
                    <a:t> </a:t>
                  </a:r>
                  <a:r>
                    <a:rPr lang="ko-KR" altLang="en-US" dirty="0"/>
                    <a:t>주기를 계산하기 위해서 모든 </a:t>
                  </a:r>
                  <a:r>
                    <a:rPr lang="en-US" altLang="ko-KR" dirty="0"/>
                    <a:t>x </a:t>
                  </a:r>
                  <a:r>
                    <a:rPr lang="ko-KR" altLang="en-US" dirty="0"/>
                    <a:t>점에서의 함수 값을 동시에 계산한다</a:t>
                  </a:r>
                  <a:r>
                    <a:rPr lang="en-US" altLang="ko-KR" dirty="0"/>
                    <a:t>.</a:t>
                  </a:r>
                </a:p>
                <a:p>
                  <a:endParaRPr lang="en-US" altLang="ko-KR" dirty="0"/>
                </a:p>
                <a:p>
                  <a:r>
                    <a:rPr lang="ko-KR" altLang="en-US" dirty="0"/>
                    <a:t>반복이 필요한 주기 찾기 작업을 한 번의 계산으로 가능하게 하여 계산 복잡도를 크게 낮춘다</a:t>
                  </a:r>
                  <a:r>
                    <a:rPr lang="en-US" altLang="ko-KR" dirty="0"/>
                    <a:t>!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 b="1" dirty="0" err="1">
                      <a:sym typeface="Wingdings" panose="05000000000000000000" pitchFamily="2" charset="2"/>
                    </a:rPr>
                    <a:t>쇼어</a:t>
                  </a:r>
                  <a:r>
                    <a:rPr lang="ko-KR" altLang="en-US" b="1" dirty="0">
                      <a:sym typeface="Wingdings" panose="05000000000000000000" pitchFamily="2" charset="2"/>
                    </a:rPr>
                    <a:t> 알고리즘을 이용하여 소인수분해 문제에 기반한 기존 암호시스템을 무너뜨린다</a:t>
                  </a:r>
                  <a:r>
                    <a:rPr lang="en-US" altLang="ko-KR" b="1" dirty="0">
                      <a:sym typeface="Wingdings" panose="05000000000000000000" pitchFamily="2" charset="2"/>
                    </a:rPr>
                    <a:t>.</a:t>
                  </a:r>
                  <a:endParaRPr lang="en-US" altLang="ko-KR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F7CC104-B0CA-4A6A-854E-B19EA1350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087" y="2967998"/>
                  <a:ext cx="10143184" cy="2031325"/>
                </a:xfrm>
                <a:prstGeom prst="rect">
                  <a:avLst/>
                </a:prstGeom>
                <a:blipFill>
                  <a:blip r:embed="rId2"/>
                  <a:stretch>
                    <a:fillRect l="-541" t="-1497" b="-38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F9F309-DE85-42A4-BF47-CAB9DAB18F02}"/>
                </a:ext>
              </a:extLst>
            </p:cNvPr>
            <p:cNvSpPr txBox="1"/>
            <p:nvPr/>
          </p:nvSpPr>
          <p:spPr>
            <a:xfrm>
              <a:off x="389036" y="2483427"/>
              <a:ext cx="1591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</a:rPr>
                <a:t>Solution !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157A633-9AA4-4629-9973-0C5B2A3F9F5C}"/>
                  </a:ext>
                </a:extLst>
              </p:cNvPr>
              <p:cNvSpPr/>
              <p:nvPr/>
            </p:nvSpPr>
            <p:spPr>
              <a:xfrm>
                <a:off x="930996" y="2152230"/>
                <a:ext cx="4625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/>
                  <a:t> 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만족하는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차수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을 구한다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157A633-9AA4-4629-9973-0C5B2A3F9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96" y="2152230"/>
                <a:ext cx="4625305" cy="369332"/>
              </a:xfrm>
              <a:prstGeom prst="rect">
                <a:avLst/>
              </a:prstGeom>
              <a:blipFill>
                <a:blip r:embed="rId3"/>
                <a:stretch>
                  <a:fillRect t="-8197" r="-528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CA31D85C-027D-4A16-A6B1-EC12185F65AD}"/>
              </a:ext>
            </a:extLst>
          </p:cNvPr>
          <p:cNvSpPr/>
          <p:nvPr/>
        </p:nvSpPr>
        <p:spPr>
          <a:xfrm>
            <a:off x="492945" y="16480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Problem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8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B882A-9C06-421D-B6BA-777B49CD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내성암호</a:t>
            </a:r>
            <a:r>
              <a:rPr lang="en-US" altLang="ko-KR" sz="3000" dirty="0"/>
              <a:t>(Post Quantum Cryptography)</a:t>
            </a:r>
            <a:endParaRPr lang="ko-KR" altLang="en-US" sz="3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06FC403-459E-4FC1-A042-67E90586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74" y="969910"/>
            <a:ext cx="4968494" cy="2708472"/>
          </a:xfrm>
          <a:prstGeom prst="rect">
            <a:avLst/>
          </a:prstGeom>
        </p:spPr>
      </p:pic>
      <p:pic>
        <p:nvPicPr>
          <p:cNvPr id="17" name="Picture 2" descr="https://lh4.googleusercontent.com/srZZ7kX0myt9gqoG_r6OMpxHmMgQ3gxJz8PhD8rRQ8qTOHtH5GLewoA5opBRO_AFwyxMWVhQ9WaQ_KHDBSNog_nr7rBP6h8lhM62pVj_fr-OrohOzDIfbeJCCbw04x965m0i2yU0">
            <a:extLst>
              <a:ext uri="{FF2B5EF4-FFF2-40B4-BE49-F238E27FC236}">
                <a16:creationId xmlns:a16="http://schemas.microsoft.com/office/drawing/2014/main" id="{4766A6EC-DA3C-40B5-9A0F-BAAE6DB1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32" y="1496835"/>
            <a:ext cx="5096311" cy="186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184DE3-E002-4EFA-8B07-A89A715AE79F}"/>
              </a:ext>
            </a:extLst>
          </p:cNvPr>
          <p:cNvSpPr/>
          <p:nvPr/>
        </p:nvSpPr>
        <p:spPr>
          <a:xfrm>
            <a:off x="760963" y="4405215"/>
            <a:ext cx="7386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어떠한 양자 측정도 그 모든 계산 된 값을 전부 추출할 수는 없으나</a:t>
            </a:r>
            <a:endParaRPr lang="en-US" altLang="ko-KR"/>
          </a:p>
          <a:p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함수의 출력 값의 광역적인 성질에 대해서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FF0000"/>
                </a:solidFill>
                <a:sym typeface="Wingdings" panose="05000000000000000000" pitchFamily="2" charset="2"/>
              </a:rPr>
              <a:t>주기</a:t>
            </a:r>
            <a:endParaRPr lang="en-US" altLang="ko-KR">
              <a:solidFill>
                <a:srgbClr val="FF0000"/>
              </a:solidFill>
            </a:endParaRPr>
          </a:p>
          <a:p>
            <a:endParaRPr lang="en-US" altLang="ko-KR"/>
          </a:p>
          <a:p>
            <a:r>
              <a:rPr lang="ko-KR" altLang="en-US"/>
              <a:t>그 함수에 대한 정보를 얻어낼 수 있는 방법이 존재한다는 것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F89AF-BD72-41A8-84CD-3B7B5E12B9A0}"/>
              </a:ext>
            </a:extLst>
          </p:cNvPr>
          <p:cNvSpPr txBox="1"/>
          <p:nvPr/>
        </p:nvSpPr>
        <p:spPr>
          <a:xfrm>
            <a:off x="1554997" y="3678382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Shor</a:t>
            </a:r>
            <a:r>
              <a:rPr lang="ko-KR" altLang="en-US" sz="1500" b="1" dirty="0"/>
              <a:t> 알고리즘 </a:t>
            </a:r>
            <a:r>
              <a:rPr lang="ko-KR" altLang="en-US" sz="1500" b="1" dirty="0" err="1"/>
              <a:t>주기찾기</a:t>
            </a:r>
            <a:r>
              <a:rPr lang="ko-KR" altLang="en-US" sz="1500" b="1" dirty="0"/>
              <a:t> 회로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6FEDC-E0B9-4335-BBFC-3653BBC135E0}"/>
              </a:ext>
            </a:extLst>
          </p:cNvPr>
          <p:cNvSpPr txBox="1"/>
          <p:nvPr/>
        </p:nvSpPr>
        <p:spPr>
          <a:xfrm>
            <a:off x="8147511" y="3663319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양자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7F98BE4-933B-4330-AB41-688EFB8EC72D}"/>
                  </a:ext>
                </a:extLst>
              </p:cNvPr>
              <p:cNvSpPr/>
              <p:nvPr/>
            </p:nvSpPr>
            <p:spPr>
              <a:xfrm>
                <a:off x="4189388" y="3625491"/>
                <a:ext cx="1906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(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7F98BE4-933B-4330-AB41-688EFB8EC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88" y="3625491"/>
                <a:ext cx="1906612" cy="369332"/>
              </a:xfrm>
              <a:prstGeom prst="rect">
                <a:avLst/>
              </a:prstGeom>
              <a:blipFill>
                <a:blip r:embed="rId4"/>
                <a:stretch>
                  <a:fillRect l="-2556" t="-10000" r="-223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9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 </a:t>
            </a:r>
            <a:r>
              <a:rPr lang="ko-KR" altLang="en-US" sz="3000" dirty="0"/>
              <a:t>양자 알고리즘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DEBBD2-CCF7-41E4-BB0D-B7BDB2486B0F}"/>
              </a:ext>
            </a:extLst>
          </p:cNvPr>
          <p:cNvGraphicFramePr>
            <a:graphicFrameLocks noGrp="1"/>
          </p:cNvGraphicFramePr>
          <p:nvPr/>
        </p:nvGraphicFramePr>
        <p:xfrm>
          <a:off x="947721" y="1924416"/>
          <a:ext cx="8825080" cy="3996418"/>
        </p:xfrm>
        <a:graphic>
          <a:graphicData uri="http://schemas.openxmlformats.org/drawingml/2006/table">
            <a:tbl>
              <a:tblPr/>
              <a:tblGrid>
                <a:gridCol w="2206270">
                  <a:extLst>
                    <a:ext uri="{9D8B030D-6E8A-4147-A177-3AD203B41FA5}">
                      <a16:colId xmlns:a16="http://schemas.microsoft.com/office/drawing/2014/main" val="2812866745"/>
                    </a:ext>
                  </a:extLst>
                </a:gridCol>
                <a:gridCol w="2206270">
                  <a:extLst>
                    <a:ext uri="{9D8B030D-6E8A-4147-A177-3AD203B41FA5}">
                      <a16:colId xmlns:a16="http://schemas.microsoft.com/office/drawing/2014/main" val="510648563"/>
                    </a:ext>
                  </a:extLst>
                </a:gridCol>
                <a:gridCol w="2206270">
                  <a:extLst>
                    <a:ext uri="{9D8B030D-6E8A-4147-A177-3AD203B41FA5}">
                      <a16:colId xmlns:a16="http://schemas.microsoft.com/office/drawing/2014/main" val="2634959727"/>
                    </a:ext>
                  </a:extLst>
                </a:gridCol>
                <a:gridCol w="2206270">
                  <a:extLst>
                    <a:ext uri="{9D8B030D-6E8A-4147-A177-3AD203B41FA5}">
                      <a16:colId xmlns:a16="http://schemas.microsoft.com/office/drawing/2014/main" val="2508734861"/>
                    </a:ext>
                  </a:extLst>
                </a:gridCol>
              </a:tblGrid>
              <a:tr h="4951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</a:rPr>
                        <a:t>유형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알고리즘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</a:rPr>
                        <a:t>목적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영향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41145"/>
                  </a:ext>
                </a:extLst>
              </a:tr>
              <a:tr h="471848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대칭키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AES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Encryption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키 길이 증가 필요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291931"/>
                  </a:ext>
                </a:extLst>
              </a:tr>
              <a:tr h="471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SHA-2, SHA-3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Hash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 길이 증가 필요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35731"/>
                  </a:ext>
                </a:extLst>
              </a:tr>
              <a:tr h="740314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공개키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RSA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Signature,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establishment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더 이상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안전하지 않음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73420"/>
                  </a:ext>
                </a:extLst>
              </a:tr>
              <a:tr h="740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ECDSA, ECDH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Signature,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exchange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8296"/>
                  </a:ext>
                </a:extLst>
              </a:tr>
              <a:tr h="370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DSA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Signature,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exchange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01817"/>
                  </a:ext>
                </a:extLst>
              </a:tr>
              <a:tr h="370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Diffie Hellman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Key exchange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24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F02230-13D8-4BAF-A1D9-384E22216F5A}"/>
              </a:ext>
            </a:extLst>
          </p:cNvPr>
          <p:cNvSpPr txBox="1"/>
          <p:nvPr/>
        </p:nvSpPr>
        <p:spPr>
          <a:xfrm>
            <a:off x="638303" y="1334643"/>
            <a:ext cx="693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양자컴퓨터 시대에 대한 현재 암호시스템의 상황 </a:t>
            </a:r>
            <a:r>
              <a:rPr lang="en-US" altLang="ko-KR" sz="2000" b="1" dirty="0"/>
              <a:t>(NIST </a:t>
            </a:r>
            <a:r>
              <a:rPr lang="ko-KR" altLang="en-US" sz="2000" b="1" dirty="0"/>
              <a:t>발표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A52AC13-63D8-42E8-ADC9-6F0399D90C98}"/>
              </a:ext>
            </a:extLst>
          </p:cNvPr>
          <p:cNvSpPr/>
          <p:nvPr/>
        </p:nvSpPr>
        <p:spPr>
          <a:xfrm>
            <a:off x="7576457" y="2404977"/>
            <a:ext cx="2170218" cy="9290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AE2827-C526-49A9-80DF-3DD6A8BD5111}"/>
              </a:ext>
            </a:extLst>
          </p:cNvPr>
          <p:cNvSpPr/>
          <p:nvPr/>
        </p:nvSpPr>
        <p:spPr>
          <a:xfrm>
            <a:off x="7574972" y="3356961"/>
            <a:ext cx="2170218" cy="9663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7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0B7C-5510-4BA8-987F-AA5CC755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내성암호</a:t>
            </a:r>
            <a:r>
              <a:rPr lang="en-US" altLang="ko-KR" sz="3000" dirty="0"/>
              <a:t>(Post Quantum Cryptography)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F0FE3-B754-4DAC-82D5-A5C2AC8E3607}"/>
              </a:ext>
            </a:extLst>
          </p:cNvPr>
          <p:cNvSpPr txBox="1"/>
          <p:nvPr/>
        </p:nvSpPr>
        <p:spPr>
          <a:xfrm>
            <a:off x="4521808" y="2649440"/>
            <a:ext cx="7670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양자역학의 발전과 빠르게 진화하는 양자컴퓨터에 대비하여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양자 컴퓨터의 계산능력에 내성을 가진 암호가 필요한 상황</a:t>
            </a:r>
            <a:r>
              <a:rPr lang="en-US" altLang="ko-KR" sz="2200" dirty="0"/>
              <a:t> </a:t>
            </a:r>
          </a:p>
          <a:p>
            <a:endParaRPr lang="en-US" altLang="ko-KR" sz="2200" dirty="0"/>
          </a:p>
          <a:p>
            <a:r>
              <a:rPr lang="ko-KR" altLang="en-US" sz="2200" b="1" dirty="0" err="1"/>
              <a:t>양자내성암호</a:t>
            </a:r>
            <a:r>
              <a:rPr lang="en-US" altLang="ko-KR" sz="2200" b="1" dirty="0"/>
              <a:t>(Post Quantum Cryptography)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                        </a:t>
            </a:r>
            <a:endParaRPr lang="ko-KR" altLang="en-US" sz="2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B4BE67-CEC1-4946-B236-6183130A7FCA}"/>
              </a:ext>
            </a:extLst>
          </p:cNvPr>
          <p:cNvGrpSpPr/>
          <p:nvPr/>
        </p:nvGrpSpPr>
        <p:grpSpPr>
          <a:xfrm>
            <a:off x="478898" y="1605817"/>
            <a:ext cx="3920379" cy="4137555"/>
            <a:chOff x="874256" y="2247341"/>
            <a:chExt cx="3920379" cy="4137555"/>
          </a:xfrm>
        </p:grpSpPr>
        <p:pic>
          <p:nvPicPr>
            <p:cNvPr id="6" name="Picture 4" descr="Cryptography iconì ëí ì´ë¯¸ì§ ê²ìê²°ê³¼">
              <a:extLst>
                <a:ext uri="{FF2B5EF4-FFF2-40B4-BE49-F238E27FC236}">
                  <a16:creationId xmlns:a16="http://schemas.microsoft.com/office/drawing/2014/main" id="{27246F4E-C0CD-440F-9765-17ACD04B4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276" y="2247341"/>
              <a:ext cx="3304870" cy="3569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C37ACC-3922-4F0B-B532-90C3BBD4B41A}"/>
                </a:ext>
              </a:extLst>
            </p:cNvPr>
            <p:cNvSpPr/>
            <p:nvPr/>
          </p:nvSpPr>
          <p:spPr>
            <a:xfrm>
              <a:off x="874256" y="5557960"/>
              <a:ext cx="3920379" cy="826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97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3BE52-5B31-4AAE-BB44-FB86D57E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 NIST </a:t>
            </a:r>
            <a:r>
              <a:rPr lang="ko-KR" altLang="en-US" sz="3000" dirty="0" err="1"/>
              <a:t>양자내성암호</a:t>
            </a:r>
            <a:r>
              <a:rPr lang="ko-KR" altLang="en-US" sz="3000" dirty="0"/>
              <a:t> 표준화 동향</a:t>
            </a:r>
          </a:p>
        </p:txBody>
      </p:sp>
      <p:pic>
        <p:nvPicPr>
          <p:cNvPr id="4" name="Picture 2" descr="NISTì ëí ì´ë¯¸ì§ ê²ìê²°ê³¼">
            <a:extLst>
              <a:ext uri="{FF2B5EF4-FFF2-40B4-BE49-F238E27FC236}">
                <a16:creationId xmlns:a16="http://schemas.microsoft.com/office/drawing/2014/main" id="{7EF8D820-E8FD-4F7D-BD6C-D85902659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7" y="2120693"/>
            <a:ext cx="2162491" cy="13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525AB2-50E7-498C-AF48-172D572F5257}"/>
              </a:ext>
            </a:extLst>
          </p:cNvPr>
          <p:cNvSpPr/>
          <p:nvPr/>
        </p:nvSpPr>
        <p:spPr>
          <a:xfrm>
            <a:off x="3453515" y="2033663"/>
            <a:ext cx="8036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양자내성암호</a:t>
            </a:r>
            <a:r>
              <a:rPr lang="en-US" altLang="ko-KR" b="1" dirty="0"/>
              <a:t>(PQC)</a:t>
            </a:r>
            <a:r>
              <a:rPr lang="en-US" altLang="ko-KR" dirty="0"/>
              <a:t> </a:t>
            </a:r>
            <a:r>
              <a:rPr lang="ko-KR" altLang="en-US" dirty="0"/>
              <a:t>의 필요성 대두되는 상황</a:t>
            </a:r>
            <a:r>
              <a:rPr lang="en-US" altLang="ko-KR" dirty="0"/>
              <a:t>, NIST</a:t>
            </a:r>
            <a:r>
              <a:rPr lang="ko-KR" altLang="en-US" dirty="0"/>
              <a:t>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PQC </a:t>
            </a:r>
            <a:r>
              <a:rPr lang="ko-KR" altLang="en-US" dirty="0"/>
              <a:t>표준화 공모전을 개최</a:t>
            </a:r>
            <a:r>
              <a:rPr lang="en-US" altLang="ko-KR" dirty="0"/>
              <a:t>, </a:t>
            </a:r>
            <a:r>
              <a:rPr lang="ko-KR" altLang="en-US" dirty="0"/>
              <a:t>국제적으로 많은 암호알고리즘이 참가했고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제안된 알고리즘을 검증</a:t>
            </a:r>
            <a:r>
              <a:rPr lang="en-US" altLang="ko-KR" dirty="0"/>
              <a:t> </a:t>
            </a:r>
            <a:r>
              <a:rPr lang="ko-KR" altLang="en-US" dirty="0"/>
              <a:t>및 평가해가며 후보 알고리즘을 점점 추려내고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7C662-4FDF-41D8-9205-77005B2A9E62}"/>
              </a:ext>
            </a:extLst>
          </p:cNvPr>
          <p:cNvSpPr txBox="1"/>
          <p:nvPr/>
        </p:nvSpPr>
        <p:spPr>
          <a:xfrm>
            <a:off x="3453514" y="4610290"/>
            <a:ext cx="746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Round 1 : </a:t>
            </a:r>
            <a:r>
              <a:rPr lang="ko-KR" altLang="en-US" dirty="0"/>
              <a:t>자신들의 제시한 최소수용조건을 만족하는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F4A47-A557-48D0-BA81-DB6D3F7EC410}"/>
              </a:ext>
            </a:extLst>
          </p:cNvPr>
          <p:cNvSpPr txBox="1"/>
          <p:nvPr/>
        </p:nvSpPr>
        <p:spPr>
          <a:xfrm>
            <a:off x="3454285" y="5042453"/>
            <a:ext cx="644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Round 2 : </a:t>
            </a:r>
            <a:r>
              <a:rPr lang="ko-KR" altLang="en-US" dirty="0"/>
              <a:t>효율성 및 최적화구현 제시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56289-3AF0-4B0D-A112-568E39EDD1FA}"/>
              </a:ext>
            </a:extLst>
          </p:cNvPr>
          <p:cNvSpPr txBox="1"/>
          <p:nvPr/>
        </p:nvSpPr>
        <p:spPr>
          <a:xfrm>
            <a:off x="3453514" y="4178127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진행상황</a:t>
            </a:r>
          </a:p>
        </p:txBody>
      </p:sp>
    </p:spTree>
    <p:extLst>
      <p:ext uri="{BB962C8B-B14F-4D97-AF65-F5344CB8AC3E}">
        <p14:creationId xmlns:p14="http://schemas.microsoft.com/office/powerpoint/2010/main" val="52789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F6EB0D-DCDC-44C9-9187-C826169D6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78D45-9E96-470D-95A3-931C20727FF8}"/>
              </a:ext>
            </a:extLst>
          </p:cNvPr>
          <p:cNvSpPr txBox="1"/>
          <p:nvPr/>
        </p:nvSpPr>
        <p:spPr>
          <a:xfrm>
            <a:off x="1323652" y="441962"/>
            <a:ext cx="53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NIST </a:t>
            </a:r>
            <a:r>
              <a:rPr lang="ko-KR" altLang="en-US" sz="2800" dirty="0" err="1"/>
              <a:t>양자내성암호</a:t>
            </a:r>
            <a:r>
              <a:rPr lang="ko-KR" altLang="en-US" sz="2800" dirty="0"/>
              <a:t> 표준화 동향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2EF0E01-0207-4D15-B85A-F329C7714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96687"/>
              </p:ext>
            </p:extLst>
          </p:nvPr>
        </p:nvGraphicFramePr>
        <p:xfrm>
          <a:off x="6858863" y="302818"/>
          <a:ext cx="4959429" cy="5923086"/>
        </p:xfrm>
        <a:graphic>
          <a:graphicData uri="http://schemas.openxmlformats.org/drawingml/2006/table">
            <a:tbl>
              <a:tblPr/>
              <a:tblGrid>
                <a:gridCol w="1338749">
                  <a:extLst>
                    <a:ext uri="{9D8B030D-6E8A-4147-A177-3AD203B41FA5}">
                      <a16:colId xmlns:a16="http://schemas.microsoft.com/office/drawing/2014/main" val="2501213558"/>
                    </a:ext>
                  </a:extLst>
                </a:gridCol>
                <a:gridCol w="2222983">
                  <a:extLst>
                    <a:ext uri="{9D8B030D-6E8A-4147-A177-3AD203B41FA5}">
                      <a16:colId xmlns:a16="http://schemas.microsoft.com/office/drawing/2014/main" val="1406176575"/>
                    </a:ext>
                  </a:extLst>
                </a:gridCol>
                <a:gridCol w="1397697">
                  <a:extLst>
                    <a:ext uri="{9D8B030D-6E8A-4147-A177-3AD203B41FA5}">
                      <a16:colId xmlns:a16="http://schemas.microsoft.com/office/drawing/2014/main" val="1004722142"/>
                    </a:ext>
                  </a:extLst>
                </a:gridCol>
              </a:tblGrid>
              <a:tr h="2948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유형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공개키암호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키관리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서명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51902"/>
                  </a:ext>
                </a:extLst>
              </a:tr>
              <a:tr h="238796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격자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CRYSTALS-KHYBER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Frondose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LAC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Newcome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NTRU 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NTRU Prime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Round 5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SABER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Three Bears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CRYSTALS-DILITHIUM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FALCON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qTESLA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13561"/>
                  </a:ext>
                </a:extLst>
              </a:tr>
              <a:tr h="17298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코드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BIKE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Classic </a:t>
                      </a:r>
                      <a:r>
                        <a:rPr lang="en-US" sz="1200" b="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McEliece</a:t>
                      </a:r>
                      <a:endParaRPr lang="en-US" sz="12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HQC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LEDAcrypt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NTS-KEM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ROLLO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RQC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68487"/>
                  </a:ext>
                </a:extLst>
              </a:tr>
              <a:tr h="29515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해쉬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SPHINCS+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278872"/>
                  </a:ext>
                </a:extLst>
              </a:tr>
              <a:tr h="92015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다변수다항식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GeMSS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LUOV</a:t>
                      </a: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MQDSS</a:t>
                      </a: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Rainbow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50555"/>
                  </a:ext>
                </a:extLst>
              </a:tr>
              <a:tr h="29515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아이소제니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SIKE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37364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4F6A3B-3F0B-45B7-A18F-DEA4D08E0412}"/>
              </a:ext>
            </a:extLst>
          </p:cNvPr>
          <p:cNvSpPr/>
          <p:nvPr/>
        </p:nvSpPr>
        <p:spPr>
          <a:xfrm>
            <a:off x="619432" y="1698230"/>
            <a:ext cx="6096000" cy="26928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Round 1 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에서는 </a:t>
            </a:r>
            <a:r>
              <a:rPr lang="en-US" altLang="ko-KR" kern="0" dirty="0">
                <a:solidFill>
                  <a:srgbClr val="000000"/>
                </a:solidFill>
              </a:rPr>
              <a:t>NIST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가 제시한 성능 조건을 만족하는 </a:t>
            </a:r>
            <a:endParaRPr lang="en-US" altLang="ko-KR" kern="0" dirty="0">
              <a:solidFill>
                <a:srgbClr val="000000"/>
              </a:solidFill>
              <a:ea typeface="한양신명조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69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개의 </a:t>
            </a:r>
            <a:r>
              <a:rPr lang="ko-KR" altLang="en-US" kern="0" dirty="0" err="1">
                <a:solidFill>
                  <a:srgbClr val="000000"/>
                </a:solidFill>
                <a:ea typeface="한양신명조"/>
              </a:rPr>
              <a:t>양자내성암호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 알고리즘이 선정</a:t>
            </a:r>
            <a:r>
              <a:rPr lang="en-US" altLang="ko-KR" kern="0" dirty="0">
                <a:solidFill>
                  <a:srgbClr val="000000"/>
                </a:solidFill>
              </a:rPr>
              <a:t>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2019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</a:rPr>
              <a:t>30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일</a:t>
            </a:r>
            <a:r>
              <a:rPr lang="en-US" altLang="ko-KR" kern="0" dirty="0">
                <a:solidFill>
                  <a:srgbClr val="000000"/>
                </a:solidFill>
                <a:ea typeface="한양신명조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 표준화 단계가 </a:t>
            </a:r>
            <a:r>
              <a:rPr lang="en-US" altLang="ko-KR" kern="0" dirty="0">
                <a:solidFill>
                  <a:srgbClr val="000000"/>
                </a:solidFill>
              </a:rPr>
              <a:t>Round 2 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로 진행됨에 </a:t>
            </a:r>
            <a:endParaRPr lang="en-US" altLang="ko-KR" kern="0" dirty="0">
              <a:solidFill>
                <a:srgbClr val="000000"/>
              </a:solidFill>
              <a:ea typeface="한양신명조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따라 암호알고리즘의 안전성과 실용성에 대하여 평가</a:t>
            </a:r>
            <a:r>
              <a:rPr lang="en-US" altLang="ko-KR" kern="0" dirty="0">
                <a:solidFill>
                  <a:srgbClr val="000000"/>
                </a:solidFill>
                <a:ea typeface="한양신명조"/>
              </a:rPr>
              <a:t>,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69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개에서 </a:t>
            </a:r>
            <a:r>
              <a:rPr lang="en-US" altLang="ko-KR" kern="0" dirty="0">
                <a:solidFill>
                  <a:srgbClr val="000000"/>
                </a:solidFill>
              </a:rPr>
              <a:t>26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개의 후보자로 좁혀졌다</a:t>
            </a:r>
            <a:r>
              <a:rPr lang="en-US" altLang="ko-KR" kern="0" dirty="0">
                <a:solidFill>
                  <a:srgbClr val="000000"/>
                </a:solidFill>
                <a:ea typeface="한양신명조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F7417-CB00-41C9-A7BA-284AB3B65CF8}"/>
              </a:ext>
            </a:extLst>
          </p:cNvPr>
          <p:cNvSpPr txBox="1"/>
          <p:nvPr/>
        </p:nvSpPr>
        <p:spPr>
          <a:xfrm>
            <a:off x="2315429" y="5611573"/>
            <a:ext cx="513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Round 2, 26</a:t>
            </a:r>
            <a:r>
              <a:rPr lang="ko-KR" altLang="en-US" b="1" dirty="0"/>
              <a:t>개의 후보 알고리즘 표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28FA9FB-8F98-4B55-A1EE-294DDA1FA5B7}"/>
              </a:ext>
            </a:extLst>
          </p:cNvPr>
          <p:cNvSpPr/>
          <p:nvPr/>
        </p:nvSpPr>
        <p:spPr>
          <a:xfrm>
            <a:off x="6087031" y="5632355"/>
            <a:ext cx="394855" cy="26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7654639-818D-E24E-969B-5BDC57716F21}"/>
              </a:ext>
            </a:extLst>
          </p:cNvPr>
          <p:cNvSpPr/>
          <p:nvPr/>
        </p:nvSpPr>
        <p:spPr>
          <a:xfrm>
            <a:off x="6738009" y="2980267"/>
            <a:ext cx="5133109" cy="174977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3967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3BE52-5B31-4AAE-BB44-FB86D57E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90" y="227625"/>
            <a:ext cx="11368160" cy="7621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코드기반암호</a:t>
            </a:r>
            <a:r>
              <a:rPr lang="en-US" altLang="ko-KR" sz="3000" dirty="0"/>
              <a:t> - </a:t>
            </a:r>
            <a:r>
              <a:rPr lang="en-US" altLang="ko-KR" sz="3000" dirty="0" err="1"/>
              <a:t>McEliece</a:t>
            </a:r>
            <a:endParaRPr lang="ko-KR" altLang="en-US" sz="3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1258F3-BEFE-9C44-953E-4D043621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90" y="1374247"/>
            <a:ext cx="9292913" cy="187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C17545-A133-BB48-9FED-C42920B59050}"/>
              </a:ext>
            </a:extLst>
          </p:cNvPr>
          <p:cNvSpPr txBox="1"/>
          <p:nvPr/>
        </p:nvSpPr>
        <p:spPr>
          <a:xfrm>
            <a:off x="815009" y="3605811"/>
            <a:ext cx="101296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통신채널에</a:t>
            </a:r>
            <a:r>
              <a:rPr kumimoji="1" lang="ko-KR" altLang="en-US" dirty="0"/>
              <a:t> 적용되는 코딩이론에서 발전하여 암호시스템에도 적용됨 </a:t>
            </a:r>
            <a:r>
              <a:rPr kumimoji="1" lang="en-US" altLang="ko-KR" dirty="0"/>
              <a:t>1978.</a:t>
            </a:r>
            <a:r>
              <a:rPr kumimoji="1" lang="ko-KR" altLang="en-US" dirty="0"/>
              <a:t> </a:t>
            </a:r>
            <a:r>
              <a:rPr kumimoji="1" lang="en-US" altLang="ko-KR" dirty="0"/>
              <a:t>Robert J. </a:t>
            </a:r>
            <a:r>
              <a:rPr kumimoji="1" lang="en-US" altLang="ko-KR" dirty="0" err="1"/>
              <a:t>McEliece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대표적인 </a:t>
            </a:r>
            <a:r>
              <a:rPr kumimoji="1" lang="ko-KR" altLang="en-US" dirty="0" err="1"/>
              <a:t>코드기반</a:t>
            </a:r>
            <a:r>
              <a:rPr kumimoji="1" lang="ko-KR" altLang="en-US" dirty="0"/>
              <a:t> 암호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양자컴퓨터의 </a:t>
            </a:r>
            <a:r>
              <a:rPr kumimoji="1" lang="ko-KR" altLang="en-US" dirty="0" err="1"/>
              <a:t>계산능력에</a:t>
            </a:r>
            <a:r>
              <a:rPr kumimoji="1" lang="ko-KR" altLang="en-US" dirty="0"/>
              <a:t> 안전하다고 여겨져 다시 주목을 받음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40</a:t>
            </a:r>
            <a:r>
              <a:rPr kumimoji="1" lang="ko-KR" altLang="en-US" dirty="0" err="1"/>
              <a:t>년동안</a:t>
            </a:r>
            <a:r>
              <a:rPr kumimoji="1" lang="ko-KR" altLang="en-US" dirty="0"/>
              <a:t> 깨지지 않은 보안의 역사가 안전성을 증명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Goppa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코드활용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148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Classic McEliece</a:t>
            </a:r>
            <a:endParaRPr/>
          </a:p>
        </p:txBody>
      </p:sp>
      <p:sp>
        <p:nvSpPr>
          <p:cNvPr id="368" name="Google Shape;368;p59"/>
          <p:cNvSpPr txBox="1">
            <a:spLocks noGrp="1"/>
          </p:cNvSpPr>
          <p:nvPr>
            <p:ph type="body" idx="1"/>
          </p:nvPr>
        </p:nvSpPr>
        <p:spPr>
          <a:xfrm>
            <a:off x="301832" y="1043195"/>
            <a:ext cx="11369600" cy="5363888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ko" altLang="en-US" sz="1800" dirty="0"/>
              <a:t>최초의 코드기반암호 </a:t>
            </a:r>
            <a:r>
              <a:rPr lang="en-US" altLang="ko" sz="1800" dirty="0" err="1"/>
              <a:t>McEliece</a:t>
            </a:r>
            <a:r>
              <a:rPr lang="ko" altLang="en-US" sz="1800" dirty="0"/>
              <a:t>의 업그레이드 버전</a:t>
            </a:r>
            <a:br>
              <a:rPr lang="en-US" altLang="ko" sz="1800" dirty="0"/>
            </a:br>
            <a:endParaRPr lang="en-US" altLang="ko"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ko-KR" altLang="en-US" sz="1800" dirty="0"/>
              <a:t>많은 </a:t>
            </a:r>
            <a:r>
              <a:rPr lang="ko-KR" altLang="en-US" sz="1800" dirty="0" err="1"/>
              <a:t>암호팀들이</a:t>
            </a:r>
            <a:r>
              <a:rPr lang="ko-KR" altLang="en-US" sz="1800" dirty="0"/>
              <a:t> </a:t>
            </a:r>
            <a:r>
              <a:rPr lang="en" altLang="ko-KR" sz="1800" dirty="0" err="1"/>
              <a:t>McEliece</a:t>
            </a:r>
            <a:r>
              <a:rPr lang="ko-KR" altLang="en-US" sz="1800" dirty="0"/>
              <a:t>의 시스템에서 </a:t>
            </a:r>
            <a:r>
              <a:rPr lang="ko-KR" altLang="en-US" sz="1800" dirty="0" err="1"/>
              <a:t>공개키의</a:t>
            </a:r>
            <a:r>
              <a:rPr lang="ko-KR" altLang="en-US" sz="1800" dirty="0"/>
              <a:t> 크기를 줄이기 위해 바이너리 </a:t>
            </a:r>
            <a:r>
              <a:rPr lang="en" altLang="ko-KR" sz="1800" dirty="0" err="1"/>
              <a:t>Goppa</a:t>
            </a:r>
            <a:r>
              <a:rPr lang="en" altLang="ko-KR" sz="1800" dirty="0"/>
              <a:t> </a:t>
            </a:r>
            <a:r>
              <a:rPr lang="ko-KR" altLang="en-US" sz="1800" dirty="0"/>
              <a:t>코드를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ko-KR" altLang="en-US" sz="1800" dirty="0"/>
              <a:t>    다른 코드 군으로 대체 할 것을 제안했다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ko-KR" altLang="en-US" sz="1800" dirty="0"/>
              <a:t>        </a:t>
            </a:r>
            <a:r>
              <a:rPr lang="en-US" altLang="ko-KR" sz="1800" dirty="0"/>
              <a:t>-</a:t>
            </a:r>
            <a:r>
              <a:rPr lang="ko-KR" altLang="en-US" sz="1800" dirty="0"/>
              <a:t> 이러한 제안 중 많은 부분이 개인 키가 복구되는 취약점이 드러남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endParaRPr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ko" altLang="en-US" sz="1800" dirty="0"/>
              <a:t>핵심강점은 보안</a:t>
            </a:r>
            <a:br>
              <a:rPr lang="en-US" altLang="ko" sz="1800" dirty="0"/>
            </a:br>
            <a:r>
              <a:rPr lang="en-US" altLang="ko" sz="1800" dirty="0"/>
              <a:t>- </a:t>
            </a:r>
            <a:r>
              <a:rPr lang="ko" altLang="en-US" sz="1800" dirty="0"/>
              <a:t>기존의 </a:t>
            </a:r>
            <a:r>
              <a:rPr lang="en-US" altLang="ko" sz="1800" dirty="0" err="1"/>
              <a:t>Goppa</a:t>
            </a:r>
            <a:r>
              <a:rPr lang="en-US" altLang="ko" sz="1800" dirty="0"/>
              <a:t> </a:t>
            </a:r>
            <a:r>
              <a:rPr lang="ko" altLang="en-US" sz="1800" dirty="0"/>
              <a:t>코드 대신 다른 코드를 사용함으로써 효율성을 늘리는 것보다 </a:t>
            </a:r>
            <a:r>
              <a:rPr lang="ko-KR" altLang="en-US" sz="1800" dirty="0" err="1"/>
              <a:t>오랜기간</a:t>
            </a:r>
            <a:r>
              <a:rPr lang="ko-KR" altLang="en-US" sz="1800" dirty="0"/>
              <a:t> </a:t>
            </a:r>
            <a:r>
              <a:rPr lang="ko" altLang="en-US" sz="1800" dirty="0"/>
              <a:t>안전성을 지속한 </a:t>
            </a:r>
            <a:br>
              <a:rPr lang="en-US" altLang="ko" sz="1800" dirty="0"/>
            </a:br>
            <a:r>
              <a:rPr lang="en-US" altLang="ko" sz="1800" dirty="0"/>
              <a:t>  </a:t>
            </a:r>
            <a:r>
              <a:rPr lang="en-US" altLang="ko" sz="1800" dirty="0" err="1"/>
              <a:t>Goppa</a:t>
            </a:r>
            <a:r>
              <a:rPr lang="en-US" altLang="ko" sz="1800" dirty="0"/>
              <a:t> </a:t>
            </a:r>
            <a:r>
              <a:rPr lang="ko" altLang="en-US" sz="1800" dirty="0"/>
              <a:t>코드 사용을 고수</a:t>
            </a:r>
            <a:endParaRPr lang="en-US" altLang="ko"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endParaRPr lang="en-US" altLang="ko-KR"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ko-KR" altLang="en-US" sz="1800" dirty="0"/>
              <a:t>구현입장에선 키 생성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배포비용에</a:t>
            </a:r>
            <a:r>
              <a:rPr lang="ko-KR" altLang="en-US" sz="1800" dirty="0"/>
              <a:t> 투자해야 하지만 암</a:t>
            </a:r>
            <a:r>
              <a:rPr lang="en-US" altLang="ko-KR" sz="1800" dirty="0"/>
              <a:t>,</a:t>
            </a:r>
            <a:r>
              <a:rPr lang="ko-KR" altLang="en-US" sz="1800" dirty="0" err="1"/>
              <a:t>복호화</a:t>
            </a:r>
            <a:r>
              <a:rPr lang="ko-KR" altLang="en-US" sz="1800" dirty="0"/>
              <a:t> 속도가 빠르고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ko-KR" altLang="en-US" sz="1800" dirty="0"/>
              <a:t>    </a:t>
            </a:r>
            <a:r>
              <a:rPr lang="ko-KR" altLang="en-US" sz="1800" dirty="0" err="1"/>
              <a:t>양자내성</a:t>
            </a:r>
            <a:r>
              <a:rPr lang="ko-KR" altLang="en-US" sz="1800" dirty="0"/>
              <a:t> 암호 중 암호문이 매우 </a:t>
            </a:r>
            <a:r>
              <a:rPr lang="ko-KR" altLang="en-US" sz="1800" dirty="0" err="1"/>
              <a:t>작은편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r>
              <a:rPr lang="ko-KR" altLang="en-US" sz="1800" dirty="0"/>
              <a:t>         </a:t>
            </a:r>
            <a:r>
              <a:rPr lang="en-US" altLang="ko-KR" sz="1800" dirty="0"/>
              <a:t>-</a:t>
            </a:r>
            <a:r>
              <a:rPr lang="ko-KR" altLang="en-US" sz="1800" dirty="0"/>
              <a:t> 한번 키 교환이 성립되면 효율적으로 안전한 통신이 가능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ts val="1100"/>
              <a:buNone/>
            </a:pPr>
            <a:endParaRPr lang="en-US" altLang="ko-KR" sz="1800" dirty="0"/>
          </a:p>
          <a:p>
            <a:pPr marL="228594" indent="-228594">
              <a:lnSpc>
                <a:spcPct val="100000"/>
              </a:lnSpc>
              <a:spcBef>
                <a:spcPts val="0"/>
              </a:spcBef>
              <a:buSzPts val="1100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6419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Classic McEliece</a:t>
            </a:r>
            <a:endParaRPr/>
          </a:p>
        </p:txBody>
      </p:sp>
      <p:pic>
        <p:nvPicPr>
          <p:cNvPr id="410" name="Google Shape;41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751" y="2454106"/>
            <a:ext cx="8482499" cy="1949791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6"/>
          <p:cNvSpPr txBox="1"/>
          <p:nvPr/>
        </p:nvSpPr>
        <p:spPr>
          <a:xfrm>
            <a:off x="411932" y="1187433"/>
            <a:ext cx="6376493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Classic </a:t>
            </a:r>
            <a:r>
              <a:rPr lang="en-US" altLang="ko" sz="1600" dirty="0" err="1">
                <a:latin typeface="Malgun Gothic"/>
                <a:ea typeface="Malgun Gothic"/>
                <a:cs typeface="Malgun Gothic"/>
                <a:sym typeface="Malgun Gothic"/>
              </a:rPr>
              <a:t>McEliece</a:t>
            </a:r>
            <a:r>
              <a:rPr lang="en-US" altLang="ko" sz="16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E8917-6F88-F047-B1F8-C1499448995A}"/>
              </a:ext>
            </a:extLst>
          </p:cNvPr>
          <p:cNvSpPr txBox="1"/>
          <p:nvPr/>
        </p:nvSpPr>
        <p:spPr>
          <a:xfrm>
            <a:off x="9141639" y="208477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단위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71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양자 컴퓨터와 양자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NIST</a:t>
            </a:r>
            <a:r>
              <a:rPr lang="ko-KR" altLang="en-US" dirty="0"/>
              <a:t> 양자내성암호 표준화 공모전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/>
              <a:t>코드기반</a:t>
            </a:r>
            <a:r>
              <a:rPr lang="ko-KR" altLang="en-US" dirty="0"/>
              <a:t> 암호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808029" y="4911128"/>
            <a:ext cx="7380427" cy="718952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F38A7673-7112-40D8-A213-DC6933789049}"/>
              </a:ext>
            </a:extLst>
          </p:cNvPr>
          <p:cNvSpPr txBox="1">
            <a:spLocks/>
          </p:cNvSpPr>
          <p:nvPr/>
        </p:nvSpPr>
        <p:spPr>
          <a:xfrm>
            <a:off x="3797638" y="3971733"/>
            <a:ext cx="7380427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A74DAF6B-6263-B84A-8574-CF0A4FAE192A}"/>
              </a:ext>
            </a:extLst>
          </p:cNvPr>
          <p:cNvSpPr txBox="1">
            <a:spLocks/>
          </p:cNvSpPr>
          <p:nvPr/>
        </p:nvSpPr>
        <p:spPr>
          <a:xfrm>
            <a:off x="3808029" y="3981840"/>
            <a:ext cx="7380428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성능 비교 분석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BIKE</a:t>
            </a:r>
            <a:endParaRPr/>
          </a:p>
        </p:txBody>
      </p:sp>
      <p:pic>
        <p:nvPicPr>
          <p:cNvPr id="417" name="Google Shape;417;p67"/>
          <p:cNvPicPr preferRelativeResize="0"/>
          <p:nvPr/>
        </p:nvPicPr>
        <p:blipFill rotWithShape="1">
          <a:blip r:embed="rId3">
            <a:alphaModFix/>
          </a:blip>
          <a:srcRect b="41304"/>
          <a:stretch/>
        </p:blipFill>
        <p:spPr>
          <a:xfrm>
            <a:off x="711302" y="1994718"/>
            <a:ext cx="5642062" cy="2536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7"/>
          <p:cNvPicPr preferRelativeResize="0"/>
          <p:nvPr/>
        </p:nvPicPr>
        <p:blipFill rotWithShape="1">
          <a:blip r:embed="rId3">
            <a:alphaModFix/>
          </a:blip>
          <a:srcRect t="58696"/>
          <a:stretch/>
        </p:blipFill>
        <p:spPr>
          <a:xfrm>
            <a:off x="711302" y="4531700"/>
            <a:ext cx="5642062" cy="178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25;p68">
            <a:extLst>
              <a:ext uri="{FF2B5EF4-FFF2-40B4-BE49-F238E27FC236}">
                <a16:creationId xmlns:a16="http://schemas.microsoft.com/office/drawing/2014/main" id="{68D12292-C6E0-4342-9E4C-76FD6EE7D9D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0418" y="4531700"/>
            <a:ext cx="5466296" cy="17852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왼쪽 대괄호[L] 1">
            <a:extLst>
              <a:ext uri="{FF2B5EF4-FFF2-40B4-BE49-F238E27FC236}">
                <a16:creationId xmlns:a16="http://schemas.microsoft.com/office/drawing/2014/main" id="{79D1FB4D-F2C9-3C41-A6DA-06A63C3D235D}"/>
              </a:ext>
            </a:extLst>
          </p:cNvPr>
          <p:cNvSpPr/>
          <p:nvPr/>
        </p:nvSpPr>
        <p:spPr>
          <a:xfrm>
            <a:off x="626165" y="2511780"/>
            <a:ext cx="85137" cy="2653748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DA5AC-C83C-CD4A-A9D5-B772EA3A5BD1}"/>
              </a:ext>
            </a:extLst>
          </p:cNvPr>
          <p:cNvSpPr txBox="1"/>
          <p:nvPr/>
        </p:nvSpPr>
        <p:spPr>
          <a:xfrm>
            <a:off x="-15870" y="3652996"/>
            <a:ext cx="589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CPA</a:t>
            </a:r>
            <a:endParaRPr kumimoji="1" lang="ko-KR" altLang="en-US" sz="1600" dirty="0"/>
          </a:p>
        </p:txBody>
      </p:sp>
      <p:sp>
        <p:nvSpPr>
          <p:cNvPr id="9" name="왼쪽 대괄호[L] 8">
            <a:extLst>
              <a:ext uri="{FF2B5EF4-FFF2-40B4-BE49-F238E27FC236}">
                <a16:creationId xmlns:a16="http://schemas.microsoft.com/office/drawing/2014/main" id="{C49775A7-32FA-5141-8599-8A46C150C797}"/>
              </a:ext>
            </a:extLst>
          </p:cNvPr>
          <p:cNvSpPr/>
          <p:nvPr/>
        </p:nvSpPr>
        <p:spPr>
          <a:xfrm>
            <a:off x="603586" y="5244191"/>
            <a:ext cx="99097" cy="1050692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FF0A2-6B6F-E54E-91F0-0F24B6E3C40C}"/>
              </a:ext>
            </a:extLst>
          </p:cNvPr>
          <p:cNvSpPr txBox="1"/>
          <p:nvPr/>
        </p:nvSpPr>
        <p:spPr>
          <a:xfrm>
            <a:off x="-45814" y="558315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CCA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73160B-5BCC-BC48-80BA-C6BEE167FF65}"/>
              </a:ext>
            </a:extLst>
          </p:cNvPr>
          <p:cNvSpPr/>
          <p:nvPr/>
        </p:nvSpPr>
        <p:spPr>
          <a:xfrm>
            <a:off x="603586" y="118395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ko-KR" dirty="0">
                <a:latin typeface="MalgunGothic"/>
              </a:rPr>
              <a:t>BIKE-2</a:t>
            </a:r>
            <a:r>
              <a:rPr lang="ko-KR" altLang="en-US" dirty="0">
                <a:latin typeface="MalgunGothic"/>
              </a:rPr>
              <a:t>의 </a:t>
            </a:r>
            <a:r>
              <a:rPr lang="ko-KR" altLang="en-US" dirty="0" err="1">
                <a:latin typeface="MalgunGothic"/>
              </a:rPr>
              <a:t>정적키</a:t>
            </a:r>
            <a:r>
              <a:rPr lang="ko-KR" altLang="en-US" dirty="0">
                <a:latin typeface="MalgunGothic"/>
              </a:rPr>
              <a:t> 선택을 더 추천한다고 함</a:t>
            </a:r>
            <a:r>
              <a:rPr lang="en-US" altLang="ko-KR" dirty="0">
                <a:latin typeface="MalgunGothic"/>
              </a:rPr>
              <a:t>. </a:t>
            </a:r>
            <a:br>
              <a:rPr lang="en-US" altLang="ko-KR" dirty="0">
                <a:latin typeface="MalgunGothic"/>
              </a:rPr>
            </a:br>
            <a:r>
              <a:rPr lang="ko-KR" altLang="en-US" dirty="0">
                <a:latin typeface="MalgunGothic"/>
              </a:rPr>
              <a:t>그 이유는 </a:t>
            </a:r>
            <a:r>
              <a:rPr lang="en" altLang="ko-KR" dirty="0">
                <a:latin typeface="MalgunGothic"/>
              </a:rPr>
              <a:t>Classic </a:t>
            </a:r>
            <a:r>
              <a:rPr lang="en" altLang="ko-KR" dirty="0" err="1">
                <a:latin typeface="MalgunGothic"/>
              </a:rPr>
              <a:t>McEliece</a:t>
            </a:r>
            <a:r>
              <a:rPr lang="ko-KR" altLang="en-US" dirty="0">
                <a:latin typeface="MalgunGothic"/>
              </a:rPr>
              <a:t>가 주장하는 이유와 같음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27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NTS-KEM</a:t>
            </a:r>
            <a:endParaRPr/>
          </a:p>
        </p:txBody>
      </p:sp>
      <p:pic>
        <p:nvPicPr>
          <p:cNvPr id="433" name="Google Shape;43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863" y="2472413"/>
            <a:ext cx="8386274" cy="182954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9"/>
          <p:cNvSpPr txBox="1"/>
          <p:nvPr/>
        </p:nvSpPr>
        <p:spPr>
          <a:xfrm>
            <a:off x="411933" y="1187433"/>
            <a:ext cx="31204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NTS-KEM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8858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HQC</a:t>
            </a:r>
            <a:endParaRPr/>
          </a:p>
        </p:txBody>
      </p:sp>
      <p:pic>
        <p:nvPicPr>
          <p:cNvPr id="440" name="Google Shape;44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624" y="3234444"/>
            <a:ext cx="6945080" cy="302076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0"/>
          <p:cNvSpPr txBox="1"/>
          <p:nvPr/>
        </p:nvSpPr>
        <p:spPr>
          <a:xfrm>
            <a:off x="411920" y="1080541"/>
            <a:ext cx="31204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HQC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0206371-FBF7-9C45-8325-868DB2C17228}"/>
              </a:ext>
            </a:extLst>
          </p:cNvPr>
          <p:cNvSpPr/>
          <p:nvPr/>
        </p:nvSpPr>
        <p:spPr>
          <a:xfrm>
            <a:off x="411920" y="1485341"/>
            <a:ext cx="107732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121"/>
                </a:solidFill>
                <a:latin typeface="Arial" panose="020B0604020202020204" pitchFamily="34" charset="0"/>
              </a:rPr>
              <a:t>2018</a:t>
            </a:r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년</a:t>
            </a:r>
            <a:r>
              <a:rPr lang="en-US" altLang="ko-KR" dirty="0">
                <a:solidFill>
                  <a:srgbClr val="212121"/>
                </a:solidFill>
                <a:latin typeface="Arial" panose="020B0604020202020204" pitchFamily="34" charset="0"/>
              </a:rPr>
              <a:t>,</a:t>
            </a:r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12121"/>
                </a:solidFill>
                <a:latin typeface="Arial" panose="020B0604020202020204" pitchFamily="34" charset="0"/>
              </a:rPr>
              <a:t>HQC</a:t>
            </a:r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는 보안이 깨진 이력이 있음</a:t>
            </a:r>
            <a:endParaRPr lang="en-US" altLang="ko-KR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        </a:t>
            </a:r>
            <a:r>
              <a:rPr lang="en-US" altLang="ko-KR" dirty="0">
                <a:solidFill>
                  <a:srgbClr val="212121"/>
                </a:solidFill>
                <a:latin typeface="Arial" panose="020B0604020202020204" pitchFamily="34" charset="0"/>
              </a:rPr>
              <a:t>-</a:t>
            </a:r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" altLang="ko-KR" dirty="0">
                <a:solidFill>
                  <a:srgbClr val="212121"/>
                </a:solidFill>
                <a:latin typeface="Arial" panose="020B0604020202020204" pitchFamily="34" charset="0"/>
              </a:rPr>
              <a:t>Breaking the Hardness Assumption and IND‐CPA Security of HQC Submitted to NIST PQC </a:t>
            </a:r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      </a:t>
            </a:r>
            <a:endParaRPr lang="en-US" altLang="ko-KR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           </a:t>
            </a:r>
            <a:r>
              <a:rPr lang="en" altLang="ko-KR" dirty="0">
                <a:solidFill>
                  <a:srgbClr val="212121"/>
                </a:solidFill>
                <a:latin typeface="Arial" panose="020B0604020202020204" pitchFamily="34" charset="0"/>
              </a:rPr>
              <a:t>Project, Zhen Liu, </a:t>
            </a:r>
            <a:r>
              <a:rPr lang="en" altLang="ko-KR" dirty="0" err="1">
                <a:solidFill>
                  <a:srgbClr val="212121"/>
                </a:solidFill>
                <a:latin typeface="Arial" panose="020B0604020202020204" pitchFamily="34" charset="0"/>
              </a:rPr>
              <a:t>Yanbin</a:t>
            </a:r>
            <a:r>
              <a:rPr lang="en" altLang="ko-KR" dirty="0">
                <a:solidFill>
                  <a:srgbClr val="212121"/>
                </a:solidFill>
                <a:latin typeface="Arial" panose="020B0604020202020204" pitchFamily="34" charset="0"/>
              </a:rPr>
              <a:t> Pan, and </a:t>
            </a:r>
            <a:r>
              <a:rPr lang="en" altLang="ko-KR" dirty="0" err="1">
                <a:solidFill>
                  <a:srgbClr val="212121"/>
                </a:solidFill>
                <a:latin typeface="Arial" panose="020B0604020202020204" pitchFamily="34" charset="0"/>
              </a:rPr>
              <a:t>Tianyuan</a:t>
            </a:r>
            <a:r>
              <a:rPr lang="en" altLang="ko-KR" dirty="0">
                <a:solidFill>
                  <a:srgbClr val="212121"/>
                </a:solidFill>
                <a:latin typeface="Arial" panose="020B0604020202020204" pitchFamily="34" charset="0"/>
              </a:rPr>
              <a:t> </a:t>
            </a:r>
            <a:r>
              <a:rPr lang="en" altLang="ko-KR" dirty="0" err="1">
                <a:solidFill>
                  <a:srgbClr val="212121"/>
                </a:solidFill>
                <a:latin typeface="Arial" panose="020B0604020202020204" pitchFamily="34" charset="0"/>
              </a:rPr>
              <a:t>Xie</a:t>
            </a:r>
            <a:r>
              <a:rPr lang="en" altLang="ko-KR" dirty="0">
                <a:solidFill>
                  <a:srgbClr val="212121"/>
                </a:solidFill>
                <a:latin typeface="Arial" panose="020B0604020202020204" pitchFamily="34" charset="0"/>
              </a:rPr>
              <a:t>, CANS, LNCS 11124, pp. 344–356, 2018</a:t>
            </a:r>
          </a:p>
          <a:p>
            <a:endParaRPr lang="en" altLang="ko-KR" dirty="0">
              <a:solidFill>
                <a:srgbClr val="212121"/>
              </a:solidFill>
              <a:latin typeface="Arial" panose="020B060402020202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" altLang="ko-KR" dirty="0"/>
              <a:t>QC </a:t>
            </a:r>
            <a:r>
              <a:rPr lang="ko-KR" altLang="en-US" dirty="0"/>
              <a:t>코드는 암호체계에서 매우 유용하며 상당히 큰 키의 사이즈를 줄인다</a:t>
            </a:r>
            <a:r>
              <a:rPr lang="en-US" altLang="ko-KR" dirty="0"/>
              <a:t>. </a:t>
            </a:r>
            <a:r>
              <a:rPr lang="ko-KR" altLang="en-US" dirty="0"/>
              <a:t>하지만 앞의 </a:t>
            </a:r>
            <a:r>
              <a:rPr lang="ko-KR" altLang="en-US" dirty="0" err="1"/>
              <a:t>공격사례의</a:t>
            </a:r>
            <a:r>
              <a:rPr lang="ko-KR" altLang="en-US" dirty="0"/>
              <a:t> 경우가 우려되는 것이 사실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34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1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RQC</a:t>
            </a:r>
            <a:endParaRPr/>
          </a:p>
        </p:txBody>
      </p:sp>
      <p:pic>
        <p:nvPicPr>
          <p:cNvPr id="447" name="Google Shape;44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97" y="2476092"/>
            <a:ext cx="8230606" cy="1905818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71"/>
          <p:cNvSpPr txBox="1"/>
          <p:nvPr/>
        </p:nvSpPr>
        <p:spPr>
          <a:xfrm>
            <a:off x="411933" y="1187433"/>
            <a:ext cx="31204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RQC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4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2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ROLLO</a:t>
            </a:r>
            <a:endParaRPr/>
          </a:p>
        </p:txBody>
      </p:sp>
      <p:pic>
        <p:nvPicPr>
          <p:cNvPr id="454" name="Google Shape;454;p72"/>
          <p:cNvPicPr preferRelativeResize="0"/>
          <p:nvPr/>
        </p:nvPicPr>
        <p:blipFill rotWithShape="1">
          <a:blip r:embed="rId3">
            <a:alphaModFix/>
          </a:blip>
          <a:srcRect b="55634"/>
          <a:stretch/>
        </p:blipFill>
        <p:spPr>
          <a:xfrm>
            <a:off x="2319895" y="2151431"/>
            <a:ext cx="7552212" cy="308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72"/>
          <p:cNvPicPr preferRelativeResize="0"/>
          <p:nvPr/>
        </p:nvPicPr>
        <p:blipFill rotWithShape="1">
          <a:blip r:embed="rId3">
            <a:alphaModFix/>
          </a:blip>
          <a:srcRect t="94337"/>
          <a:stretch/>
        </p:blipFill>
        <p:spPr>
          <a:xfrm>
            <a:off x="2319895" y="5244136"/>
            <a:ext cx="7552212" cy="39415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2"/>
          <p:cNvSpPr txBox="1"/>
          <p:nvPr/>
        </p:nvSpPr>
        <p:spPr>
          <a:xfrm>
            <a:off x="411933" y="1187433"/>
            <a:ext cx="31204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ROLLO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96270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LEDAcrypt</a:t>
            </a:r>
            <a:endParaRPr/>
          </a:p>
        </p:txBody>
      </p:sp>
      <p:pic>
        <p:nvPicPr>
          <p:cNvPr id="462" name="Google Shape;46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185" y="1496445"/>
            <a:ext cx="6856433" cy="467287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73"/>
          <p:cNvSpPr txBox="1"/>
          <p:nvPr/>
        </p:nvSpPr>
        <p:spPr>
          <a:xfrm>
            <a:off x="411933" y="1091645"/>
            <a:ext cx="31204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 err="1">
                <a:latin typeface="Malgun Gothic"/>
                <a:ea typeface="Malgun Gothic"/>
                <a:cs typeface="Malgun Gothic"/>
                <a:sym typeface="Malgun Gothic"/>
              </a:rPr>
              <a:t>LEDAcrypt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36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000" cy="7620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r>
              <a:rPr lang="ko"/>
              <a:t>NIST Round 2 - LEDAcrypt</a:t>
            </a:r>
            <a:endParaRPr/>
          </a:p>
        </p:txBody>
      </p:sp>
      <p:pic>
        <p:nvPicPr>
          <p:cNvPr id="469" name="Google Shape;469;p74"/>
          <p:cNvPicPr preferRelativeResize="0"/>
          <p:nvPr/>
        </p:nvPicPr>
        <p:blipFill rotWithShape="1">
          <a:blip r:embed="rId3">
            <a:alphaModFix/>
          </a:blip>
          <a:srcRect t="5186"/>
          <a:stretch/>
        </p:blipFill>
        <p:spPr>
          <a:xfrm>
            <a:off x="3048684" y="1686148"/>
            <a:ext cx="6431965" cy="449890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4"/>
          <p:cNvSpPr txBox="1"/>
          <p:nvPr/>
        </p:nvSpPr>
        <p:spPr>
          <a:xfrm>
            <a:off x="411933" y="1124136"/>
            <a:ext cx="31204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ko" dirty="0" err="1">
                <a:latin typeface="Malgun Gothic"/>
                <a:ea typeface="Malgun Gothic"/>
                <a:cs typeface="Malgun Gothic"/>
                <a:sym typeface="Malgun Gothic"/>
              </a:rPr>
              <a:t>LEDAcrypt</a:t>
            </a:r>
            <a:r>
              <a:rPr lang="en-US" altLang="ko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altLang="en-US" dirty="0">
                <a:latin typeface="Malgun Gothic"/>
                <a:ea typeface="Malgun Gothic"/>
                <a:cs typeface="Malgun Gothic"/>
                <a:sym typeface="Malgun Gothic"/>
              </a:rPr>
              <a:t>성능 비교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00654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E9844-8E1A-BE4C-9BDC-4664ECC5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F5FDAE-3509-B042-9D1E-34B95EC5C1DD}"/>
              </a:ext>
            </a:extLst>
          </p:cNvPr>
          <p:cNvSpPr/>
          <p:nvPr/>
        </p:nvSpPr>
        <p:spPr>
          <a:xfrm>
            <a:off x="280741" y="1278909"/>
            <a:ext cx="11911259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MalgunGothic"/>
              </a:rPr>
              <a:t>어떤 코드를 사용하는가</a:t>
            </a:r>
            <a:r>
              <a:rPr lang="en-US" altLang="ko-KR" sz="2000" b="1" dirty="0">
                <a:latin typeface="MalgunGothic"/>
              </a:rPr>
              <a:t>?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altLang="ko-KR" sz="1000" dirty="0">
              <a:latin typeface="MalgunGothic"/>
            </a:endParaRPr>
          </a:p>
          <a:p>
            <a:endParaRPr lang="en-US" altLang="ko-KR" sz="300" dirty="0">
              <a:latin typeface="MalgunGothic"/>
            </a:endParaRPr>
          </a:p>
          <a:p>
            <a:r>
              <a:rPr lang="ko-KR" altLang="en-US" dirty="0">
                <a:latin typeface="MalgunGothic"/>
              </a:rPr>
              <a:t>         </a:t>
            </a:r>
            <a:r>
              <a:rPr lang="en-US" altLang="ko-KR" dirty="0">
                <a:latin typeface="MalgunGothic"/>
              </a:rPr>
              <a:t>-</a:t>
            </a:r>
            <a:r>
              <a:rPr lang="ko-KR" altLang="en-US" dirty="0">
                <a:latin typeface="MalgunGothic"/>
              </a:rPr>
              <a:t> </a:t>
            </a:r>
            <a:r>
              <a:rPr lang="en" altLang="ko-KR" b="1" dirty="0" err="1">
                <a:latin typeface="MalgunGothic"/>
              </a:rPr>
              <a:t>Goppa</a:t>
            </a:r>
            <a:r>
              <a:rPr lang="en" altLang="ko-KR" b="1" dirty="0">
                <a:latin typeface="MalgunGothic"/>
              </a:rPr>
              <a:t> </a:t>
            </a:r>
            <a:r>
              <a:rPr lang="ko-KR" altLang="en-US" b="1" dirty="0">
                <a:latin typeface="MalgunGothic"/>
              </a:rPr>
              <a:t>코드</a:t>
            </a:r>
            <a:r>
              <a:rPr lang="ko-KR" altLang="en-US" dirty="0">
                <a:latin typeface="MalgunGothic"/>
              </a:rPr>
              <a:t> </a:t>
            </a:r>
            <a:r>
              <a:rPr lang="en-US" altLang="ko-KR" dirty="0">
                <a:latin typeface="MalgunGothic"/>
              </a:rPr>
              <a:t>:</a:t>
            </a:r>
            <a:r>
              <a:rPr lang="ko-KR" altLang="en-US" dirty="0">
                <a:latin typeface="MalgunGothic"/>
              </a:rPr>
              <a:t>  역사를 내세운 뛰어난 </a:t>
            </a:r>
            <a:r>
              <a:rPr lang="ko-KR" altLang="en-US" dirty="0" err="1">
                <a:latin typeface="MalgunGothic"/>
              </a:rPr>
              <a:t>보안성이</a:t>
            </a:r>
            <a:r>
              <a:rPr lang="ko-KR" altLang="en-US" dirty="0">
                <a:latin typeface="MalgunGothic"/>
              </a:rPr>
              <a:t> 강점</a:t>
            </a:r>
            <a:r>
              <a:rPr lang="en-US" altLang="ko-KR" dirty="0">
                <a:latin typeface="MalgunGothic"/>
              </a:rPr>
              <a:t>,</a:t>
            </a:r>
            <a:r>
              <a:rPr lang="ko-KR" altLang="en-US" dirty="0">
                <a:latin typeface="MalgunGothic"/>
              </a:rPr>
              <a:t> 하지만 효율성이 떨어짐</a:t>
            </a:r>
            <a:endParaRPr lang="en-US" altLang="ko-KR" dirty="0">
              <a:latin typeface="MalgunGothic"/>
            </a:endParaRPr>
          </a:p>
          <a:p>
            <a:endParaRPr lang="en-US" altLang="ko-KR" sz="1000" dirty="0">
              <a:latin typeface="MalgunGothic"/>
            </a:endParaRPr>
          </a:p>
          <a:p>
            <a:r>
              <a:rPr lang="ko-KR" altLang="en-US" dirty="0">
                <a:latin typeface="MalgunGothic"/>
              </a:rPr>
              <a:t>         </a:t>
            </a:r>
            <a:r>
              <a:rPr lang="en-US" altLang="ko-KR" dirty="0">
                <a:latin typeface="MalgunGothic"/>
              </a:rPr>
              <a:t>-</a:t>
            </a:r>
            <a:r>
              <a:rPr lang="ko-KR" altLang="en-US" dirty="0">
                <a:latin typeface="MalgunGothic"/>
              </a:rPr>
              <a:t> </a:t>
            </a:r>
            <a:r>
              <a:rPr lang="en" altLang="ko-KR" b="1" dirty="0">
                <a:latin typeface="MalgunGothic"/>
              </a:rPr>
              <a:t>QC </a:t>
            </a:r>
            <a:r>
              <a:rPr lang="ko-KR" altLang="en-US" b="1" dirty="0">
                <a:latin typeface="MalgunGothic"/>
              </a:rPr>
              <a:t>시리즈</a:t>
            </a:r>
            <a:r>
              <a:rPr lang="en-US" altLang="ko-KR" b="1" dirty="0">
                <a:latin typeface="MalgunGothic"/>
              </a:rPr>
              <a:t>, </a:t>
            </a:r>
            <a:r>
              <a:rPr lang="en" altLang="ko-KR" b="1" dirty="0">
                <a:latin typeface="MalgunGothic"/>
              </a:rPr>
              <a:t>MDPC, LDPC </a:t>
            </a:r>
            <a:r>
              <a:rPr lang="ko-KR" altLang="en-US" b="1" dirty="0">
                <a:latin typeface="MalgunGothic"/>
              </a:rPr>
              <a:t>등의 새로운 코드 </a:t>
            </a:r>
            <a:r>
              <a:rPr lang="en-US" altLang="ko-KR" dirty="0">
                <a:latin typeface="MalgunGothic"/>
              </a:rPr>
              <a:t>:</a:t>
            </a:r>
            <a:r>
              <a:rPr lang="ko-KR" altLang="en-US" dirty="0">
                <a:latin typeface="MalgunGothic"/>
              </a:rPr>
              <a:t> 성능이 </a:t>
            </a:r>
            <a:r>
              <a:rPr lang="en" altLang="ko-KR" dirty="0" err="1">
                <a:latin typeface="MalgunGothic"/>
              </a:rPr>
              <a:t>Goppa</a:t>
            </a:r>
            <a:r>
              <a:rPr lang="en" altLang="ko-KR" dirty="0">
                <a:latin typeface="MalgunGothic"/>
              </a:rPr>
              <a:t> </a:t>
            </a:r>
            <a:r>
              <a:rPr lang="ko-KR" altLang="en-US" dirty="0">
                <a:latin typeface="MalgunGothic"/>
              </a:rPr>
              <a:t>코드에 비해 비교적 높음</a:t>
            </a:r>
            <a:r>
              <a:rPr lang="en-US" altLang="ko-KR" dirty="0">
                <a:latin typeface="MalgunGothic"/>
              </a:rPr>
              <a:t>,</a:t>
            </a:r>
            <a:r>
              <a:rPr lang="ko-KR" altLang="en-US" dirty="0">
                <a:latin typeface="MalgunGothic"/>
              </a:rPr>
              <a:t> 하지만 검증된 </a:t>
            </a:r>
            <a:endParaRPr lang="en-US" altLang="ko-KR" dirty="0">
              <a:latin typeface="MalgunGothic"/>
            </a:endParaRPr>
          </a:p>
          <a:p>
            <a:r>
              <a:rPr lang="ko-KR" altLang="en-US" dirty="0">
                <a:latin typeface="MalgunGothic"/>
              </a:rPr>
              <a:t>               기간이 길지 않기 때문에 지속적인 안전성 검증이 필요할 것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FB707-C77E-4148-B917-337FD92421D7}"/>
              </a:ext>
            </a:extLst>
          </p:cNvPr>
          <p:cNvSpPr txBox="1"/>
          <p:nvPr/>
        </p:nvSpPr>
        <p:spPr>
          <a:xfrm>
            <a:off x="411920" y="3030301"/>
            <a:ext cx="115881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구현 환경에 따른 암호 적합성 평가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r>
              <a:rPr lang="ko-KR" altLang="en-US" sz="2000" dirty="0"/>
              <a:t>      </a:t>
            </a:r>
            <a:r>
              <a:rPr lang="en-US" altLang="ko-KR" dirty="0"/>
              <a:t>-</a:t>
            </a:r>
            <a:r>
              <a:rPr lang="ko-KR" altLang="en-US" dirty="0"/>
              <a:t> 각 코드기반암호의 성능평가를 고성능 </a:t>
            </a:r>
            <a:r>
              <a:rPr lang="en" altLang="ko-KR" dirty="0"/>
              <a:t>Intel </a:t>
            </a:r>
            <a:r>
              <a:rPr lang="ko-KR" altLang="en-US" dirty="0"/>
              <a:t>프로세서와 저전력 모바일 </a:t>
            </a:r>
            <a:r>
              <a:rPr lang="en-US" altLang="ko-KR" dirty="0"/>
              <a:t>ARM</a:t>
            </a:r>
            <a:r>
              <a:rPr lang="ko-KR" altLang="en-US" dirty="0"/>
              <a:t> 프로세서에서 수행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/>
              <a:t> 	-</a:t>
            </a:r>
            <a:r>
              <a:rPr lang="ko-KR" altLang="en-US" dirty="0"/>
              <a:t> </a:t>
            </a:r>
            <a:r>
              <a:rPr lang="en" altLang="ko-KR" b="1" dirty="0"/>
              <a:t>Intel NUC </a:t>
            </a:r>
            <a:r>
              <a:rPr lang="ko-KR" altLang="en-US" b="1" dirty="0"/>
              <a:t>와 같은 고사양의 환경</a:t>
            </a:r>
            <a:r>
              <a:rPr lang="ko-KR" altLang="en-US" dirty="0"/>
              <a:t>에서는 디바이스의 메모리 공간이 여유롭기 때문에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  코드기반암호의 단점인 대규모의 큰 키를 수용할 수 있음</a:t>
            </a:r>
            <a:endParaRPr lang="en-US" altLang="ko-KR" dirty="0"/>
          </a:p>
          <a:p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구현 시나리오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b="1" dirty="0"/>
              <a:t>고성능 </a:t>
            </a:r>
            <a:r>
              <a:rPr lang="en-US" altLang="ko-KR" sz="2000" b="1" dirty="0"/>
              <a:t>Intel </a:t>
            </a:r>
            <a:r>
              <a:rPr lang="ko-KR" altLang="en-US" sz="2000" b="1" dirty="0"/>
              <a:t>프로세서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r>
              <a:rPr lang="ko-KR" altLang="en-US" dirty="0"/>
              <a:t>        </a:t>
            </a:r>
            <a:r>
              <a:rPr lang="en-US" altLang="ko-KR" dirty="0"/>
              <a:t>-</a:t>
            </a:r>
            <a:r>
              <a:rPr lang="ko-KR" altLang="en-US" dirty="0"/>
              <a:t> 우선 키 생성</a:t>
            </a:r>
            <a:r>
              <a:rPr lang="en-US" altLang="ko-KR" dirty="0"/>
              <a:t>, </a:t>
            </a:r>
            <a:r>
              <a:rPr lang="ko-KR" altLang="en-US" dirty="0" err="1"/>
              <a:t>배포비용에</a:t>
            </a:r>
            <a:r>
              <a:rPr lang="ko-KR" altLang="en-US" dirty="0"/>
              <a:t> 투자를 수행하고 나면 개인키</a:t>
            </a:r>
            <a:r>
              <a:rPr lang="en-US" altLang="ko-KR" dirty="0"/>
              <a:t>, </a:t>
            </a:r>
            <a:r>
              <a:rPr lang="ko-KR" altLang="en-US" dirty="0"/>
              <a:t>공개키 쌍은 오랜 기간 동안 배치될 수 있음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         따라서 코드기반암호 중 보수적인 </a:t>
            </a:r>
            <a:r>
              <a:rPr lang="en" altLang="ko-KR" dirty="0" err="1"/>
              <a:t>Goppa</a:t>
            </a:r>
            <a:r>
              <a:rPr lang="en" altLang="ko-KR" dirty="0"/>
              <a:t> </a:t>
            </a:r>
            <a:r>
              <a:rPr lang="ko-KR" altLang="en-US" dirty="0"/>
              <a:t>코드를 사용하여 키 생성 비용에 많은 투자가 필요하지만 </a:t>
            </a:r>
            <a:endParaRPr lang="en-US" altLang="ko-KR" dirty="0"/>
          </a:p>
          <a:p>
            <a:r>
              <a:rPr lang="ko-KR" altLang="en-US" dirty="0"/>
              <a:t>          상대적으로 준수한 암</a:t>
            </a:r>
            <a:r>
              <a:rPr lang="en-US" altLang="ko-KR" dirty="0"/>
              <a:t>, </a:t>
            </a:r>
            <a:r>
              <a:rPr lang="ko-KR" altLang="en-US" dirty="0" err="1"/>
              <a:t>복호화</a:t>
            </a:r>
            <a:r>
              <a:rPr lang="ko-KR" altLang="en-US" dirty="0"/>
              <a:t> 성능을 가지고 있는 </a:t>
            </a:r>
            <a:r>
              <a:rPr lang="en" altLang="ko-KR" dirty="0"/>
              <a:t>Classic </a:t>
            </a:r>
            <a:r>
              <a:rPr lang="en" altLang="ko-KR" dirty="0" err="1"/>
              <a:t>McEliece</a:t>
            </a:r>
            <a:r>
              <a:rPr lang="ko-KR" altLang="en-US" dirty="0"/>
              <a:t>와 </a:t>
            </a:r>
            <a:r>
              <a:rPr lang="en" altLang="ko-KR" dirty="0"/>
              <a:t>NTS-KEM</a:t>
            </a:r>
            <a:r>
              <a:rPr lang="ko-KR" altLang="en-US" dirty="0"/>
              <a:t>이 적합해 보임</a:t>
            </a:r>
            <a:endParaRPr lang="ko-KR" altLang="en-US" sz="2000" dirty="0"/>
          </a:p>
          <a:p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197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B3C64-00D6-1541-9926-D422C8CA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A69CA4-CBCC-A343-9A51-6439C7D7EB96}"/>
              </a:ext>
            </a:extLst>
          </p:cNvPr>
          <p:cNvSpPr/>
          <p:nvPr/>
        </p:nvSpPr>
        <p:spPr>
          <a:xfrm>
            <a:off x="411920" y="1212333"/>
            <a:ext cx="11450571" cy="1461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저전력 </a:t>
            </a:r>
            <a:r>
              <a:rPr lang="en-US" altLang="ko-KR" sz="2000" b="1" dirty="0"/>
              <a:t>ARM </a:t>
            </a:r>
            <a:r>
              <a:rPr lang="ko-KR" altLang="en-US" sz="2000" b="1" dirty="0"/>
              <a:t>프로세서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성능평가 결과</a:t>
            </a:r>
            <a:r>
              <a:rPr lang="en-US" altLang="ko-KR" dirty="0"/>
              <a:t>, </a:t>
            </a:r>
            <a:r>
              <a:rPr lang="en" altLang="ko-KR" dirty="0"/>
              <a:t>ARM </a:t>
            </a:r>
            <a:r>
              <a:rPr lang="ko-KR" altLang="en-US" dirty="0"/>
              <a:t>프로세서 상에서 키 생성</a:t>
            </a:r>
            <a:r>
              <a:rPr lang="en-US" altLang="ko-KR" dirty="0"/>
              <a:t>, </a:t>
            </a:r>
            <a:r>
              <a:rPr lang="ko-KR" altLang="en-US" dirty="0"/>
              <a:t>암호화</a:t>
            </a:r>
            <a:r>
              <a:rPr lang="en-US" altLang="ko-KR" dirty="0"/>
              <a:t>/</a:t>
            </a:r>
            <a:r>
              <a:rPr lang="ko-KR" altLang="en-US" dirty="0"/>
              <a:t>복 호화 속도가 </a:t>
            </a:r>
            <a:r>
              <a:rPr lang="en" altLang="ko-KR" dirty="0"/>
              <a:t>Intel </a:t>
            </a:r>
            <a:r>
              <a:rPr lang="ko-KR" altLang="en-US" dirty="0"/>
              <a:t>프로세서보다 약 </a:t>
            </a:r>
            <a:r>
              <a:rPr lang="en-US" altLang="ko-KR" dirty="0"/>
              <a:t>10</a:t>
            </a:r>
            <a:r>
              <a:rPr lang="ko-KR" altLang="en-US" dirty="0"/>
              <a:t>배 느림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sz="500" dirty="0"/>
          </a:p>
          <a:p>
            <a:pPr marL="1200150" lvl="2" indent="-285750">
              <a:buFontTx/>
              <a:buChar char="-"/>
            </a:pPr>
            <a:r>
              <a:rPr lang="ko-KR" altLang="en-US" dirty="0"/>
              <a:t>암호의 효율성이 떨어질수록 이 </a:t>
            </a:r>
            <a:r>
              <a:rPr lang="en-US" altLang="ko-KR" dirty="0"/>
              <a:t>10 </a:t>
            </a:r>
            <a:r>
              <a:rPr lang="ko-KR" altLang="en-US" dirty="0"/>
              <a:t>배의 수치는 더 큼</a:t>
            </a:r>
            <a:r>
              <a:rPr lang="en-US" altLang="ko-KR" dirty="0"/>
              <a:t>,</a:t>
            </a:r>
            <a:r>
              <a:rPr lang="ko-KR" altLang="en-US" dirty="0"/>
              <a:t> 때문에 저전력 환경 디바이스에 느린 속도의 </a:t>
            </a:r>
            <a:endParaRPr lang="en-US" altLang="ko-KR" dirty="0"/>
          </a:p>
          <a:p>
            <a:pPr lvl="2"/>
            <a:r>
              <a:rPr lang="ko-KR" altLang="en-US" dirty="0"/>
              <a:t>     암호를 탑재하기엔 무리가 있음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107FE-19FA-E74C-B764-A979A3828BD8}"/>
              </a:ext>
            </a:extLst>
          </p:cNvPr>
          <p:cNvSpPr txBox="1"/>
          <p:nvPr/>
        </p:nvSpPr>
        <p:spPr>
          <a:xfrm>
            <a:off x="790222" y="2782669"/>
            <a:ext cx="11418510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lang="ko-KR" altLang="en-US" dirty="0"/>
              <a:t>이렇게 제한된 상황에 어떤 암호가 </a:t>
            </a:r>
            <a:r>
              <a:rPr lang="ko-KR" altLang="en-US" dirty="0" err="1"/>
              <a:t>적합한지는</a:t>
            </a:r>
            <a:r>
              <a:rPr lang="ko-KR" altLang="en-US" dirty="0"/>
              <a:t> 통신과정에서 암호문을 얼마나 자주 교환 하느냐가 매우 중요 </a:t>
            </a:r>
            <a:endParaRPr kumimoji="1" lang="en-US" altLang="ko-KR" dirty="0"/>
          </a:p>
          <a:p>
            <a:endParaRPr kumimoji="1" lang="en-US" altLang="ko-KR" sz="1000" dirty="0"/>
          </a:p>
          <a:p>
            <a:r>
              <a:rPr kumimoji="1" lang="ko-KR" altLang="en-US" dirty="0"/>
              <a:t>        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lang="ko-KR" altLang="en-US" dirty="0"/>
              <a:t>주기적으로 잦은 통신이 필요하다면 우선 느린 암</a:t>
            </a:r>
            <a:r>
              <a:rPr lang="en-US" altLang="ko-KR" dirty="0"/>
              <a:t>, </a:t>
            </a:r>
            <a:r>
              <a:rPr lang="ko-KR" altLang="en-US" dirty="0" err="1"/>
              <a:t>복호화</a:t>
            </a:r>
            <a:r>
              <a:rPr lang="ko-KR" altLang="en-US" dirty="0"/>
              <a:t> 속도를 가진 후보는 고려해 볼 수도 없음</a:t>
            </a:r>
            <a:endParaRPr lang="en-US" altLang="ko-KR" dirty="0"/>
          </a:p>
          <a:p>
            <a:endParaRPr lang="en-US" altLang="ko-KR" sz="500" dirty="0"/>
          </a:p>
          <a:p>
            <a:r>
              <a:rPr lang="ko-KR" altLang="en-US" dirty="0"/>
              <a:t>         </a:t>
            </a:r>
            <a:r>
              <a:rPr lang="en-US" altLang="ko-KR" dirty="0"/>
              <a:t>-</a:t>
            </a:r>
            <a:r>
              <a:rPr lang="ko-KR" altLang="en-US" dirty="0"/>
              <a:t> 저장 공간이 허용하는 선에서 안전하고 장기간 사용 가능한 키를 사용한 빠른 통신이 이상적 </a:t>
            </a:r>
            <a:endParaRPr lang="en-US" altLang="ko-KR" dirty="0"/>
          </a:p>
          <a:p>
            <a:r>
              <a:rPr lang="ko-KR" altLang="en-US" dirty="0"/>
              <a:t>           하지만 여건이 충족되지 않는다면 </a:t>
            </a:r>
            <a:r>
              <a:rPr lang="en" altLang="ko-KR" dirty="0"/>
              <a:t>ROLLO</a:t>
            </a:r>
            <a:r>
              <a:rPr lang="ko-KR" altLang="en-US" dirty="0"/>
              <a:t>와 </a:t>
            </a:r>
            <a:r>
              <a:rPr lang="en" altLang="ko-KR" dirty="0"/>
              <a:t>RQC</a:t>
            </a:r>
            <a:r>
              <a:rPr lang="ko-KR" altLang="en-US" dirty="0"/>
              <a:t>와 같이 효율성을 중시한 코드기반암호가 최선일 것</a:t>
            </a:r>
          </a:p>
          <a:p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A731C-A1D4-C841-9B10-25AD9C74056F}"/>
              </a:ext>
            </a:extLst>
          </p:cNvPr>
          <p:cNvSpPr txBox="1"/>
          <p:nvPr/>
        </p:nvSpPr>
        <p:spPr>
          <a:xfrm>
            <a:off x="530577" y="4620275"/>
            <a:ext cx="11450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코드기반암호를 저전력 환경에서 사용하기 위해선 </a:t>
            </a:r>
            <a:r>
              <a:rPr lang="en" altLang="ko-KR" dirty="0"/>
              <a:t>QC</a:t>
            </a:r>
            <a:r>
              <a:rPr lang="ko-KR" altLang="en-US" dirty="0"/>
              <a:t>시리즈 코드가 새롭게 </a:t>
            </a:r>
            <a:r>
              <a:rPr lang="ko-KR" altLang="en-US" dirty="0" err="1"/>
              <a:t>등장하였듯</a:t>
            </a:r>
            <a:r>
              <a:rPr lang="ko-KR" altLang="en-US" dirty="0"/>
              <a:t> 더 많은 연구가 필요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혹은 코드기반암호가 아닌 보다 더 효율적인 다른 기법의 양자내성암호 선택도 고려해야 함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494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067CE-6E44-C442-9765-4690D1E5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B2B544-77DA-9542-BA24-D57828FC63AF}"/>
              </a:ext>
            </a:extLst>
          </p:cNvPr>
          <p:cNvSpPr/>
          <p:nvPr/>
        </p:nvSpPr>
        <p:spPr>
          <a:xfrm>
            <a:off x="411921" y="1383564"/>
            <a:ext cx="113681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각 암호의 특성과 성능의 관계 에 대하여 분석해 본 결과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    이 두 가지 환경에서조차 사용되기 적합한 암호들이 구분되었음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하지만 실제로 더욱 다양한 환경의 디바이스가 존재하기 때문에 각 분야에 알맞은 </a:t>
            </a:r>
            <a:endParaRPr lang="en-US" altLang="ko-KR" sz="2000" dirty="0"/>
          </a:p>
          <a:p>
            <a:r>
              <a:rPr lang="ko-KR" altLang="en-US" sz="2000" dirty="0"/>
              <a:t>    양자내성암호가 필요할 것</a:t>
            </a:r>
            <a:r>
              <a:rPr lang="en-US" altLang="ko-KR" sz="2000" dirty="0"/>
              <a:t> </a:t>
            </a:r>
            <a:r>
              <a:rPr lang="ko-KR" altLang="en-US" sz="2000" dirty="0"/>
              <a:t>따라서 이번 </a:t>
            </a:r>
            <a:r>
              <a:rPr lang="en" altLang="ko-KR" sz="2000" dirty="0"/>
              <a:t>NIST</a:t>
            </a:r>
            <a:r>
              <a:rPr lang="ko-KR" altLang="en-US" sz="2000" dirty="0"/>
              <a:t>의 표준 화 작업에선 하나가 아닌 여러가지의 </a:t>
            </a:r>
            <a:endParaRPr lang="en-US" altLang="ko-KR" sz="2000" dirty="0"/>
          </a:p>
          <a:p>
            <a:r>
              <a:rPr lang="ko-KR" altLang="en-US" sz="2000" dirty="0"/>
              <a:t>    양자내성암호가 다양한 분야에서 각자의 특성에 맞게 표준화되어 활용될 것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우리는 다가오는 이 양자 후 시대를 위한 </a:t>
            </a:r>
            <a:r>
              <a:rPr lang="en" altLang="ko-KR" sz="2000" dirty="0"/>
              <a:t>NIST</a:t>
            </a:r>
            <a:r>
              <a:rPr lang="ko-KR" altLang="en-US" sz="2000" dirty="0"/>
              <a:t>의 표준화 작업에 관심을 갖고 지켜봐야 하며 </a:t>
            </a:r>
            <a:endParaRPr lang="en-US" altLang="ko-KR" sz="2000" dirty="0"/>
          </a:p>
          <a:p>
            <a:r>
              <a:rPr lang="ko-KR" altLang="en-US" sz="2000" dirty="0"/>
              <a:t>    양자내성암호에 대한 지속적인 연구 또한 필요</a:t>
            </a:r>
          </a:p>
        </p:txBody>
      </p:sp>
    </p:spTree>
    <p:extLst>
      <p:ext uri="{BB962C8B-B14F-4D97-AF65-F5344CB8AC3E}">
        <p14:creationId xmlns:p14="http://schemas.microsoft.com/office/powerpoint/2010/main" val="1345183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</a:t>
            </a:r>
          </a:p>
        </p:txBody>
      </p:sp>
      <p:pic>
        <p:nvPicPr>
          <p:cNvPr id="4" name="Picture 2" descr="Quantum computer iconì ëí ì´ë¯¸ì§ ê²ìê²°ê³¼">
            <a:extLst>
              <a:ext uri="{FF2B5EF4-FFF2-40B4-BE49-F238E27FC236}">
                <a16:creationId xmlns:a16="http://schemas.microsoft.com/office/drawing/2014/main" id="{4D6E84C7-9E4E-4DD1-9BEB-321309869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0" y="1715739"/>
            <a:ext cx="3121011" cy="31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00A3D-7F58-40B9-A094-701F99421F6F}"/>
              </a:ext>
            </a:extLst>
          </p:cNvPr>
          <p:cNvSpPr txBox="1"/>
          <p:nvPr/>
        </p:nvSpPr>
        <p:spPr>
          <a:xfrm>
            <a:off x="3961806" y="2197893"/>
            <a:ext cx="73123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양자 컴퓨터란</a:t>
            </a:r>
            <a:r>
              <a:rPr lang="en-US" altLang="ko-KR" sz="2200" b="1" dirty="0"/>
              <a:t>?</a:t>
            </a:r>
          </a:p>
          <a:p>
            <a:endParaRPr lang="en-US" altLang="ko-KR" sz="2200" dirty="0"/>
          </a:p>
          <a:p>
            <a:r>
              <a:rPr lang="ko-KR" altLang="en-US" sz="2200" dirty="0"/>
              <a:t>기존 컴퓨터가 사용하는 일반적인 비트가 아닌 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양자역학적 원리를 활용한 양자비트라는 개념을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사용하는 새로운 개념의 컴퓨터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74FAC7A-19B9-47ED-A9F8-957AAB8E5668}"/>
              </a:ext>
            </a:extLst>
          </p:cNvPr>
          <p:cNvSpPr txBox="1"/>
          <p:nvPr/>
        </p:nvSpPr>
        <p:spPr>
          <a:xfrm>
            <a:off x="3160568" y="2488836"/>
            <a:ext cx="587086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6933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 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큐비트</a:t>
            </a:r>
            <a:r>
              <a:rPr lang="en-US" altLang="ko-KR" sz="3000" dirty="0"/>
              <a:t>(Qubit)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145F39-A0D9-4AB6-BDD4-D7DEF605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44" y="2153170"/>
            <a:ext cx="755355" cy="2249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6BCAC-4A8D-4CE4-B7BD-3953BB8234E4}"/>
              </a:ext>
            </a:extLst>
          </p:cNvPr>
          <p:cNvSpPr txBox="1"/>
          <p:nvPr/>
        </p:nvSpPr>
        <p:spPr>
          <a:xfrm>
            <a:off x="705693" y="4820610"/>
            <a:ext cx="606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 둘 중 하나를 </a:t>
            </a:r>
            <a:endParaRPr lang="en-US" altLang="ko-KR" sz="2000" dirty="0"/>
          </a:p>
          <a:p>
            <a:r>
              <a:rPr lang="ko-KR" altLang="en-US" sz="2000" dirty="0"/>
              <a:t>결정하여 정보를 표현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732199-55E6-4BB1-8C78-0DB59D4E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768" y="1859909"/>
            <a:ext cx="1667325" cy="2249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02BD0C-F1C0-4AA0-882C-C9A9F2F76682}"/>
              </a:ext>
            </a:extLst>
          </p:cNvPr>
          <p:cNvSpPr txBox="1"/>
          <p:nvPr/>
        </p:nvSpPr>
        <p:spPr>
          <a:xfrm>
            <a:off x="4613755" y="4820610"/>
            <a:ext cx="6074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 </a:t>
            </a:r>
            <a:r>
              <a:rPr lang="ko-KR" altLang="en-US" sz="2000" dirty="0"/>
              <a:t>이 표현될 수도 있고</a:t>
            </a:r>
            <a:endParaRPr lang="en-US" altLang="ko-KR" sz="2000" dirty="0"/>
          </a:p>
          <a:p>
            <a:r>
              <a:rPr lang="en-US" altLang="ko-KR" sz="2000" dirty="0"/>
              <a:t>1 </a:t>
            </a:r>
            <a:r>
              <a:rPr lang="ko-KR" altLang="en-US" sz="2000" dirty="0"/>
              <a:t>이 표현될 수도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E4312-6862-466B-84BF-AFFCD876289F}"/>
              </a:ext>
            </a:extLst>
          </p:cNvPr>
          <p:cNvSpPr txBox="1"/>
          <p:nvPr/>
        </p:nvSpPr>
        <p:spPr>
          <a:xfrm>
            <a:off x="7491355" y="3105834"/>
            <a:ext cx="450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자신의 상태가 </a:t>
            </a:r>
            <a:endParaRPr lang="en-US" altLang="ko-KR" dirty="0"/>
          </a:p>
          <a:p>
            <a:r>
              <a:rPr lang="ko-KR" altLang="en-US" dirty="0"/>
              <a:t>확률로서 존재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98768-5902-47C7-A3C5-D26BF779B1D3}"/>
              </a:ext>
            </a:extLst>
          </p:cNvPr>
          <p:cNvSpPr txBox="1"/>
          <p:nvPr/>
        </p:nvSpPr>
        <p:spPr>
          <a:xfrm>
            <a:off x="8387999" y="3834712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중첩</a:t>
            </a:r>
            <a:r>
              <a:rPr lang="en-US" altLang="ko-KR" dirty="0">
                <a:solidFill>
                  <a:srgbClr val="FF0000"/>
                </a:solidFill>
              </a:rPr>
              <a:t>(Superposition)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4C1D8BC-8FF8-4102-85A9-1C37D5C5D808}"/>
              </a:ext>
            </a:extLst>
          </p:cNvPr>
          <p:cNvSpPr/>
          <p:nvPr/>
        </p:nvSpPr>
        <p:spPr>
          <a:xfrm>
            <a:off x="7897835" y="3907296"/>
            <a:ext cx="338965" cy="224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F9939-15C7-4ECE-877F-D1287C43E5D5}"/>
              </a:ext>
            </a:extLst>
          </p:cNvPr>
          <p:cNvSpPr txBox="1"/>
          <p:nvPr/>
        </p:nvSpPr>
        <p:spPr>
          <a:xfrm>
            <a:off x="5138276" y="4126235"/>
            <a:ext cx="1397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큐비트</a:t>
            </a:r>
            <a:r>
              <a:rPr lang="en-US" altLang="ko-KR" sz="1400" dirty="0"/>
              <a:t>(Qubit)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822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 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큐비트</a:t>
            </a:r>
            <a:r>
              <a:rPr lang="en-US" altLang="ko-KR" sz="3000" dirty="0"/>
              <a:t> (Qubit)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F7E7A-2F60-4D2A-8624-5703FA69E898}"/>
              </a:ext>
            </a:extLst>
          </p:cNvPr>
          <p:cNvSpPr txBox="1"/>
          <p:nvPr/>
        </p:nvSpPr>
        <p:spPr>
          <a:xfrm>
            <a:off x="2719829" y="1301255"/>
            <a:ext cx="926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Bit                                         Qubit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760FBD-53DB-4978-AB9C-634342E4CC3C}"/>
              </a:ext>
            </a:extLst>
          </p:cNvPr>
          <p:cNvGrpSpPr/>
          <p:nvPr/>
        </p:nvGrpSpPr>
        <p:grpSpPr>
          <a:xfrm>
            <a:off x="1808851" y="1960730"/>
            <a:ext cx="4455828" cy="2806947"/>
            <a:chOff x="2505216" y="2304067"/>
            <a:chExt cx="4455828" cy="280694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2A77DF-31CE-4C42-B0F5-DFF227267741}"/>
                </a:ext>
              </a:extLst>
            </p:cNvPr>
            <p:cNvGrpSpPr/>
            <p:nvPr/>
          </p:nvGrpSpPr>
          <p:grpSpPr>
            <a:xfrm>
              <a:off x="2505216" y="2304067"/>
              <a:ext cx="4455828" cy="2806947"/>
              <a:chOff x="1430066" y="2612070"/>
              <a:chExt cx="4455828" cy="2806947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4BC896A-3614-4932-A575-BF9228528561}"/>
                  </a:ext>
                </a:extLst>
              </p:cNvPr>
              <p:cNvGrpSpPr/>
              <p:nvPr/>
            </p:nvGrpSpPr>
            <p:grpSpPr>
              <a:xfrm>
                <a:off x="1818651" y="2612070"/>
                <a:ext cx="4067243" cy="1569661"/>
                <a:chOff x="1651246" y="5145510"/>
                <a:chExt cx="3721224" cy="1569661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66A18D5-AD92-42A5-B4C5-5A61888545C5}"/>
                    </a:ext>
                  </a:extLst>
                </p:cNvPr>
                <p:cNvSpPr txBox="1"/>
                <p:nvPr/>
              </p:nvSpPr>
              <p:spPr>
                <a:xfrm>
                  <a:off x="2629270" y="5145510"/>
                  <a:ext cx="27432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/>
                    <a:t>00 </a:t>
                  </a:r>
                </a:p>
                <a:p>
                  <a:r>
                    <a:rPr lang="en-US" altLang="ko-KR" sz="2400" dirty="0"/>
                    <a:t>01  </a:t>
                  </a:r>
                </a:p>
                <a:p>
                  <a:r>
                    <a:rPr lang="en-US" altLang="ko-KR" sz="2400" dirty="0"/>
                    <a:t>10 </a:t>
                  </a:r>
                </a:p>
                <a:p>
                  <a:r>
                    <a:rPr lang="en-US" altLang="ko-KR" sz="2400" dirty="0"/>
                    <a:t>11</a:t>
                  </a:r>
                  <a:endParaRPr lang="ko-KR" altLang="en-US" sz="24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C978A2-EBF9-4B84-ACCD-C3128FA10A85}"/>
                    </a:ext>
                  </a:extLst>
                </p:cNvPr>
                <p:cNvSpPr txBox="1"/>
                <p:nvPr/>
              </p:nvSpPr>
              <p:spPr>
                <a:xfrm>
                  <a:off x="1651246" y="5145511"/>
                  <a:ext cx="807868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/>
                    <a:t>2bit</a:t>
                  </a:r>
                </a:p>
                <a:p>
                  <a:r>
                    <a:rPr lang="en-US" altLang="ko-KR" sz="2400" dirty="0"/>
                    <a:t>2bit</a:t>
                  </a:r>
                </a:p>
                <a:p>
                  <a:r>
                    <a:rPr lang="en-US" altLang="ko-KR" sz="2400" dirty="0"/>
                    <a:t>2bit</a:t>
                  </a:r>
                </a:p>
                <a:p>
                  <a:r>
                    <a:rPr lang="en-US" altLang="ko-KR" sz="2400" dirty="0"/>
                    <a:t>2bit</a:t>
                  </a:r>
                  <a:endParaRPr lang="ko-KR" altLang="en-US" sz="2400" dirty="0"/>
                </a:p>
              </p:txBody>
            </p:sp>
          </p:grpSp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76643B7F-CDBA-4E81-8231-C0F0900AADA7}"/>
                  </a:ext>
                </a:extLst>
              </p:cNvPr>
              <p:cNvSpPr/>
              <p:nvPr/>
            </p:nvSpPr>
            <p:spPr>
              <a:xfrm>
                <a:off x="2588421" y="2769833"/>
                <a:ext cx="234678" cy="150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화살표: 오른쪽 9">
                <a:extLst>
                  <a:ext uri="{FF2B5EF4-FFF2-40B4-BE49-F238E27FC236}">
                    <a16:creationId xmlns:a16="http://schemas.microsoft.com/office/drawing/2014/main" id="{CC33441A-C9E0-4FD8-9E2D-4406F723CF28}"/>
                  </a:ext>
                </a:extLst>
              </p:cNvPr>
              <p:cNvSpPr/>
              <p:nvPr/>
            </p:nvSpPr>
            <p:spPr>
              <a:xfrm>
                <a:off x="2588421" y="3163433"/>
                <a:ext cx="234678" cy="150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C8870D34-6BDE-45EE-BDFE-4EAD18C3C6A7}"/>
                  </a:ext>
                </a:extLst>
              </p:cNvPr>
              <p:cNvSpPr/>
              <p:nvPr/>
            </p:nvSpPr>
            <p:spPr>
              <a:xfrm>
                <a:off x="2595462" y="3494583"/>
                <a:ext cx="234678" cy="150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2B63794D-1CB8-4FFC-A3B9-80DE9435A86A}"/>
                  </a:ext>
                </a:extLst>
              </p:cNvPr>
              <p:cNvSpPr/>
              <p:nvPr/>
            </p:nvSpPr>
            <p:spPr>
              <a:xfrm>
                <a:off x="2595462" y="3863572"/>
                <a:ext cx="234678" cy="150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B4EE7-C1FD-44F7-8ADB-9BF8B7AE4CCB}"/>
                  </a:ext>
                </a:extLst>
              </p:cNvPr>
              <p:cNvSpPr txBox="1"/>
              <p:nvPr/>
            </p:nvSpPr>
            <p:spPr>
              <a:xfrm>
                <a:off x="1430066" y="5049685"/>
                <a:ext cx="3124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직렬처리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A3D1F3-2368-4F9E-910A-14980C91E752}"/>
                </a:ext>
              </a:extLst>
            </p:cNvPr>
            <p:cNvSpPr txBox="1"/>
            <p:nvPr/>
          </p:nvSpPr>
          <p:spPr>
            <a:xfrm>
              <a:off x="2505216" y="4205455"/>
              <a:ext cx="312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한번에 한가지 정보 표현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D0F9F1-BD90-4A58-9523-2300795A1E08}"/>
              </a:ext>
            </a:extLst>
          </p:cNvPr>
          <p:cNvGrpSpPr/>
          <p:nvPr/>
        </p:nvGrpSpPr>
        <p:grpSpPr>
          <a:xfrm>
            <a:off x="5994140" y="1986927"/>
            <a:ext cx="6454066" cy="3909693"/>
            <a:chOff x="5739087" y="2612071"/>
            <a:chExt cx="6454066" cy="39096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DB588C5-826F-4C07-87FA-2F11C0ADDCAA}"/>
                </a:ext>
              </a:extLst>
            </p:cNvPr>
            <p:cNvGrpSpPr/>
            <p:nvPr/>
          </p:nvGrpSpPr>
          <p:grpSpPr>
            <a:xfrm>
              <a:off x="6563116" y="2612071"/>
              <a:ext cx="2784744" cy="1569660"/>
              <a:chOff x="5542185" y="5121210"/>
              <a:chExt cx="2784744" cy="156966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C573EF-B8B1-4423-9651-97036EACD8B8}"/>
                  </a:ext>
                </a:extLst>
              </p:cNvPr>
              <p:cNvSpPr txBox="1"/>
              <p:nvPr/>
            </p:nvSpPr>
            <p:spPr>
              <a:xfrm>
                <a:off x="5542185" y="5580066"/>
                <a:ext cx="12695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2 Qubit</a:t>
                </a:r>
                <a:endParaRPr lang="ko-KR" altLang="en-US" sz="24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2AFE7-5615-489B-894B-1B7726CACA83}"/>
                  </a:ext>
                </a:extLst>
              </p:cNvPr>
              <p:cNvSpPr txBox="1"/>
              <p:nvPr/>
            </p:nvSpPr>
            <p:spPr>
              <a:xfrm>
                <a:off x="7365182" y="5121210"/>
                <a:ext cx="96174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00</a:t>
                </a:r>
              </a:p>
              <a:p>
                <a:r>
                  <a:rPr lang="en-US" altLang="ko-KR" sz="2400" dirty="0"/>
                  <a:t>01</a:t>
                </a:r>
              </a:p>
              <a:p>
                <a:r>
                  <a:rPr lang="en-US" altLang="ko-KR" sz="2400" dirty="0"/>
                  <a:t>10</a:t>
                </a:r>
              </a:p>
              <a:p>
                <a:r>
                  <a:rPr lang="en-US" altLang="ko-KR" sz="2400" dirty="0"/>
                  <a:t>11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79875A-FEBF-44B3-8D26-F17AEB67B83E}"/>
                </a:ext>
              </a:extLst>
            </p:cNvPr>
            <p:cNvSpPr txBox="1"/>
            <p:nvPr/>
          </p:nvSpPr>
          <p:spPr>
            <a:xfrm>
              <a:off x="5739087" y="5044436"/>
              <a:ext cx="64540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</a:t>
              </a:r>
              <a:r>
                <a:rPr lang="ko-KR" altLang="en-US" dirty="0"/>
                <a:t>병렬처리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      메모리 공간 확보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      지수승으로 증가 </a:t>
              </a:r>
              <a:r>
                <a:rPr lang="en-US" altLang="ko-KR" dirty="0"/>
                <a:t>(</a:t>
              </a:r>
              <a:r>
                <a:rPr lang="ko-KR" altLang="en-US" dirty="0"/>
                <a:t>예</a:t>
              </a:r>
              <a:r>
                <a:rPr lang="en-US" altLang="ko-KR" dirty="0"/>
                <a:t> : 3 </a:t>
              </a:r>
              <a:r>
                <a:rPr lang="ko-KR" altLang="en-US" dirty="0" err="1"/>
                <a:t>큐비트</a:t>
              </a:r>
              <a:r>
                <a:rPr lang="ko-KR" altLang="en-US" dirty="0"/>
                <a:t> </a:t>
              </a:r>
              <a:r>
                <a:rPr lang="en-US" altLang="ko-KR" dirty="0"/>
                <a:t>-&gt; 8</a:t>
              </a:r>
              <a:r>
                <a:rPr lang="ko-KR" altLang="en-US" dirty="0"/>
                <a:t>가지 정보 표현 가능</a:t>
              </a:r>
              <a:r>
                <a:rPr lang="en-US" altLang="ko-KR" dirty="0"/>
                <a:t>)</a:t>
              </a:r>
              <a:r>
                <a:rPr lang="ko-KR" altLang="en-US" dirty="0"/>
                <a:t> </a:t>
              </a:r>
              <a:endParaRPr lang="en-US" altLang="ko-KR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8F10232-A5DD-406F-BA40-2A83A180D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0825" y="2902511"/>
              <a:ext cx="437798" cy="386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B1FF5EF-AAB0-4F97-A890-0A34E3503740}"/>
                </a:ext>
              </a:extLst>
            </p:cNvPr>
            <p:cNvCxnSpPr>
              <a:cxnSpLocks/>
            </p:cNvCxnSpPr>
            <p:nvPr/>
          </p:nvCxnSpPr>
          <p:spPr>
            <a:xfrm>
              <a:off x="7883345" y="3305950"/>
              <a:ext cx="425278" cy="186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1FB5A8A-086C-4635-ABF7-2C72AAAAC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3345" y="3161403"/>
              <a:ext cx="425278" cy="12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6612EE-10B5-424B-9262-7D7C0F6208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70825" y="3296420"/>
              <a:ext cx="437798" cy="47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405168C-52AC-4F42-9B6C-F4CDE6FF2AC6}"/>
              </a:ext>
            </a:extLst>
          </p:cNvPr>
          <p:cNvSpPr txBox="1"/>
          <p:nvPr/>
        </p:nvSpPr>
        <p:spPr>
          <a:xfrm>
            <a:off x="6355096" y="3875330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한번에 여러가지 정보 표현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7BF5B73-AEBF-4622-B2B0-8C183EA0ABDB}"/>
              </a:ext>
            </a:extLst>
          </p:cNvPr>
          <p:cNvGrpSpPr/>
          <p:nvPr/>
        </p:nvGrpSpPr>
        <p:grpSpPr>
          <a:xfrm>
            <a:off x="6051734" y="4020150"/>
            <a:ext cx="141800" cy="1717784"/>
            <a:chOff x="6220061" y="4400090"/>
            <a:chExt cx="141800" cy="171778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B422DD5-0667-4278-BA8A-C8FC15A7F427}"/>
                </a:ext>
              </a:extLst>
            </p:cNvPr>
            <p:cNvSpPr/>
            <p:nvPr/>
          </p:nvSpPr>
          <p:spPr>
            <a:xfrm>
              <a:off x="6220061" y="4400090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BEE9B76-C006-4CFE-B8BC-497C2CC6B521}"/>
                </a:ext>
              </a:extLst>
            </p:cNvPr>
            <p:cNvSpPr/>
            <p:nvPr/>
          </p:nvSpPr>
          <p:spPr>
            <a:xfrm>
              <a:off x="6220061" y="4938038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F043788-E77A-4F07-937C-64FDB2B4FC0B}"/>
                </a:ext>
              </a:extLst>
            </p:cNvPr>
            <p:cNvSpPr/>
            <p:nvPr/>
          </p:nvSpPr>
          <p:spPr>
            <a:xfrm>
              <a:off x="6225281" y="5511636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BBB29F-FE7D-42B2-870E-DF09DE743F98}"/>
                </a:ext>
              </a:extLst>
            </p:cNvPr>
            <p:cNvSpPr/>
            <p:nvPr/>
          </p:nvSpPr>
          <p:spPr>
            <a:xfrm>
              <a:off x="6220061" y="5981294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5F34596-4B34-485B-B91A-D7D047BF1606}"/>
              </a:ext>
            </a:extLst>
          </p:cNvPr>
          <p:cNvGrpSpPr/>
          <p:nvPr/>
        </p:nvGrpSpPr>
        <p:grpSpPr>
          <a:xfrm>
            <a:off x="1597758" y="3977050"/>
            <a:ext cx="145014" cy="675972"/>
            <a:chOff x="1943572" y="4370545"/>
            <a:chExt cx="145014" cy="67597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EE147E0-02BA-4577-9AFF-F3BC0A5F9A49}"/>
                </a:ext>
              </a:extLst>
            </p:cNvPr>
            <p:cNvSpPr/>
            <p:nvPr/>
          </p:nvSpPr>
          <p:spPr>
            <a:xfrm>
              <a:off x="1952006" y="4909937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FB868AE-8C2A-4D43-BC4B-CEC470DA27F1}"/>
                </a:ext>
              </a:extLst>
            </p:cNvPr>
            <p:cNvSpPr/>
            <p:nvPr/>
          </p:nvSpPr>
          <p:spPr>
            <a:xfrm>
              <a:off x="1943572" y="4370545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06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기존 컴퓨터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B15650-8EAF-4001-8437-900DA330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18" y="1593891"/>
            <a:ext cx="5930763" cy="41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3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382F47-B3D8-4D9A-9296-4347C256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28" y="1621776"/>
            <a:ext cx="5793208" cy="41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5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6CE13-665F-46AF-8516-D572F8163F2F}"/>
              </a:ext>
            </a:extLst>
          </p:cNvPr>
          <p:cNvSpPr txBox="1"/>
          <p:nvPr/>
        </p:nvSpPr>
        <p:spPr>
          <a:xfrm>
            <a:off x="505439" y="1577048"/>
            <a:ext cx="4436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양자 컴퓨터가 중요한 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6961E-333B-4C10-BD4D-F757C438805B}"/>
              </a:ext>
            </a:extLst>
          </p:cNvPr>
          <p:cNvSpPr txBox="1"/>
          <p:nvPr/>
        </p:nvSpPr>
        <p:spPr>
          <a:xfrm>
            <a:off x="770657" y="2148343"/>
            <a:ext cx="10754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기존 컴퓨터에서 연산속도의 한계로 수행 불가능했던 </a:t>
            </a:r>
            <a:endParaRPr lang="en-US" altLang="ko-KR" sz="2000" dirty="0"/>
          </a:p>
          <a:p>
            <a:r>
              <a:rPr lang="ko-KR" altLang="en-US" sz="2000" dirty="0"/>
              <a:t>문제에 대하여</a:t>
            </a:r>
            <a:r>
              <a:rPr lang="en-US" altLang="ko-KR" sz="2000" dirty="0"/>
              <a:t> </a:t>
            </a:r>
            <a:r>
              <a:rPr lang="ko-KR" altLang="en-US" sz="2000" dirty="0"/>
              <a:t>뛰어난 해결능력을 가지고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617F9-D659-416F-AE0D-0A0F99145121}"/>
              </a:ext>
            </a:extLst>
          </p:cNvPr>
          <p:cNvSpPr txBox="1"/>
          <p:nvPr/>
        </p:nvSpPr>
        <p:spPr>
          <a:xfrm>
            <a:off x="578175" y="3314701"/>
            <a:ext cx="6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양자 컴퓨터가 끼친 영향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1109B-4132-4087-869D-60E8F9E22AB5}"/>
              </a:ext>
            </a:extLst>
          </p:cNvPr>
          <p:cNvSpPr txBox="1"/>
          <p:nvPr/>
        </p:nvSpPr>
        <p:spPr>
          <a:xfrm>
            <a:off x="801830" y="3850117"/>
            <a:ext cx="10642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현재 사용되는 수학적 난제에 기반한 암호시스템들은 기존 컴퓨터가 풀어내기 매우 어렵다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양자 컴퓨터가 등장한다면  빠른 시간안에 풀어낼 수 있다</a:t>
            </a:r>
            <a:r>
              <a:rPr lang="en-US" altLang="ko-KR" sz="2000" dirty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12EAA98-E4ED-49B3-9192-A3818199B206}"/>
              </a:ext>
            </a:extLst>
          </p:cNvPr>
          <p:cNvGrpSpPr/>
          <p:nvPr/>
        </p:nvGrpSpPr>
        <p:grpSpPr>
          <a:xfrm>
            <a:off x="4208319" y="5045109"/>
            <a:ext cx="3084117" cy="430887"/>
            <a:chOff x="4208319" y="5045109"/>
            <a:chExt cx="3084117" cy="4308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DFE88D-A34D-4F75-8FA9-6082D52F3A7C}"/>
                </a:ext>
              </a:extLst>
            </p:cNvPr>
            <p:cNvSpPr txBox="1"/>
            <p:nvPr/>
          </p:nvSpPr>
          <p:spPr>
            <a:xfrm>
              <a:off x="4656609" y="5045109"/>
              <a:ext cx="25339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/>
                <a:t>암호체계의 붕괴</a:t>
              </a:r>
            </a:p>
          </p:txBody>
        </p:sp>
        <p:sp>
          <p:nvSpPr>
            <p:cNvPr id="12" name="곱하기 기호 11">
              <a:extLst>
                <a:ext uri="{FF2B5EF4-FFF2-40B4-BE49-F238E27FC236}">
                  <a16:creationId xmlns:a16="http://schemas.microsoft.com/office/drawing/2014/main" id="{AAE1D429-029C-4BF2-B088-2B024EC1D472}"/>
                </a:ext>
              </a:extLst>
            </p:cNvPr>
            <p:cNvSpPr/>
            <p:nvPr/>
          </p:nvSpPr>
          <p:spPr>
            <a:xfrm>
              <a:off x="4208319" y="5062745"/>
              <a:ext cx="552200" cy="36933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곱하기 기호 12">
              <a:extLst>
                <a:ext uri="{FF2B5EF4-FFF2-40B4-BE49-F238E27FC236}">
                  <a16:creationId xmlns:a16="http://schemas.microsoft.com/office/drawing/2014/main" id="{9C49F47F-756D-4545-834E-D1FC9847609B}"/>
                </a:ext>
              </a:extLst>
            </p:cNvPr>
            <p:cNvSpPr/>
            <p:nvPr/>
          </p:nvSpPr>
          <p:spPr>
            <a:xfrm>
              <a:off x="6740236" y="5052355"/>
              <a:ext cx="552200" cy="36933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068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알고리즘 </a:t>
            </a:r>
            <a:r>
              <a:rPr lang="en-US" altLang="ko-KR" sz="3000" dirty="0"/>
              <a:t>: Shor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E6D9D-E45D-446D-AC9A-00D2CA2B9C06}"/>
              </a:ext>
            </a:extLst>
          </p:cNvPr>
          <p:cNvSpPr txBox="1"/>
          <p:nvPr/>
        </p:nvSpPr>
        <p:spPr>
          <a:xfrm>
            <a:off x="950118" y="1553234"/>
            <a:ext cx="102917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1994</a:t>
            </a:r>
            <a:r>
              <a:rPr lang="ko-KR" altLang="en-US" sz="2000" dirty="0"/>
              <a:t>년 수학자 </a:t>
            </a:r>
            <a:r>
              <a:rPr lang="en-US" altLang="ko-KR" sz="2000" dirty="0"/>
              <a:t>Shor</a:t>
            </a:r>
            <a:r>
              <a:rPr lang="ko-KR" altLang="en-US" sz="2000" dirty="0"/>
              <a:t>는 기존 컴퓨터에서의 난제인 </a:t>
            </a:r>
            <a:r>
              <a:rPr lang="ko-KR" altLang="en-US" sz="2000" b="1" dirty="0"/>
              <a:t>소인수분해 문제</a:t>
            </a:r>
            <a:r>
              <a:rPr lang="ko-KR" altLang="en-US" sz="2000" dirty="0"/>
              <a:t>를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효율적으로 풀어낼 수 있는</a:t>
            </a:r>
            <a:r>
              <a:rPr lang="en-US" altLang="ko-KR" sz="2000" dirty="0"/>
              <a:t> </a:t>
            </a:r>
            <a:r>
              <a:rPr lang="ko-KR" altLang="en-US" sz="2000" dirty="0"/>
              <a:t>양자 알고리즘을 제안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커다란 두 소수를 곱하는 것은 쉽지만 이렇게 곱해진 매우 커다란 정수를 두 소수로 다시 분해하는 것</a:t>
            </a:r>
            <a:r>
              <a:rPr lang="en-US" altLang="ko-KR" sz="2000" dirty="0"/>
              <a:t> </a:t>
            </a:r>
            <a:r>
              <a:rPr lang="ko-KR" altLang="en-US" sz="2000" dirty="0"/>
              <a:t>은</a:t>
            </a:r>
            <a:r>
              <a:rPr lang="en-US" altLang="ko-KR" sz="2000" dirty="0"/>
              <a:t>,</a:t>
            </a:r>
            <a:r>
              <a:rPr lang="ko-KR" altLang="en-US" sz="2000" dirty="0"/>
              <a:t>두 소수 중 하나를 모른다면 매우 어려운 일 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06440-94E1-4CF0-B6A0-9513E681292B}"/>
              </a:ext>
            </a:extLst>
          </p:cNvPr>
          <p:cNvSpPr txBox="1"/>
          <p:nvPr/>
        </p:nvSpPr>
        <p:spPr>
          <a:xfrm>
            <a:off x="7794732" y="3151549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 ) N = </a:t>
            </a:r>
            <a:r>
              <a:rPr lang="en-US" altLang="ko-KR" dirty="0" err="1"/>
              <a:t>pq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1566D-637C-4012-8D44-25E51C7BEA68}"/>
              </a:ext>
            </a:extLst>
          </p:cNvPr>
          <p:cNvSpPr txBox="1"/>
          <p:nvPr/>
        </p:nvSpPr>
        <p:spPr>
          <a:xfrm>
            <a:off x="2278871" y="4426699"/>
            <a:ext cx="83461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지수 차원의 복잡도            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                          </a:t>
            </a:r>
            <a:r>
              <a:rPr lang="ko-KR" altLang="en-US" dirty="0"/>
              <a:t>다항시간내에 해결</a:t>
            </a:r>
            <a:endParaRPr lang="en-US" altLang="ko-KR" dirty="0"/>
          </a:p>
          <a:p>
            <a:endParaRPr lang="ko-KR" altLang="en-US" sz="300" dirty="0"/>
          </a:p>
          <a:p>
            <a:r>
              <a:rPr lang="en-US" altLang="ko-KR" dirty="0"/>
              <a:t>         </a:t>
            </a:r>
            <a:r>
              <a:rPr lang="en-US" altLang="ko-KR" i="1" dirty="0">
                <a:solidFill>
                  <a:srgbClr val="FF0000"/>
                </a:solidFill>
              </a:rPr>
              <a:t>Before					       After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10" name="Picture 2" descr="&lt;math xmlns=&quot;http://www.w3.org/1998/Math/MathML&quot;&gt;&lt;mi&gt;O&lt;/mi&gt;&lt;mfenced&gt;&lt;msup&gt;&lt;mi&gt;e&lt;/mi&gt;&lt;mrow&gt;&lt;mn&gt;1&lt;/mn&gt;&lt;mo&gt;.&lt;/mo&gt;&lt;mn&gt;9&lt;/mn&gt;&lt;msup&gt;&lt;mfenced&gt;&lt;mrow&gt;&lt;mi&gt;log&lt;/mi&gt;&lt;mi&gt;N&lt;/mi&gt;&lt;/mrow&gt;&lt;/mfenced&gt;&lt;mrow&gt;&lt;mn&gt;1&lt;/mn&gt;&lt;mo&gt;/&lt;/mo&gt;&lt;mn&gt;3&lt;/mn&gt;&lt;/mrow&gt;&lt;/msup&gt;&lt;msup&gt;&lt;mfenced&gt;&lt;mrow&gt;&lt;mi&gt;log&lt;/mi&gt;&lt;mi&gt;log&lt;/mi&gt;&lt;mi&gt;N&lt;/mi&gt;&lt;/mrow&gt;&lt;/mfenced&gt;&lt;mrow&gt;&lt;mn&gt;2&lt;/mn&gt;&lt;mo&gt;/&lt;/mo&gt;&lt;mn&gt;3&lt;/mn&gt;&lt;/mrow&gt;&lt;/msup&gt;&lt;/mrow&gt;&lt;/msup&gt;&lt;/mfenced&gt;&lt;mo&gt;&amp;#xA0;&lt;/mo&gt;&lt;munder&gt;&lt;mo&gt;&amp;#x2192;&lt;/mo&gt;&lt;mrow&gt;&lt;mi&gt;u&lt;/mi&gt;&lt;mi&gt;s&lt;/mi&gt;&lt;mi&gt;e&lt;/mi&gt;&lt;mo&gt;&amp;#xA0;&lt;/mo&gt;&lt;mi&gt;S&lt;/mi&gt;&lt;mi&gt;h&lt;/mi&gt;&lt;mi&gt;o&lt;/mi&gt;&lt;mi&gt;r&lt;/mi&gt;&lt;mo&gt;'&lt;/mo&gt;&lt;mi&gt;s&lt;/mi&gt;&lt;mo&gt;&amp;#xA0;&lt;/mo&gt;&lt;mi&gt;A&lt;/mi&gt;&lt;mi&gt;l&lt;/mi&gt;&lt;mi&gt;g&lt;/mi&gt;&lt;mi&gt;o&lt;/mi&gt;&lt;mi&gt;r&lt;/mi&gt;&lt;mi&gt;i&lt;/mi&gt;&lt;mi&gt;t&lt;/mi&gt;&lt;mi&gt;t&lt;/mi&gt;&lt;mi&gt;h&lt;/mi&gt;&lt;mi&gt;m&lt;/mi&gt;&lt;/mrow&gt;&lt;/munder&gt;&lt;mo&gt;&amp;#xA0;&lt;/mo&gt;&lt;mi&gt;O&lt;/mi&gt;&lt;mfenced&gt;&lt;mrow&gt;&lt;msup&gt;&lt;mfenced&gt;&lt;mrow&gt;&lt;mi&gt;log&lt;/mi&gt;&lt;mi&gt;N&lt;/mi&gt;&lt;/mrow&gt;&lt;/mfenced&gt;&lt;mn&gt;2&lt;/mn&gt;&lt;/msup&gt;&lt;mfenced&gt;&lt;mrow&gt;&lt;mi&gt;log&lt;/mi&gt;&lt;mi&gt;log&lt;/mi&gt;&lt;mi&gt;N&lt;/mi&gt;&lt;/mrow&gt;&lt;/mfenced&gt;&lt;mfenced&gt;&lt;mrow&gt;&lt;mi&gt;log&lt;/mi&gt;&lt;mi&gt;log&lt;/mi&gt;&lt;mi&gt;log&lt;/mi&gt;&lt;mi&gt;N&lt;/mi&gt;&lt;/mrow&gt;&lt;/mfenced&gt;&lt;/mrow&gt;&lt;/mfenced&gt;&lt;/math&gt;">
            <a:extLst>
              <a:ext uri="{FF2B5EF4-FFF2-40B4-BE49-F238E27FC236}">
                <a16:creationId xmlns:a16="http://schemas.microsoft.com/office/drawing/2014/main" id="{0FEF2D85-D339-43F1-A99E-B5FCAD6B1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70" y="3793026"/>
            <a:ext cx="8649081" cy="4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4E9725-1EA3-4EFC-B90A-11B53DB42E7B}"/>
              </a:ext>
            </a:extLst>
          </p:cNvPr>
          <p:cNvSpPr/>
          <p:nvPr/>
        </p:nvSpPr>
        <p:spPr>
          <a:xfrm>
            <a:off x="1779190" y="5398318"/>
            <a:ext cx="9345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  <a:r>
              <a:rPr lang="ko-KR" altLang="en-US" dirty="0"/>
              <a:t> 소인수 분해의 어려움에 기반한 암호시스템들을 무너뜨릴 수 있다</a:t>
            </a:r>
            <a:r>
              <a:rPr lang="en-US" altLang="ko-KR" dirty="0"/>
              <a:t>.  </a:t>
            </a:r>
            <a:r>
              <a:rPr lang="ko-KR" altLang="en-US" dirty="0"/>
              <a:t>예시</a:t>
            </a:r>
            <a:r>
              <a:rPr lang="en-US" altLang="ko-KR" dirty="0"/>
              <a:t>) RSA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311F65-F744-BC4A-8570-5B6FBBEDB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4860" y="5376767"/>
            <a:ext cx="551346" cy="3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3893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1514</Words>
  <Application>Microsoft Macintosh PowerPoint</Application>
  <PresentationFormat>와이드스크린</PresentationFormat>
  <Paragraphs>290</Paragraphs>
  <Slides>31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맑은 고딕</vt:lpstr>
      <vt:lpstr>맑은 고딕</vt:lpstr>
      <vt:lpstr>MalgunGothic</vt:lpstr>
      <vt:lpstr>Arial</vt:lpstr>
      <vt:lpstr>Cambria Math</vt:lpstr>
      <vt:lpstr>CryptoCraft 테마</vt:lpstr>
      <vt:lpstr>제목 테마</vt:lpstr>
      <vt:lpstr>NIST 양자내성암호 공모전 Round2   코드기반암호 성능 비교 분석  </vt:lpstr>
      <vt:lpstr>PowerPoint 프레젠테이션</vt:lpstr>
      <vt:lpstr> 양자 컴퓨터</vt:lpstr>
      <vt:lpstr> 양자 컴퓨터 : 큐비트(Qubit)</vt:lpstr>
      <vt:lpstr> 양자 컴퓨터 : 큐비트 (Qubit)</vt:lpstr>
      <vt:lpstr> 기존 컴퓨터</vt:lpstr>
      <vt:lpstr> 양자 컴퓨터</vt:lpstr>
      <vt:lpstr> 양자 컴퓨터</vt:lpstr>
      <vt:lpstr> 양자 알고리즘 : Shor</vt:lpstr>
      <vt:lpstr> 양자 알고리즘 : Shor</vt:lpstr>
      <vt:lpstr> 양자 알고리즘 : Shor</vt:lpstr>
      <vt:lpstr> 양자 내성암호(Post Quantum Cryptography)</vt:lpstr>
      <vt:lpstr> 양자 알고리즘</vt:lpstr>
      <vt:lpstr> 양자 내성암호(Post Quantum Cryptography)</vt:lpstr>
      <vt:lpstr> NIST 양자내성암호 표준화 동향</vt:lpstr>
      <vt:lpstr>PowerPoint 프레젠테이션</vt:lpstr>
      <vt:lpstr>코드기반암호 - McEliece</vt:lpstr>
      <vt:lpstr>NIST Round 2 - Classic McEliece</vt:lpstr>
      <vt:lpstr>NIST Round 2 - Classic McEliece</vt:lpstr>
      <vt:lpstr>NIST Round 2 - BIKE</vt:lpstr>
      <vt:lpstr>NIST Round 2 - NTS-KEM</vt:lpstr>
      <vt:lpstr>NIST Round 2 - HQC</vt:lpstr>
      <vt:lpstr>NIST Round 2 - RQC</vt:lpstr>
      <vt:lpstr>NIST Round 2 - ROLLO</vt:lpstr>
      <vt:lpstr>NIST Round 2 - LEDAcrypt</vt:lpstr>
      <vt:lpstr>NIST Round 2 - LEDAcrypt</vt:lpstr>
      <vt:lpstr>결론</vt:lpstr>
      <vt:lpstr>결론</vt:lpstr>
      <vt:lpstr>결론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장경배</cp:lastModifiedBy>
  <cp:revision>83</cp:revision>
  <dcterms:created xsi:type="dcterms:W3CDTF">2019-03-05T04:29:07Z</dcterms:created>
  <dcterms:modified xsi:type="dcterms:W3CDTF">2019-11-27T08:20:05Z</dcterms:modified>
</cp:coreProperties>
</file>