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AAD6"/>
    <a:srgbClr val="9437FF"/>
    <a:srgbClr val="1B4367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81" autoAdjust="0"/>
    <p:restoredTop sz="94660"/>
  </p:normalViewPr>
  <p:slideViewPr>
    <p:cSldViewPr snapToGrid="0">
      <p:cViewPr>
        <p:scale>
          <a:sx n="46" d="100"/>
          <a:sy n="46" d="100"/>
        </p:scale>
        <p:origin x="352" y="-2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2024. 6. 19.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2024. 6. 19.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2024. 6. 19.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2024. 6. 19.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2024. 6. 19.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2024. 6. 19.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2024. 6. 19.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2024. 6. 19.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2024. 6. 19.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2024. 6. 19.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2024. 6. 19.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2024. 6. 19.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5000">
              <a:srgbClr val="78AAD6"/>
            </a:gs>
            <a:gs pos="79000">
              <a:schemeClr val="accent1">
                <a:lumMod val="95000"/>
                <a:lumOff val="5000"/>
              </a:schemeClr>
            </a:gs>
            <a:gs pos="9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A1CE35C-F695-7D10-140B-78153DFB609B}"/>
              </a:ext>
            </a:extLst>
          </p:cNvPr>
          <p:cNvSpPr/>
          <p:nvPr/>
        </p:nvSpPr>
        <p:spPr>
          <a:xfrm>
            <a:off x="448059" y="6564000"/>
            <a:ext cx="14278593" cy="35131767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42816" y="4551524"/>
            <a:ext cx="23189580" cy="131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959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엄시우</a:t>
            </a:r>
            <a:r>
              <a:rPr lang="en-US" altLang="ko-KR" sz="3959" baseline="30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*</a:t>
            </a:r>
            <a:r>
              <a:rPr lang="en-US" altLang="ko-KR" sz="3959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3959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송민호</a:t>
            </a:r>
            <a:r>
              <a:rPr lang="en-US" altLang="ko-KR" sz="3959" baseline="30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* *</a:t>
            </a:r>
            <a:r>
              <a:rPr lang="en-US" altLang="ko-KR" sz="3959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, </a:t>
            </a:r>
            <a:r>
              <a:rPr lang="ko-KR" altLang="en-US" sz="3959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김상원</a:t>
            </a:r>
            <a:r>
              <a:rPr lang="en-US" altLang="ko-KR" sz="3959" baseline="30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* *</a:t>
            </a:r>
            <a:r>
              <a:rPr lang="en-US" altLang="ko-KR" sz="3959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3959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ko-KR" altLang="en-US" sz="3959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서화정</a:t>
            </a:r>
            <a:r>
              <a:rPr lang="en-US" altLang="ko-KR" sz="3959" baseline="30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**†</a:t>
            </a:r>
            <a:endParaRPr lang="en-US" altLang="ko-KR" sz="3959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algn="ctr"/>
            <a:r>
              <a:rPr lang="en-US" altLang="ko-KR" sz="3959" baseline="30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* </a:t>
            </a:r>
            <a:r>
              <a:rPr lang="ko-KR" altLang="en-US" sz="3959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한성대학교 대학원 정보컴퓨터공학</a:t>
            </a:r>
            <a:r>
              <a:rPr lang="en-US" altLang="ko-KR" sz="3959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,</a:t>
            </a:r>
            <a:r>
              <a:rPr lang="ko-KR" altLang="en-US" sz="3959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3959" baseline="300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**</a:t>
            </a:r>
            <a:r>
              <a:rPr lang="ko-KR" altLang="en-US" sz="3959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한성대학교 대학원 융합보안공학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2" name="TextBox 1"/>
          <p:cNvSpPr txBox="1"/>
          <p:nvPr/>
        </p:nvSpPr>
        <p:spPr>
          <a:xfrm>
            <a:off x="5220946" y="42102161"/>
            <a:ext cx="19833320" cy="70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959" dirty="0">
                <a:solidFill>
                  <a:schemeClr val="bg1"/>
                </a:solidFill>
              </a:rPr>
              <a:t>https://crypto.modoo.at/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342E8D7-3C65-94B8-7BE3-E9DE422F2315}"/>
              </a:ext>
            </a:extLst>
          </p:cNvPr>
          <p:cNvSpPr/>
          <p:nvPr/>
        </p:nvSpPr>
        <p:spPr>
          <a:xfrm>
            <a:off x="15548560" y="6564000"/>
            <a:ext cx="14278594" cy="35131767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508AEF-A6AD-FB6C-2DD1-DF7F0E5C78AB}"/>
              </a:ext>
            </a:extLst>
          </p:cNvPr>
          <p:cNvSpPr txBox="1"/>
          <p:nvPr/>
        </p:nvSpPr>
        <p:spPr>
          <a:xfrm>
            <a:off x="17678400" y="41695767"/>
            <a:ext cx="125968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한성대학교</a:t>
            </a:r>
            <a:r>
              <a:rPr lang="en-US" altLang="ko-K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6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CryptoCraft</a:t>
            </a:r>
            <a:r>
              <a:rPr lang="en-US" altLang="ko-KR" sz="6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LAB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C234816-1A73-63E5-376F-5A88BDC9196D}"/>
              </a:ext>
            </a:extLst>
          </p:cNvPr>
          <p:cNvSpPr/>
          <p:nvPr/>
        </p:nvSpPr>
        <p:spPr>
          <a:xfrm>
            <a:off x="448060" y="605166"/>
            <a:ext cx="29379094" cy="3651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96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NIST PQC </a:t>
            </a:r>
            <a:r>
              <a:rPr kumimoji="1" lang="ko-KR" altLang="en-US" sz="96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암호 최적화 구현 동향</a:t>
            </a:r>
            <a:endParaRPr kumimoji="1" lang="en-US" altLang="ko-Kore-KR" sz="96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algn="ctr"/>
            <a:r>
              <a:rPr kumimoji="1" lang="en-US" altLang="ko-Kore-KR" sz="6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in Optimized Implementations of NIST PQC Cryptography</a:t>
            </a:r>
            <a:endParaRPr kumimoji="1" lang="ko-Kore-KR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1D58E0B-D240-730C-80A2-A814095D86BB}"/>
              </a:ext>
            </a:extLst>
          </p:cNvPr>
          <p:cNvSpPr/>
          <p:nvPr/>
        </p:nvSpPr>
        <p:spPr>
          <a:xfrm>
            <a:off x="729356" y="7162801"/>
            <a:ext cx="13716000" cy="1007281"/>
          </a:xfrm>
          <a:prstGeom prst="rect">
            <a:avLst/>
          </a:prstGeom>
          <a:solidFill>
            <a:srgbClr val="78A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ABSTRACT</a:t>
            </a:r>
            <a:endParaRPr kumimoji="1" lang="ko-Kore-KR" altLang="en-US" sz="4400" dirty="0"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E42DC50-94F6-7A7B-E816-0A4F47E5EB0A}"/>
              </a:ext>
            </a:extLst>
          </p:cNvPr>
          <p:cNvSpPr/>
          <p:nvPr/>
        </p:nvSpPr>
        <p:spPr>
          <a:xfrm>
            <a:off x="729356" y="16018509"/>
            <a:ext cx="13716000" cy="1007281"/>
          </a:xfrm>
          <a:prstGeom prst="rect">
            <a:avLst/>
          </a:prstGeom>
          <a:solidFill>
            <a:srgbClr val="78A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I. NIST PQC</a:t>
            </a:r>
            <a:endParaRPr kumimoji="1" lang="ko-Kore-KR" altLang="en-US" sz="4400" b="1" dirty="0"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BF6D4D-A60D-62B7-3484-CFD053A89C24}"/>
              </a:ext>
            </a:extLst>
          </p:cNvPr>
          <p:cNvSpPr/>
          <p:nvPr/>
        </p:nvSpPr>
        <p:spPr>
          <a:xfrm>
            <a:off x="729356" y="17025790"/>
            <a:ext cx="13716000" cy="8040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2700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현재 안전하다고 알려져 사용되고 있는 공개키 암호 알고리즘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(RSA, ECDSA)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은 양자컴퓨터의 발전으로 안정성이 위협받고 있다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이로 인해 미국 국립표준기술연구소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(National Institute of Standards and Technology, NIST)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는 양자컴퓨터로부터 안전한 </a:t>
            </a:r>
            <a:r>
              <a:rPr kumimoji="1" lang="ko-KR" altLang="en-US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양자내성암호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(Post Quantum Cryptography, PQC)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표준화를 위한 공모전을 개최하였다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[1]. Crystals-</a:t>
            </a:r>
            <a:r>
              <a:rPr kumimoji="1" lang="en-US" altLang="ko-KR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Kyber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는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LWE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의 변형인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Module RLWE</a:t>
            </a:r>
            <a:r>
              <a:rPr kumimoji="1" lang="ko-KR" altLang="en-US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를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기반으로 하는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KEM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알고리즘이다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Crystals-</a:t>
            </a:r>
            <a:r>
              <a:rPr kumimoji="1" lang="en-US" altLang="ko-KR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Dilithium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는 </a:t>
            </a:r>
            <a:r>
              <a:rPr kumimoji="1" lang="en-US" altLang="ko-KR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Kyber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와 마찬가지로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LWE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의 변형인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Module RLWE</a:t>
            </a:r>
            <a:r>
              <a:rPr kumimoji="1" lang="ko-KR" altLang="en-US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를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기반으로 하는 전자 서명 알고리즘이다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Falcon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은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NTRU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문제에 기반한 전자 서명 알고리즘이다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kumimoji="1" lang="en-US" altLang="ko-KR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Sphincs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+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는 해시 트리 기반의 전자 서명 알고리즘이다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endParaRPr kumimoji="1" lang="ko-KR" altLang="en-US" sz="32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marL="0" marR="0" indent="12700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endParaRPr kumimoji="1" lang="ko-KR" altLang="en-US" sz="32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4ABC5B-4E24-D166-5920-2C914CBEC8F8}"/>
              </a:ext>
            </a:extLst>
          </p:cNvPr>
          <p:cNvSpPr/>
          <p:nvPr/>
        </p:nvSpPr>
        <p:spPr>
          <a:xfrm>
            <a:off x="729356" y="26480299"/>
            <a:ext cx="13716000" cy="42382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2700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endParaRPr kumimoji="1" lang="ko-KR" altLang="en-US" sz="32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D5D53C1-2C83-806F-33D7-0F570370164D}"/>
              </a:ext>
            </a:extLst>
          </p:cNvPr>
          <p:cNvSpPr/>
          <p:nvPr/>
        </p:nvSpPr>
        <p:spPr>
          <a:xfrm>
            <a:off x="729355" y="25252731"/>
            <a:ext cx="13716000" cy="1657731"/>
          </a:xfrm>
          <a:prstGeom prst="rect">
            <a:avLst/>
          </a:prstGeom>
          <a:solidFill>
            <a:srgbClr val="78A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4790" indent="-22479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endParaRPr kumimoji="1" lang="en-US" altLang="ko-KR" sz="32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13309B3-0E40-0821-ED14-AF8C307B133C}"/>
              </a:ext>
            </a:extLst>
          </p:cNvPr>
          <p:cNvSpPr/>
          <p:nvPr/>
        </p:nvSpPr>
        <p:spPr>
          <a:xfrm>
            <a:off x="729354" y="26997321"/>
            <a:ext cx="13716000" cy="143571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GPU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를 활용하여 </a:t>
            </a:r>
            <a:r>
              <a:rPr kumimoji="1" lang="en-US" altLang="ko-KR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Kyber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최적화 구현인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HI-</a:t>
            </a:r>
            <a:r>
              <a:rPr kumimoji="1" lang="en-US" altLang="ko-KR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Kyber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를 소개하고 있다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HI-</a:t>
            </a:r>
            <a:r>
              <a:rPr kumimoji="1" lang="en-US" altLang="ko-KR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Kyber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는 </a:t>
            </a:r>
            <a:r>
              <a:rPr kumimoji="1" lang="en-US" altLang="ko-KR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Kyber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알고리즘의 핵심 연산인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NTT, INTT, SHA3, Encode, Decode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등에 대해 전역 메모리 접근 횟수를 최소화하고 전체 알고리즘의 성능을 향상 시키는 효율적인 커널 융합 </a:t>
            </a:r>
            <a:r>
              <a:rPr kumimoji="1" lang="ko-KR" altLang="en-US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스킴을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제안하고 있다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또한 핵심 </a:t>
            </a:r>
            <a:r>
              <a:rPr kumimoji="1" lang="ko-KR" altLang="en-US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연산중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하나인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NTT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연산의 병목 현상을 해결하기 위해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SLM, SDFS-NTT, EDFS-NTT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세가지 계산 체계를 제안하고 있다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SLM(Sliced Layer Merging)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체계는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NTT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계수의 여러 레이어를 재사용함으로써 글로벌 메모리의 메모리 접근 횟수를 줄이는 것을 목표로 하는 체계이다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SDFS-NTT(Sliced depth-first search NTT)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와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EDFS-NTT(Entire depth-first search NTT)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는 깊이 우선 탐색 기법을 활용하는 새로운 접근 방식은 제안하였다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효율적인 연산을 위해 데이터를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NTT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계수의 연속적인 부분을 포함하는 슬라이스로 나누고 병렬로 처리할 수 있도록 구성하였다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이를 통해 메모리 접근은 최소화하고 레지스터의 활용을 최대화하여 성능 향상을 보여주고 있다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이러한 기법을 통해 결과적으로 각각의 계산 체계는 일반적인 구현에 비해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7.5%, 28.5% 41.6%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의 성능 향상을 보여주고 있다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또한 전체적인 성능은 기존의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GPU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최적화 구현 대비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3.52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배 높은 성능을 보여주고 있으며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AI tensor core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를 활용한 구현의 성능 대비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1.78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배 높은 성능을 보여주었다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kumimoji="1" lang="ko-KR" altLang="en-US" sz="32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6066DAE-CB70-7033-B85D-BB978E96A8B3}"/>
              </a:ext>
            </a:extLst>
          </p:cNvPr>
          <p:cNvSpPr/>
          <p:nvPr/>
        </p:nvSpPr>
        <p:spPr>
          <a:xfrm>
            <a:off x="15822811" y="31711564"/>
            <a:ext cx="13716000" cy="1007281"/>
          </a:xfrm>
          <a:prstGeom prst="rect">
            <a:avLst/>
          </a:prstGeom>
          <a:solidFill>
            <a:srgbClr val="78A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4400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IV. </a:t>
            </a:r>
            <a:r>
              <a:rPr kumimoji="1" lang="ko-KR" altLang="en-US" sz="4400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결 론</a:t>
            </a:r>
            <a:endParaRPr kumimoji="1" lang="ko-Kore-KR" altLang="en-US" sz="4400" dirty="0"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2DEBA-94CA-7C53-598E-7147637E74FD}"/>
              </a:ext>
            </a:extLst>
          </p:cNvPr>
          <p:cNvSpPr txBox="1"/>
          <p:nvPr/>
        </p:nvSpPr>
        <p:spPr>
          <a:xfrm>
            <a:off x="729354" y="25441168"/>
            <a:ext cx="132440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4790" indent="-224790" algn="ctr" fontAlgn="base" latinLnBrk="1">
              <a:spcBef>
                <a:spcPts val="280"/>
              </a:spcBef>
              <a:spcAft>
                <a:spcPts val="280"/>
              </a:spcAft>
            </a:pPr>
            <a:r>
              <a:rPr kumimoji="1" lang="en-US" altLang="ko-KR" sz="36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II. HI-</a:t>
            </a:r>
            <a:r>
              <a:rPr kumimoji="1" lang="en-US" altLang="ko-KR" sz="36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Kyber</a:t>
            </a:r>
            <a:r>
              <a:rPr kumimoji="1" lang="en-US" altLang="ko-KR" sz="36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: A novel high-performance implementation scheme of </a:t>
            </a:r>
            <a:r>
              <a:rPr kumimoji="1" lang="en-US" altLang="ko-KR" sz="36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Kyber</a:t>
            </a:r>
            <a:r>
              <a:rPr kumimoji="1" lang="en-US" altLang="ko-KR" sz="36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based on GPU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75FAC1-C3FE-D36B-80C6-B64A5378E624}"/>
              </a:ext>
            </a:extLst>
          </p:cNvPr>
          <p:cNvSpPr/>
          <p:nvPr/>
        </p:nvSpPr>
        <p:spPr>
          <a:xfrm>
            <a:off x="15829857" y="15168336"/>
            <a:ext cx="13716000" cy="1657731"/>
          </a:xfrm>
          <a:prstGeom prst="rect">
            <a:avLst/>
          </a:prstGeom>
          <a:solidFill>
            <a:srgbClr val="78A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4790" indent="-22479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endParaRPr kumimoji="1" lang="en-US" altLang="ko-KR" sz="3200" dirty="0">
              <a:solidFill>
                <a:schemeClr val="bg1"/>
              </a:solidFill>
              <a:latin typeface="Batang" panose="02030600000101010101" pitchFamily="18" charset="-127"/>
              <a:ea typeface="Batang" panose="02030600000101010101" pitchFamily="18" charset="-127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3E9373-3688-51E4-139B-8FAE3C911879}"/>
              </a:ext>
            </a:extLst>
          </p:cNvPr>
          <p:cNvSpPr txBox="1"/>
          <p:nvPr/>
        </p:nvSpPr>
        <p:spPr>
          <a:xfrm>
            <a:off x="15829857" y="15358564"/>
            <a:ext cx="13244051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4790" indent="-224790" algn="ctr" fontAlgn="base" latinLnBrk="1">
              <a:spcBef>
                <a:spcPts val="280"/>
              </a:spcBef>
              <a:spcAft>
                <a:spcPts val="280"/>
              </a:spcAft>
            </a:pPr>
            <a:r>
              <a:rPr kumimoji="1" lang="en-US" altLang="ko-KR" sz="36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III. Revisiting Keccak and </a:t>
            </a:r>
            <a:r>
              <a:rPr kumimoji="1" lang="en-US" altLang="ko-KR" sz="3600" dirty="0" err="1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Dilithium</a:t>
            </a:r>
            <a:r>
              <a:rPr kumimoji="1" lang="en-US" altLang="ko-KR" sz="36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 Implementations </a:t>
            </a:r>
          </a:p>
          <a:p>
            <a:pPr marL="224790" indent="-224790" algn="ctr" fontAlgn="base" latinLnBrk="1">
              <a:spcBef>
                <a:spcPts val="280"/>
              </a:spcBef>
              <a:spcAft>
                <a:spcPts val="280"/>
              </a:spcAft>
            </a:pPr>
            <a:r>
              <a:rPr kumimoji="1" lang="en-US" altLang="ko-KR" sz="3600" dirty="0">
                <a:solidFill>
                  <a:schemeClr val="bg1"/>
                </a:solidFill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on ARMv7-M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A8F0BD5-B3F0-81BE-551C-1B7600062224}"/>
              </a:ext>
            </a:extLst>
          </p:cNvPr>
          <p:cNvSpPr/>
          <p:nvPr/>
        </p:nvSpPr>
        <p:spPr>
          <a:xfrm>
            <a:off x="15829857" y="16826065"/>
            <a:ext cx="13716000" cy="8040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2700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ARMv7-M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에서 기존의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Keccak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최적화 구현을 분석하고 기존의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Keccak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구현을 개선하여 최적화 구현을 하였다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Keccak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의 최적화 구현을 위해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Pipelining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메모리 접근 최적화와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Lazy rotations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최적화 기법을 제안하였다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Pipelining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메모리 접근 최적화는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Cortex-M3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에서 메모리 로드 명령어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(</a:t>
            </a:r>
            <a:r>
              <a:rPr kumimoji="1" lang="en" altLang="ko-KR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ldr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)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와 연산 명령어를 교대로 사용하는 것이 아니라 메모리 로드 명령어를 그룹화하여 한번에 실행하고 연산 명령어가 실행하도록 함으로써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Pipeline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지연을 최소화 하는 방법이다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Lazy rotation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은 인라인 배럴 </a:t>
            </a:r>
            <a:r>
              <a:rPr kumimoji="1" lang="ko-KR" altLang="en-US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시프터를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활용하며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rotations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과정을 미루고 생략함으로써 최적화를 하는 방법이다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결과적으로 이러한 기법을 통해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ARMv7-M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에서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12.84%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의 성능 향상을 보여주었으며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이외에도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NTT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연산 최적화도 제안하였다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34AA48-7667-A1B2-B750-5DE2B1202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366" y="6643407"/>
            <a:ext cx="12655088" cy="844552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95C03B-0CCD-86B4-E6F9-CF13CA113213}"/>
              </a:ext>
            </a:extLst>
          </p:cNvPr>
          <p:cNvSpPr/>
          <p:nvPr/>
        </p:nvSpPr>
        <p:spPr>
          <a:xfrm>
            <a:off x="729354" y="8278119"/>
            <a:ext cx="13716000" cy="80408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388620" marR="0" indent="-762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양자컴퓨터의 빠른 발전은 현재의 안전하다고 알려진 공개키 암호 알고리즘을 위협하고 있다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NIST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에서는 양자컴퓨터로부터 안전한 </a:t>
            </a:r>
            <a:r>
              <a:rPr kumimoji="1" lang="ko-KR" altLang="en-US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양자내성암호를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개발하고자 공모전을 개최하였으며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2022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년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개의 최종 알고리즘이 선정되었다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kumimoji="1" lang="ko-KR" altLang="en-US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양자내성암호는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기존 암호 알고리즘에 비해 많은 암호화 시간을 필요로 하며 또한 많은 메모리를 요구한다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이러한 문제로 인해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암호화 시간을 최소화 하거나 제한된 환경에서도 활용할 수 있도록 메모리를 최소화 하는 </a:t>
            </a:r>
            <a:r>
              <a:rPr kumimoji="1" lang="ko-KR" altLang="en-US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방법등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여러 최적화 연구가 진행되고 있다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본 논문에서는 최근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PQC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최적화 연구에 대해서 조사하여 소개하고 이를 통해 최신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PQC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최적화 구현 기법에 대해 확인한다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  <a:endParaRPr kumimoji="1" lang="ko-KR" altLang="en-US" sz="32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endParaRPr kumimoji="1" lang="ko-Kore-KR" altLang="en-US" sz="3200" dirty="0">
              <a:solidFill>
                <a:schemeClr val="tx1"/>
              </a:solidFill>
              <a:latin typeface="Batang" panose="02030600000101010101" pitchFamily="18" charset="-127"/>
              <a:ea typeface="Batang" panose="02030600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F945C1B-3900-1708-753C-A123360D8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9031" y="25138233"/>
            <a:ext cx="13817652" cy="6543278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19F04E-7CF2-305C-0661-B6F6D54FC4C1}"/>
              </a:ext>
            </a:extLst>
          </p:cNvPr>
          <p:cNvSpPr/>
          <p:nvPr/>
        </p:nvSpPr>
        <p:spPr>
          <a:xfrm>
            <a:off x="15822811" y="32816571"/>
            <a:ext cx="13716000" cy="9382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indent="12700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본 논문에서는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2022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년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NIST PQC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공모전에서 최종 선정된 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4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개의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PQC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알고리즘의 최신 최적화 구현에 대해서 조사하였다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기존의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PQC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알고리즘의 최적화 구현은 다항식 곱셈을 최적화하기 위한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NTT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의 최적화와 같이 특정 플랫폼에서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NTT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최적화 구현 연구에 </a:t>
            </a:r>
            <a:r>
              <a:rPr kumimoji="1" lang="ko-KR" altLang="en-US" sz="3200" dirty="0" err="1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취중되어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 있었다면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최근의 최적화 구현 연구는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NTT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최적화 구현 연구와 함께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Keccak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과 같은 내부에서 활용되는 해시 함수의 최적화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AI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가속기의 활용 그리고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GPU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의 높은 병렬 연산 기능 활용 등 여러 기술과 플랫폼을 활용하는 연구가 진행되고 있는 것을 확인하였다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이러한 연구 결과는 국내에서 진행되고 있는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KPQC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공모전에 제출된 알고리즘과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Additional Digital Signature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공모전에 제출된 알고리즘에 적용함으로써 여러 </a:t>
            </a:r>
            <a:r>
              <a:rPr kumimoji="1" lang="en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PQC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알고리즘의 성능 향상에 이바지 될 수 있으며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kumimoji="1" lang="ko-KR" altLang="en-US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또다른 새로운 연구 방향을 제시할 수 있을 것으로 기대된다</a:t>
            </a:r>
            <a:r>
              <a:rPr kumimoji="1" lang="en-US" altLang="ko-KR" sz="3200" dirty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677</Words>
  <Application>Microsoft Macintosh PowerPoint</Application>
  <PresentationFormat>사용자 지정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Batang</vt:lpstr>
      <vt:lpstr>Arial</vt:lpstr>
      <vt:lpstr>Calibri</vt:lpstr>
      <vt:lpstr>Calibri Light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엄시우</cp:lastModifiedBy>
  <cp:revision>49</cp:revision>
  <dcterms:created xsi:type="dcterms:W3CDTF">2017-09-25T14:51:22Z</dcterms:created>
  <dcterms:modified xsi:type="dcterms:W3CDTF">2024-06-19T03:45:45Z</dcterms:modified>
</cp:coreProperties>
</file>