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8CB0"/>
    <a:srgbClr val="638EB2"/>
    <a:srgbClr val="6A98C0"/>
    <a:srgbClr val="4F7FAA"/>
    <a:srgbClr val="253751"/>
    <a:srgbClr val="78AAD6"/>
    <a:srgbClr val="9437FF"/>
    <a:srgbClr val="1B4367"/>
    <a:srgbClr val="B6D2E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633" autoAdjust="0"/>
    <p:restoredTop sz="94660"/>
  </p:normalViewPr>
  <p:slideViewPr>
    <p:cSldViewPr snapToGrid="0">
      <p:cViewPr>
        <p:scale>
          <a:sx n="26" d="100"/>
          <a:sy n="26" d="100"/>
        </p:scale>
        <p:origin x="440"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ko-KR" altLang="en-US"/>
              <a:t>마스터 제목 스타일 편집</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216132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282001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230679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330782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ko-KR" altLang="en-US"/>
              <a:t>마스터 제목 스타일 편집</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466776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338859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ko-KR" altLang="en-US"/>
              <a:t>마스터 텍스트 스타일 편집</a:t>
            </a:r>
          </a:p>
        </p:txBody>
      </p:sp>
      <p:sp>
        <p:nvSpPr>
          <p:cNvPr id="4" name="Content Placeholder 3"/>
          <p:cNvSpPr>
            <a:spLocks noGrp="1"/>
          </p:cNvSpPr>
          <p:nvPr>
            <p:ph sz="half" idx="2"/>
          </p:nvPr>
        </p:nvSpPr>
        <p:spPr>
          <a:xfrm>
            <a:off x="2085368" y="15635264"/>
            <a:ext cx="12807832" cy="2299711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ko-KR" altLang="en-US"/>
              <a:t>마스터 텍스트 스타일 편집</a:t>
            </a:r>
          </a:p>
        </p:txBody>
      </p:sp>
      <p:sp>
        <p:nvSpPr>
          <p:cNvPr id="6" name="Content Placeholder 5"/>
          <p:cNvSpPr>
            <a:spLocks noGrp="1"/>
          </p:cNvSpPr>
          <p:nvPr>
            <p:ph sz="quarter" idx="4"/>
          </p:nvPr>
        </p:nvSpPr>
        <p:spPr>
          <a:xfrm>
            <a:off x="15326828" y="15635264"/>
            <a:ext cx="12870909" cy="2299711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418449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299128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106081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ko-KR" altLang="en-US"/>
              <a:t>마스터 제목 스타일 편집</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235785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98D99242-00DD-4C54-A747-B139066CE34A}" type="datetimeFigureOut">
              <a:rPr lang="ko-KR" altLang="en-US" smtClean="0"/>
              <a:t>2024. 6. 19.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85925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8D99242-00DD-4C54-A747-B139066CE34A}" type="datetimeFigureOut">
              <a:rPr lang="ko-KR" altLang="en-US" smtClean="0"/>
              <a:t>2024. 6. 19.</a:t>
            </a:fld>
            <a:endParaRPr lang="ko-KR"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17975679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1"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1"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1"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1"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1" hangingPunct="1">
        <a:defRPr sz="5960" kern="1200">
          <a:solidFill>
            <a:schemeClr val="tx1"/>
          </a:solidFill>
          <a:latin typeface="+mn-lt"/>
          <a:ea typeface="+mn-ea"/>
          <a:cs typeface="+mn-cs"/>
        </a:defRPr>
      </a:lvl1pPr>
      <a:lvl2pPr marL="1513743" algn="l" defTabSz="3027487" rtl="0" eaLnBrk="1" latinLnBrk="1" hangingPunct="1">
        <a:defRPr sz="5960" kern="1200">
          <a:solidFill>
            <a:schemeClr val="tx1"/>
          </a:solidFill>
          <a:latin typeface="+mn-lt"/>
          <a:ea typeface="+mn-ea"/>
          <a:cs typeface="+mn-cs"/>
        </a:defRPr>
      </a:lvl2pPr>
      <a:lvl3pPr marL="3027487" algn="l" defTabSz="3027487" rtl="0" eaLnBrk="1" latinLnBrk="1" hangingPunct="1">
        <a:defRPr sz="5960" kern="1200">
          <a:solidFill>
            <a:schemeClr val="tx1"/>
          </a:solidFill>
          <a:latin typeface="+mn-lt"/>
          <a:ea typeface="+mn-ea"/>
          <a:cs typeface="+mn-cs"/>
        </a:defRPr>
      </a:lvl3pPr>
      <a:lvl4pPr marL="4541230" algn="l" defTabSz="3027487" rtl="0" eaLnBrk="1" latinLnBrk="1" hangingPunct="1">
        <a:defRPr sz="5960" kern="1200">
          <a:solidFill>
            <a:schemeClr val="tx1"/>
          </a:solidFill>
          <a:latin typeface="+mn-lt"/>
          <a:ea typeface="+mn-ea"/>
          <a:cs typeface="+mn-cs"/>
        </a:defRPr>
      </a:lvl4pPr>
      <a:lvl5pPr marL="6054974" algn="l" defTabSz="3027487" rtl="0" eaLnBrk="1" latinLnBrk="1" hangingPunct="1">
        <a:defRPr sz="5960" kern="1200">
          <a:solidFill>
            <a:schemeClr val="tx1"/>
          </a:solidFill>
          <a:latin typeface="+mn-lt"/>
          <a:ea typeface="+mn-ea"/>
          <a:cs typeface="+mn-cs"/>
        </a:defRPr>
      </a:lvl5pPr>
      <a:lvl6pPr marL="7568717" algn="l" defTabSz="3027487" rtl="0" eaLnBrk="1" latinLnBrk="1" hangingPunct="1">
        <a:defRPr sz="5960" kern="1200">
          <a:solidFill>
            <a:schemeClr val="tx1"/>
          </a:solidFill>
          <a:latin typeface="+mn-lt"/>
          <a:ea typeface="+mn-ea"/>
          <a:cs typeface="+mn-cs"/>
        </a:defRPr>
      </a:lvl6pPr>
      <a:lvl7pPr marL="9082461" algn="l" defTabSz="3027487" rtl="0" eaLnBrk="1" latinLnBrk="1" hangingPunct="1">
        <a:defRPr sz="5960" kern="1200">
          <a:solidFill>
            <a:schemeClr val="tx1"/>
          </a:solidFill>
          <a:latin typeface="+mn-lt"/>
          <a:ea typeface="+mn-ea"/>
          <a:cs typeface="+mn-cs"/>
        </a:defRPr>
      </a:lvl7pPr>
      <a:lvl8pPr marL="10596204" algn="l" defTabSz="3027487" rtl="0" eaLnBrk="1" latinLnBrk="1" hangingPunct="1">
        <a:defRPr sz="5960" kern="1200">
          <a:solidFill>
            <a:schemeClr val="tx1"/>
          </a:solidFill>
          <a:latin typeface="+mn-lt"/>
          <a:ea typeface="+mn-ea"/>
          <a:cs typeface="+mn-cs"/>
        </a:defRPr>
      </a:lvl8pPr>
      <a:lvl9pPr marL="12109948" algn="l" defTabSz="3027487" rtl="0" eaLnBrk="1" latinLnBrk="1"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4000">
              <a:srgbClr val="6A98C0"/>
            </a:gs>
            <a:gs pos="54000">
              <a:schemeClr val="accent1">
                <a:lumMod val="95000"/>
                <a:lumOff val="5000"/>
              </a:schemeClr>
            </a:gs>
            <a:gs pos="90000">
              <a:srgbClr val="253751"/>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2" name="모서리가 둥근 직사각형 11">
            <a:extLst>
              <a:ext uri="{FF2B5EF4-FFF2-40B4-BE49-F238E27FC236}">
                <a16:creationId xmlns:a16="http://schemas.microsoft.com/office/drawing/2014/main" id="{6A1CE35C-F695-7D10-140B-78153DFB609B}"/>
              </a:ext>
            </a:extLst>
          </p:cNvPr>
          <p:cNvSpPr/>
          <p:nvPr/>
        </p:nvSpPr>
        <p:spPr>
          <a:xfrm>
            <a:off x="448059" y="6564000"/>
            <a:ext cx="14278593" cy="35131767"/>
          </a:xfrm>
          <a:prstGeom prst="roundRect">
            <a:avLst>
              <a:gd name="adj" fmla="val 554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5" name="TextBox 4"/>
          <p:cNvSpPr txBox="1"/>
          <p:nvPr/>
        </p:nvSpPr>
        <p:spPr>
          <a:xfrm>
            <a:off x="3542816" y="4551524"/>
            <a:ext cx="23189580" cy="1310872"/>
          </a:xfrm>
          <a:prstGeom prst="rect">
            <a:avLst/>
          </a:prstGeom>
          <a:noFill/>
        </p:spPr>
        <p:txBody>
          <a:bodyPr wrap="square" rtlCol="0">
            <a:spAutoFit/>
          </a:bodyPr>
          <a:lstStyle/>
          <a:p>
            <a:pPr algn="ctr"/>
            <a:r>
              <a:rPr lang="ko-KR" altLang="en-US"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김상원</a:t>
            </a:r>
            <a:r>
              <a:rPr lang="en-US" altLang="ko-KR" sz="3959" baseline="30000" dirty="0">
                <a:solidFill>
                  <a:schemeClr val="bg1"/>
                </a:solidFill>
                <a:latin typeface="Batang" panose="02030600000101010101" pitchFamily="18" charset="-127"/>
                <a:ea typeface="Batang" panose="02030600000101010101" pitchFamily="18" charset="-127"/>
                <a:cs typeface="Times New Roman" panose="02020603050405020304" pitchFamily="18" charset="0"/>
              </a:rPr>
              <a:t>*</a:t>
            </a:r>
            <a:r>
              <a:rPr lang="en-US" altLang="ko-KR"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a:t>
            </a:r>
            <a:r>
              <a:rPr lang="ko-KR" altLang="en-US"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 엄시우</a:t>
            </a:r>
            <a:r>
              <a:rPr lang="en-US" altLang="ko-KR" sz="3959" baseline="30000" dirty="0">
                <a:solidFill>
                  <a:schemeClr val="bg1"/>
                </a:solidFill>
                <a:latin typeface="Batang" panose="02030600000101010101" pitchFamily="18" charset="-127"/>
                <a:ea typeface="Batang" panose="02030600000101010101" pitchFamily="18" charset="-127"/>
                <a:cs typeface="Times New Roman" panose="02020603050405020304" pitchFamily="18" charset="0"/>
              </a:rPr>
              <a:t>* </a:t>
            </a:r>
            <a:r>
              <a:rPr lang="en-US" altLang="ko-KR"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 </a:t>
            </a:r>
            <a:r>
              <a:rPr lang="ko-KR" altLang="en-US"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송민호</a:t>
            </a:r>
            <a:r>
              <a:rPr lang="en-US" altLang="ko-KR" sz="3959" baseline="30000" dirty="0">
                <a:solidFill>
                  <a:schemeClr val="bg1"/>
                </a:solidFill>
                <a:latin typeface="Batang" panose="02030600000101010101" pitchFamily="18" charset="-127"/>
                <a:ea typeface="Batang" panose="02030600000101010101" pitchFamily="18" charset="-127"/>
                <a:cs typeface="Times New Roman" panose="02020603050405020304" pitchFamily="18" charset="0"/>
              </a:rPr>
              <a:t>* </a:t>
            </a:r>
            <a:r>
              <a:rPr lang="en-US" altLang="ko-KR"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a:t>
            </a:r>
            <a:r>
              <a:rPr lang="ko-KR" altLang="en-US"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 </a:t>
            </a:r>
            <a:r>
              <a:rPr lang="ko-KR" altLang="en-US" sz="3959" dirty="0" err="1">
                <a:solidFill>
                  <a:schemeClr val="bg1"/>
                </a:solidFill>
                <a:latin typeface="Batang" panose="02030600000101010101" pitchFamily="18" charset="-127"/>
                <a:ea typeface="Batang" panose="02030600000101010101" pitchFamily="18" charset="-127"/>
                <a:cs typeface="Times New Roman" panose="02020603050405020304" pitchFamily="18" charset="0"/>
              </a:rPr>
              <a:t>서화정</a:t>
            </a:r>
            <a:r>
              <a:rPr lang="en-US" altLang="ko-KR" sz="3959" baseline="30000" dirty="0">
                <a:solidFill>
                  <a:schemeClr val="bg1"/>
                </a:solidFill>
                <a:latin typeface="Batang" panose="02030600000101010101" pitchFamily="18" charset="-127"/>
                <a:ea typeface="Batang" panose="02030600000101010101" pitchFamily="18" charset="-127"/>
                <a:cs typeface="Times New Roman" panose="02020603050405020304" pitchFamily="18" charset="0"/>
              </a:rPr>
              <a:t> *</a:t>
            </a:r>
            <a:r>
              <a:rPr lang="ko-KR" altLang="en-US" sz="3959" baseline="30000" dirty="0">
                <a:solidFill>
                  <a:schemeClr val="bg1"/>
                </a:solidFill>
                <a:latin typeface="Batang" panose="02030600000101010101" pitchFamily="18" charset="-127"/>
                <a:ea typeface="Batang" panose="02030600000101010101" pitchFamily="18" charset="-127"/>
                <a:cs typeface="Times New Roman" panose="02020603050405020304" pitchFamily="18" charset="0"/>
              </a:rPr>
              <a:t>*</a:t>
            </a:r>
            <a:endParaRPr lang="en-US" altLang="ko-KR" sz="3959" dirty="0">
              <a:solidFill>
                <a:schemeClr val="bg1"/>
              </a:solidFill>
              <a:latin typeface="Batang" panose="02030600000101010101" pitchFamily="18" charset="-127"/>
              <a:ea typeface="Batang" panose="02030600000101010101" pitchFamily="18" charset="-127"/>
              <a:cs typeface="Times New Roman" panose="02020603050405020304" pitchFamily="18" charset="0"/>
            </a:endParaRPr>
          </a:p>
          <a:p>
            <a:pPr algn="ctr"/>
            <a:r>
              <a:rPr lang="en-US" altLang="ko-KR" sz="3959" baseline="30000" dirty="0">
                <a:solidFill>
                  <a:schemeClr val="bg1"/>
                </a:solidFill>
                <a:latin typeface="Batang" panose="02030600000101010101" pitchFamily="18" charset="-127"/>
                <a:ea typeface="Batang" panose="02030600000101010101" pitchFamily="18" charset="-127"/>
                <a:cs typeface="Times New Roman" panose="02020603050405020304" pitchFamily="18" charset="0"/>
              </a:rPr>
              <a:t>* </a:t>
            </a:r>
            <a:r>
              <a:rPr lang="ko-KR" altLang="en-US"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한성대학교 </a:t>
            </a:r>
            <a:r>
              <a:rPr lang="en-US" altLang="ko-KR"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a:t>
            </a:r>
            <a:r>
              <a:rPr lang="ko-KR" altLang="en-US"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대학원생</a:t>
            </a:r>
            <a:r>
              <a:rPr lang="en-US" altLang="ko-KR"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a:t>
            </a:r>
            <a:r>
              <a:rPr lang="ko-KR" altLang="en-US"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 </a:t>
            </a:r>
            <a:r>
              <a:rPr lang="en-US" altLang="ko-KR" sz="3959" baseline="30000" dirty="0">
                <a:solidFill>
                  <a:schemeClr val="bg1"/>
                </a:solidFill>
                <a:latin typeface="Batang" panose="02030600000101010101" pitchFamily="18" charset="-127"/>
                <a:ea typeface="Batang" panose="02030600000101010101" pitchFamily="18" charset="-127"/>
                <a:cs typeface="Times New Roman" panose="02020603050405020304" pitchFamily="18" charset="0"/>
              </a:rPr>
              <a:t>*</a:t>
            </a:r>
            <a:r>
              <a:rPr lang="ko-KR" altLang="en-US" sz="3959" baseline="30000" dirty="0">
                <a:solidFill>
                  <a:schemeClr val="bg1"/>
                </a:solidFill>
                <a:latin typeface="Batang" panose="02030600000101010101" pitchFamily="18" charset="-127"/>
                <a:ea typeface="Batang" panose="02030600000101010101" pitchFamily="18" charset="-127"/>
                <a:cs typeface="Times New Roman" panose="02020603050405020304" pitchFamily="18" charset="0"/>
              </a:rPr>
              <a:t>*</a:t>
            </a:r>
            <a:r>
              <a:rPr lang="en-US" altLang="ko-KR" sz="3959" baseline="30000" dirty="0">
                <a:solidFill>
                  <a:schemeClr val="bg1"/>
                </a:solidFill>
                <a:latin typeface="Batang" panose="02030600000101010101" pitchFamily="18" charset="-127"/>
                <a:ea typeface="Batang" panose="02030600000101010101" pitchFamily="18" charset="-127"/>
                <a:cs typeface="Times New Roman" panose="02020603050405020304" pitchFamily="18" charset="0"/>
              </a:rPr>
              <a:t> </a:t>
            </a:r>
            <a:r>
              <a:rPr lang="ko-KR" altLang="en-US"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한성대학교</a:t>
            </a:r>
            <a:r>
              <a:rPr lang="en-US" altLang="ko-KR"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a:t>
            </a:r>
            <a:r>
              <a:rPr lang="ko-KR" altLang="en-US"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교수</a:t>
            </a:r>
            <a:r>
              <a:rPr lang="en-US" altLang="ko-KR" sz="3959" dirty="0">
                <a:solidFill>
                  <a:schemeClr val="bg1"/>
                </a:solidFill>
                <a:latin typeface="Batang" panose="02030600000101010101" pitchFamily="18" charset="-127"/>
                <a:ea typeface="Batang" panose="02030600000101010101" pitchFamily="18" charset="-127"/>
                <a:cs typeface="Times New Roman" panose="02020603050405020304" pitchFamily="18" charset="0"/>
              </a:rPr>
              <a:t>)</a:t>
            </a:r>
            <a:endParaRPr lang="ko-KR" altLang="en-US" sz="3959" dirty="0">
              <a:solidFill>
                <a:schemeClr val="bg1"/>
              </a:solidFill>
              <a:latin typeface="Batang" panose="02030600000101010101" pitchFamily="18" charset="-127"/>
              <a:ea typeface="Batang" panose="02030600000101010101" pitchFamily="18" charset="-127"/>
              <a:cs typeface="Times New Roman" panose="02020603050405020304" pitchFamily="18" charset="0"/>
            </a:endParaRPr>
          </a:p>
        </p:txBody>
      </p:sp>
      <p:sp>
        <p:nvSpPr>
          <p:cNvPr id="17" name="Rectangle 2"/>
          <p:cNvSpPr>
            <a:spLocks noChangeArrowheads="1"/>
          </p:cNvSpPr>
          <p:nvPr/>
        </p:nvSpPr>
        <p:spPr bwMode="auto">
          <a:xfrm>
            <a:off x="21287" y="-493207"/>
            <a:ext cx="261150" cy="163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9280" tIns="64640" rIns="129280" bIns="64640" numCol="1" anchor="ctr" anchorCtr="0" compatLnSpc="1">
            <a:prstTxWarp prst="textNoShape">
              <a:avLst/>
            </a:prstTxWarp>
            <a:spAutoFit/>
          </a:bodyPr>
          <a:lstStyle/>
          <a:p>
            <a:endParaRPr lang="ko-KR" altLang="en-US" sz="9762"/>
          </a:p>
        </p:txBody>
      </p:sp>
      <p:sp>
        <p:nvSpPr>
          <p:cNvPr id="18" name="Rectangle 4"/>
          <p:cNvSpPr>
            <a:spLocks noChangeArrowheads="1"/>
          </p:cNvSpPr>
          <p:nvPr/>
        </p:nvSpPr>
        <p:spPr bwMode="auto">
          <a:xfrm>
            <a:off x="21287" y="-493207"/>
            <a:ext cx="261150" cy="163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9280" tIns="64640" rIns="129280" bIns="64640" numCol="1" anchor="ctr" anchorCtr="0" compatLnSpc="1">
            <a:prstTxWarp prst="textNoShape">
              <a:avLst/>
            </a:prstTxWarp>
            <a:spAutoFit/>
          </a:bodyPr>
          <a:lstStyle/>
          <a:p>
            <a:endParaRPr lang="ko-KR" altLang="en-US" sz="9762"/>
          </a:p>
        </p:txBody>
      </p:sp>
      <p:sp>
        <p:nvSpPr>
          <p:cNvPr id="19" name="Rectangle 6"/>
          <p:cNvSpPr>
            <a:spLocks noChangeArrowheads="1"/>
          </p:cNvSpPr>
          <p:nvPr/>
        </p:nvSpPr>
        <p:spPr bwMode="auto">
          <a:xfrm>
            <a:off x="21287" y="-493207"/>
            <a:ext cx="261150" cy="163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9280" tIns="64640" rIns="129280" bIns="64640" numCol="1" anchor="ctr" anchorCtr="0" compatLnSpc="1">
            <a:prstTxWarp prst="textNoShape">
              <a:avLst/>
            </a:prstTxWarp>
            <a:spAutoFit/>
          </a:bodyPr>
          <a:lstStyle/>
          <a:p>
            <a:endParaRPr lang="ko-KR" altLang="en-US" sz="9762"/>
          </a:p>
        </p:txBody>
      </p:sp>
      <p:sp>
        <p:nvSpPr>
          <p:cNvPr id="2" name="TextBox 1"/>
          <p:cNvSpPr txBox="1"/>
          <p:nvPr/>
        </p:nvSpPr>
        <p:spPr>
          <a:xfrm>
            <a:off x="5220946" y="42102161"/>
            <a:ext cx="19833320" cy="701602"/>
          </a:xfrm>
          <a:prstGeom prst="rect">
            <a:avLst/>
          </a:prstGeom>
          <a:noFill/>
        </p:spPr>
        <p:txBody>
          <a:bodyPr wrap="square" rtlCol="0">
            <a:spAutoFit/>
          </a:bodyPr>
          <a:lstStyle/>
          <a:p>
            <a:pPr algn="ctr"/>
            <a:r>
              <a:rPr lang="en-US" altLang="ko-KR" sz="3959" dirty="0">
                <a:solidFill>
                  <a:schemeClr val="bg1"/>
                </a:solidFill>
              </a:rPr>
              <a:t>https://crypto.modoo.at/</a:t>
            </a:r>
          </a:p>
        </p:txBody>
      </p:sp>
      <p:sp>
        <p:nvSpPr>
          <p:cNvPr id="16" name="모서리가 둥근 직사각형 15">
            <a:extLst>
              <a:ext uri="{FF2B5EF4-FFF2-40B4-BE49-F238E27FC236}">
                <a16:creationId xmlns:a16="http://schemas.microsoft.com/office/drawing/2014/main" id="{5342E8D7-3C65-94B8-7BE3-E9DE422F2315}"/>
              </a:ext>
            </a:extLst>
          </p:cNvPr>
          <p:cNvSpPr/>
          <p:nvPr/>
        </p:nvSpPr>
        <p:spPr>
          <a:xfrm>
            <a:off x="15548560" y="6564000"/>
            <a:ext cx="14278594" cy="35131767"/>
          </a:xfrm>
          <a:prstGeom prst="roundRect">
            <a:avLst>
              <a:gd name="adj" fmla="val 554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0" name="TextBox 19">
            <a:extLst>
              <a:ext uri="{FF2B5EF4-FFF2-40B4-BE49-F238E27FC236}">
                <a16:creationId xmlns:a16="http://schemas.microsoft.com/office/drawing/2014/main" id="{3E508AEF-A6AD-FB6C-2DD1-DF7F0E5C78AB}"/>
              </a:ext>
            </a:extLst>
          </p:cNvPr>
          <p:cNvSpPr txBox="1"/>
          <p:nvPr/>
        </p:nvSpPr>
        <p:spPr>
          <a:xfrm>
            <a:off x="17678400" y="41695767"/>
            <a:ext cx="12596813" cy="1107996"/>
          </a:xfrm>
          <a:prstGeom prst="rect">
            <a:avLst/>
          </a:prstGeom>
          <a:noFill/>
        </p:spPr>
        <p:txBody>
          <a:bodyPr wrap="square" rtlCol="0">
            <a:spAutoFit/>
          </a:bodyPr>
          <a:lstStyle/>
          <a:p>
            <a:pPr algn="r"/>
            <a:r>
              <a:rPr lang="ko-KR" altLang="en-US" sz="4000" dirty="0">
                <a:solidFill>
                  <a:schemeClr val="bg1"/>
                </a:solidFill>
                <a:latin typeface="Times New Roman" panose="02020603050405020304" pitchFamily="18" charset="0"/>
                <a:cs typeface="Times New Roman" panose="02020603050405020304" pitchFamily="18" charset="0"/>
              </a:rPr>
              <a:t>한성대학교</a:t>
            </a:r>
            <a:r>
              <a:rPr lang="en-US" altLang="ko-KR" sz="4000" dirty="0">
                <a:solidFill>
                  <a:schemeClr val="bg1"/>
                </a:solidFill>
                <a:latin typeface="Times New Roman" panose="02020603050405020304" pitchFamily="18" charset="0"/>
                <a:cs typeface="Times New Roman" panose="02020603050405020304" pitchFamily="18" charset="0"/>
              </a:rPr>
              <a:t> </a:t>
            </a:r>
            <a:r>
              <a:rPr lang="ko-KR" altLang="en-US" sz="4000" dirty="0">
                <a:solidFill>
                  <a:schemeClr val="bg1"/>
                </a:solidFill>
                <a:latin typeface="Times New Roman" panose="02020603050405020304" pitchFamily="18" charset="0"/>
                <a:cs typeface="Times New Roman" panose="02020603050405020304" pitchFamily="18" charset="0"/>
              </a:rPr>
              <a:t> </a:t>
            </a:r>
            <a:r>
              <a:rPr lang="en-US" altLang="ko-KR" sz="6600" dirty="0" err="1">
                <a:solidFill>
                  <a:schemeClr val="bg1"/>
                </a:solidFill>
                <a:latin typeface="Times New Roman" panose="02020603050405020304" pitchFamily="18" charset="0"/>
                <a:cs typeface="Times New Roman" panose="02020603050405020304" pitchFamily="18" charset="0"/>
              </a:rPr>
              <a:t>CryptoCraft</a:t>
            </a:r>
            <a:r>
              <a:rPr lang="en-US" altLang="ko-KR" sz="6600" dirty="0">
                <a:solidFill>
                  <a:schemeClr val="bg1"/>
                </a:solidFill>
                <a:latin typeface="Times New Roman" panose="02020603050405020304" pitchFamily="18" charset="0"/>
                <a:cs typeface="Times New Roman" panose="02020603050405020304" pitchFamily="18" charset="0"/>
              </a:rPr>
              <a:t> LAB</a:t>
            </a:r>
          </a:p>
        </p:txBody>
      </p:sp>
      <p:sp>
        <p:nvSpPr>
          <p:cNvPr id="22" name="직사각형 21">
            <a:extLst>
              <a:ext uri="{FF2B5EF4-FFF2-40B4-BE49-F238E27FC236}">
                <a16:creationId xmlns:a16="http://schemas.microsoft.com/office/drawing/2014/main" id="{EC234816-1A73-63E5-376F-5A88BDC9196D}"/>
              </a:ext>
            </a:extLst>
          </p:cNvPr>
          <p:cNvSpPr/>
          <p:nvPr/>
        </p:nvSpPr>
        <p:spPr>
          <a:xfrm>
            <a:off x="448060" y="605166"/>
            <a:ext cx="29379094" cy="36511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KR" altLang="ko-Kore-KR" sz="9600" dirty="0">
                <a:solidFill>
                  <a:schemeClr val="bg1"/>
                </a:solidFill>
                <a:latin typeface="Batang" panose="02030600000101010101" pitchFamily="18" charset="-127"/>
                <a:ea typeface="Batang" panose="02030600000101010101" pitchFamily="18" charset="-127"/>
              </a:rPr>
              <a:t>Rust 기반 암호 구현 기술 동향</a:t>
            </a:r>
            <a:endParaRPr kumimoji="1" lang="en-US" altLang="ko-Kore-KR" sz="9600" dirty="0">
              <a:solidFill>
                <a:schemeClr val="bg1"/>
              </a:solidFill>
              <a:latin typeface="Batang" panose="02030600000101010101" pitchFamily="18" charset="-127"/>
              <a:ea typeface="Batang" panose="02030600000101010101" pitchFamily="18" charset="-127"/>
            </a:endParaRPr>
          </a:p>
          <a:p>
            <a:pPr algn="ctr"/>
            <a:r>
              <a:rPr kumimoji="1" lang="en-US" altLang="ko-Kore-KR" sz="6000" dirty="0">
                <a:solidFill>
                  <a:schemeClr val="bg1"/>
                </a:solidFill>
                <a:latin typeface="Times New Roman" panose="02020603050405020304" pitchFamily="18" charset="0"/>
                <a:cs typeface="Times New Roman" panose="02020603050405020304" pitchFamily="18" charset="0"/>
              </a:rPr>
              <a:t>Trends in Cryptography Implementation Based on Rust</a:t>
            </a:r>
            <a:endParaRPr kumimoji="1" lang="ko-Kore-KR" altLang="en-US" sz="5400" dirty="0">
              <a:solidFill>
                <a:schemeClr val="bg1"/>
              </a:solidFill>
              <a:latin typeface="Times New Roman" panose="02020603050405020304" pitchFamily="18" charset="0"/>
              <a:cs typeface="Times New Roman" panose="02020603050405020304" pitchFamily="18" charset="0"/>
            </a:endParaRPr>
          </a:p>
        </p:txBody>
      </p:sp>
      <p:sp>
        <p:nvSpPr>
          <p:cNvPr id="24" name="직사각형 23">
            <a:extLst>
              <a:ext uri="{FF2B5EF4-FFF2-40B4-BE49-F238E27FC236}">
                <a16:creationId xmlns:a16="http://schemas.microsoft.com/office/drawing/2014/main" id="{D1D58E0B-D240-730C-80A2-A814095D86BB}"/>
              </a:ext>
            </a:extLst>
          </p:cNvPr>
          <p:cNvSpPr/>
          <p:nvPr/>
        </p:nvSpPr>
        <p:spPr>
          <a:xfrm>
            <a:off x="729356" y="7162801"/>
            <a:ext cx="13716000" cy="1007281"/>
          </a:xfrm>
          <a:prstGeom prst="rect">
            <a:avLst/>
          </a:prstGeom>
          <a:solidFill>
            <a:srgbClr val="618C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4400" b="1" dirty="0">
                <a:latin typeface="Batang" panose="02030600000101010101" pitchFamily="18" charset="-127"/>
                <a:ea typeface="Batang" panose="02030600000101010101" pitchFamily="18" charset="-127"/>
                <a:cs typeface="Times New Roman" panose="02020603050405020304" pitchFamily="18" charset="0"/>
              </a:rPr>
              <a:t>요약</a:t>
            </a:r>
            <a:endParaRPr kumimoji="1" lang="ko-Kore-KR" altLang="en-US" sz="4400" b="1" dirty="0">
              <a:latin typeface="Batang" panose="02030600000101010101" pitchFamily="18" charset="-127"/>
              <a:ea typeface="Batang" panose="02030600000101010101" pitchFamily="18" charset="-127"/>
              <a:cs typeface="Times New Roman" panose="02020603050405020304" pitchFamily="18" charset="0"/>
            </a:endParaRPr>
          </a:p>
        </p:txBody>
      </p:sp>
      <p:sp>
        <p:nvSpPr>
          <p:cNvPr id="25" name="직사각형 24">
            <a:extLst>
              <a:ext uri="{FF2B5EF4-FFF2-40B4-BE49-F238E27FC236}">
                <a16:creationId xmlns:a16="http://schemas.microsoft.com/office/drawing/2014/main" id="{021D83E5-F5D6-DD68-001C-F78D0C18299F}"/>
              </a:ext>
            </a:extLst>
          </p:cNvPr>
          <p:cNvSpPr/>
          <p:nvPr/>
        </p:nvSpPr>
        <p:spPr>
          <a:xfrm>
            <a:off x="729356" y="8170082"/>
            <a:ext cx="13716000" cy="32599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en-US" sz="3200" dirty="0">
                <a:solidFill>
                  <a:schemeClr val="tx1"/>
                </a:solidFill>
                <a:latin typeface="Batang" panose="02030600000101010101" pitchFamily="18" charset="-127"/>
                <a:ea typeface="Batang" panose="02030600000101010101" pitchFamily="18" charset="-127"/>
              </a:rPr>
              <a:t>Rust </a:t>
            </a:r>
            <a:r>
              <a:rPr kumimoji="1" lang="ko-Kore-KR" altLang="en-US" sz="3200">
                <a:solidFill>
                  <a:schemeClr val="tx1"/>
                </a:solidFill>
                <a:latin typeface="Batang" panose="02030600000101010101" pitchFamily="18" charset="-127"/>
                <a:ea typeface="Batang" panose="02030600000101010101" pitchFamily="18" charset="-127"/>
              </a:rPr>
              <a:t>프로그래밍 언어의 핵심적인 특성과 다양한 산업 분야에서의 적용 사례를 탐구하며,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의 특성이 현대 소프트웨어 개발에서 얼마나 중요한지 강조한다.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의 실제 적용 사례를 통해 이론적 이점이 실제 환경에서 어떻게 구현될 수 있는지를 보여 준다. 이러한 사례로, </a:t>
            </a:r>
            <a:r>
              <a:rPr kumimoji="1" lang="en-US" altLang="en-US" sz="3200" dirty="0">
                <a:solidFill>
                  <a:schemeClr val="tx1"/>
                </a:solidFill>
                <a:latin typeface="Batang" panose="02030600000101010101" pitchFamily="18" charset="-127"/>
                <a:ea typeface="Batang" panose="02030600000101010101" pitchFamily="18" charset="-127"/>
              </a:rPr>
              <a:t>Dropbox, Mozilla, Microsoft </a:t>
            </a:r>
            <a:r>
              <a:rPr kumimoji="1" lang="ko-Kore-KR" altLang="en-US" sz="3200">
                <a:solidFill>
                  <a:schemeClr val="tx1"/>
                </a:solidFill>
                <a:latin typeface="Batang" panose="02030600000101010101" pitchFamily="18" charset="-127"/>
                <a:ea typeface="Batang" panose="02030600000101010101" pitchFamily="18" charset="-127"/>
              </a:rPr>
              <a:t>그리고 </a:t>
            </a:r>
            <a:r>
              <a:rPr kumimoji="1" lang="en-US" altLang="en-US" sz="3200" dirty="0">
                <a:solidFill>
                  <a:schemeClr val="tx1"/>
                </a:solidFill>
                <a:latin typeface="Batang" panose="02030600000101010101" pitchFamily="18" charset="-127"/>
                <a:ea typeface="Batang" panose="02030600000101010101" pitchFamily="18" charset="-127"/>
              </a:rPr>
              <a:t>Amazon </a:t>
            </a:r>
            <a:r>
              <a:rPr kumimoji="1" lang="ko-Kore-KR" altLang="en-US" sz="3200">
                <a:solidFill>
                  <a:schemeClr val="tx1"/>
                </a:solidFill>
                <a:latin typeface="Batang" panose="02030600000101010101" pitchFamily="18" charset="-127"/>
                <a:ea typeface="Batang" panose="02030600000101010101" pitchFamily="18" charset="-127"/>
              </a:rPr>
              <a:t>사용 사례를 기술한다. 또한, 암호 구현 분야에서의 </a:t>
            </a:r>
            <a:r>
              <a:rPr kumimoji="1" lang="en-US" altLang="en-US" sz="3200" dirty="0">
                <a:solidFill>
                  <a:schemeClr val="tx1"/>
                </a:solidFill>
                <a:latin typeface="Batang" panose="02030600000101010101" pitchFamily="18" charset="-127"/>
                <a:ea typeface="Batang" panose="02030600000101010101" pitchFamily="18" charset="-127"/>
              </a:rPr>
              <a:t>Rust </a:t>
            </a:r>
            <a:r>
              <a:rPr kumimoji="1" lang="ko-Kore-KR" altLang="en-US" sz="3200">
                <a:solidFill>
                  <a:schemeClr val="tx1"/>
                </a:solidFill>
                <a:latin typeface="Batang" panose="02030600000101010101" pitchFamily="18" charset="-127"/>
                <a:ea typeface="Batang" panose="02030600000101010101" pitchFamily="18" charset="-127"/>
              </a:rPr>
              <a:t>사용 사례를 다양한 논문을 통해 살펴보려 한다.</a:t>
            </a:r>
            <a:endParaRPr kumimoji="1" lang="ko-Kore-KR" altLang="en-US" sz="3200" dirty="0">
              <a:solidFill>
                <a:schemeClr val="tx1"/>
              </a:solidFill>
              <a:latin typeface="Batang" panose="02030600000101010101" pitchFamily="18" charset="-127"/>
              <a:ea typeface="Batang" panose="02030600000101010101" pitchFamily="18" charset="-127"/>
            </a:endParaRPr>
          </a:p>
        </p:txBody>
      </p:sp>
      <p:sp>
        <p:nvSpPr>
          <p:cNvPr id="26" name="직사각형 25">
            <a:extLst>
              <a:ext uri="{FF2B5EF4-FFF2-40B4-BE49-F238E27FC236}">
                <a16:creationId xmlns:a16="http://schemas.microsoft.com/office/drawing/2014/main" id="{6E42DC50-94F6-7A7B-E816-0A4F47E5EB0A}"/>
              </a:ext>
            </a:extLst>
          </p:cNvPr>
          <p:cNvSpPr/>
          <p:nvPr/>
        </p:nvSpPr>
        <p:spPr>
          <a:xfrm>
            <a:off x="729356" y="11627963"/>
            <a:ext cx="13716000" cy="1007281"/>
          </a:xfrm>
          <a:prstGeom prst="rect">
            <a:avLst/>
          </a:prstGeom>
          <a:solidFill>
            <a:srgbClr val="618C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4400" b="1" dirty="0">
                <a:latin typeface="Batang" panose="02030600000101010101" pitchFamily="18" charset="-127"/>
                <a:ea typeface="Batang" panose="02030600000101010101" pitchFamily="18" charset="-127"/>
                <a:cs typeface="Times New Roman" panose="02020603050405020304" pitchFamily="18" charset="0"/>
              </a:rPr>
              <a:t>서론</a:t>
            </a:r>
            <a:endParaRPr kumimoji="1" lang="ko-Kore-KR" altLang="en-US" sz="4400" b="1" dirty="0">
              <a:latin typeface="Batang" panose="02030600000101010101" pitchFamily="18" charset="-127"/>
              <a:ea typeface="Batang" panose="02030600000101010101" pitchFamily="18" charset="-127"/>
              <a:cs typeface="Times New Roman" panose="02020603050405020304" pitchFamily="18" charset="0"/>
            </a:endParaRPr>
          </a:p>
        </p:txBody>
      </p:sp>
      <p:sp>
        <p:nvSpPr>
          <p:cNvPr id="27" name="직사각형 26">
            <a:extLst>
              <a:ext uri="{FF2B5EF4-FFF2-40B4-BE49-F238E27FC236}">
                <a16:creationId xmlns:a16="http://schemas.microsoft.com/office/drawing/2014/main" id="{76BF6D4D-A60D-62B7-3484-CFD053A89C24}"/>
              </a:ext>
            </a:extLst>
          </p:cNvPr>
          <p:cNvSpPr/>
          <p:nvPr/>
        </p:nvSpPr>
        <p:spPr>
          <a:xfrm>
            <a:off x="729356" y="12635244"/>
            <a:ext cx="13716000" cy="61395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ko-Kore-KR" altLang="en-US" sz="3200">
                <a:solidFill>
                  <a:schemeClr val="tx1"/>
                </a:solidFill>
                <a:latin typeface="Batang" panose="02030600000101010101" pitchFamily="18" charset="-127"/>
                <a:ea typeface="Batang" panose="02030600000101010101" pitchFamily="18" charset="-127"/>
              </a:rPr>
              <a:t>최근 </a:t>
            </a:r>
            <a:r>
              <a:rPr kumimoji="1" lang="en-US" altLang="en-US" sz="3200" dirty="0">
                <a:solidFill>
                  <a:schemeClr val="tx1"/>
                </a:solidFill>
                <a:latin typeface="Batang" panose="02030600000101010101" pitchFamily="18" charset="-127"/>
                <a:ea typeface="Batang" panose="02030600000101010101" pitchFamily="18" charset="-127"/>
              </a:rPr>
              <a:t>C, C++ </a:t>
            </a:r>
            <a:r>
              <a:rPr kumimoji="1" lang="ko-Kore-KR" altLang="en-US" sz="3200">
                <a:solidFill>
                  <a:schemeClr val="tx1"/>
                </a:solidFill>
                <a:latin typeface="Batang" panose="02030600000101010101" pitchFamily="18" charset="-127"/>
                <a:ea typeface="Batang" panose="02030600000101010101" pitchFamily="18" charset="-127"/>
              </a:rPr>
              <a:t>등의 저수준 언어에서 발생하는 메모리 버그로 인한 보안 결함에 대한 경각심이 높아지고 있다. 이에 따라 메모리 안전한 프로그래밍 언어의 중요성이 강조되면서, </a:t>
            </a:r>
            <a:r>
              <a:rPr kumimoji="1" lang="en-US" altLang="en-US" sz="3200" dirty="0">
                <a:solidFill>
                  <a:schemeClr val="tx1"/>
                </a:solidFill>
                <a:latin typeface="Batang" panose="02030600000101010101" pitchFamily="18" charset="-127"/>
                <a:ea typeface="Batang" panose="02030600000101010101" pitchFamily="18" charset="-127"/>
              </a:rPr>
              <a:t>Rust </a:t>
            </a:r>
            <a:r>
              <a:rPr kumimoji="1" lang="ko-Kore-KR" altLang="en-US" sz="3200">
                <a:solidFill>
                  <a:schemeClr val="tx1"/>
                </a:solidFill>
                <a:latin typeface="Batang" panose="02030600000101010101" pitchFamily="18" charset="-127"/>
                <a:ea typeface="Batang" panose="02030600000101010101" pitchFamily="18" charset="-127"/>
              </a:rPr>
              <a:t>언어의 입지가 점차 확대되고 있다. 미국 사이버국장실(</a:t>
            </a:r>
            <a:r>
              <a:rPr kumimoji="1" lang="en-US" altLang="en-US" sz="3200" dirty="0">
                <a:solidFill>
                  <a:schemeClr val="tx1"/>
                </a:solidFill>
                <a:latin typeface="Batang" panose="02030600000101010101" pitchFamily="18" charset="-127"/>
                <a:ea typeface="Batang" panose="02030600000101010101" pitchFamily="18" charset="-127"/>
              </a:rPr>
              <a:t>Office of the National Cyber Director)</a:t>
            </a:r>
            <a:r>
              <a:rPr kumimoji="1" lang="ko-Kore-KR" altLang="en-US" sz="3200">
                <a:solidFill>
                  <a:schemeClr val="tx1"/>
                </a:solidFill>
                <a:latin typeface="Batang" panose="02030600000101010101" pitchFamily="18" charset="-127"/>
                <a:ea typeface="Batang" panose="02030600000101010101" pitchFamily="18" charset="-127"/>
              </a:rPr>
              <a:t>에서 발표된 보고서에는 메모리 안전한 프로그래밍 언어 사용을 촉진하여 소프트웨어 개발 과정에서 발생할 수 있는 보안 취약점을 줄이기 위한 내용이 포함되어 있다. 이러한 배경 아래에서,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의 실제 적용 사례들은 그 장점을 더욱 명확히 드러내고 있다.</a:t>
            </a:r>
          </a:p>
          <a:p>
            <a:r>
              <a:rPr kumimoji="1" lang="ko-Kore-KR" altLang="en-US" sz="3200">
                <a:solidFill>
                  <a:schemeClr val="tx1"/>
                </a:solidFill>
                <a:latin typeface="Batang" panose="02030600000101010101" pitchFamily="18" charset="-127"/>
                <a:ea typeface="Batang" panose="02030600000101010101" pitchFamily="18" charset="-127"/>
              </a:rPr>
              <a:t>예를 들어, </a:t>
            </a:r>
            <a:r>
              <a:rPr kumimoji="1" lang="en-US" altLang="en-US" sz="3200" dirty="0">
                <a:solidFill>
                  <a:schemeClr val="tx1"/>
                </a:solidFill>
                <a:latin typeface="Batang" panose="02030600000101010101" pitchFamily="18" charset="-127"/>
                <a:ea typeface="Batang" panose="02030600000101010101" pitchFamily="18" charset="-127"/>
              </a:rPr>
              <a:t>Dropbox</a:t>
            </a:r>
            <a:r>
              <a:rPr kumimoji="1" lang="ko-Kore-KR" altLang="en-US" sz="3200">
                <a:solidFill>
                  <a:schemeClr val="tx1"/>
                </a:solidFill>
                <a:latin typeface="Batang" panose="02030600000101010101" pitchFamily="18" charset="-127"/>
                <a:ea typeface="Batang" panose="02030600000101010101" pitchFamily="18" charset="-127"/>
              </a:rPr>
              <a:t>는 대규모 파일 메타데이터 동기화 시스템을 </a:t>
            </a:r>
            <a:r>
              <a:rPr kumimoji="1" lang="en-US" altLang="en-US" sz="3200" dirty="0">
                <a:solidFill>
                  <a:schemeClr val="tx1"/>
                </a:solidFill>
                <a:latin typeface="Batang" panose="02030600000101010101" pitchFamily="18" charset="-127"/>
                <a:ea typeface="Batang" panose="02030600000101010101" pitchFamily="18" charset="-127"/>
              </a:rPr>
              <a:t>C++</a:t>
            </a:r>
            <a:r>
              <a:rPr kumimoji="1" lang="ko-Kore-KR" altLang="en-US" sz="3200">
                <a:solidFill>
                  <a:schemeClr val="tx1"/>
                </a:solidFill>
                <a:latin typeface="Batang" panose="02030600000101010101" pitchFamily="18" charset="-127"/>
                <a:ea typeface="Batang" panose="02030600000101010101" pitchFamily="18" charset="-127"/>
              </a:rPr>
              <a:t>에서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로 전환함으로써 메모리 안전성을 크게 향상시켰으며, 이로 인해 시스템의 안정성이 크게 향상되었다. 또한, </a:t>
            </a:r>
            <a:r>
              <a:rPr kumimoji="1" lang="en-US" altLang="en-US" sz="3200" dirty="0">
                <a:solidFill>
                  <a:schemeClr val="tx1"/>
                </a:solidFill>
                <a:latin typeface="Batang" panose="02030600000101010101" pitchFamily="18" charset="-127"/>
                <a:ea typeface="Batang" panose="02030600000101010101" pitchFamily="18" charset="-127"/>
              </a:rPr>
              <a:t>Mozilla</a:t>
            </a:r>
            <a:r>
              <a:rPr kumimoji="1" lang="ko-Kore-KR" altLang="en-US" sz="3200">
                <a:solidFill>
                  <a:schemeClr val="tx1"/>
                </a:solidFill>
                <a:latin typeface="Batang" panose="02030600000101010101" pitchFamily="18" charset="-127"/>
                <a:ea typeface="Batang" panose="02030600000101010101" pitchFamily="18" charset="-127"/>
              </a:rPr>
              <a:t>는 </a:t>
            </a:r>
            <a:r>
              <a:rPr kumimoji="1" lang="en-US" altLang="en-US" sz="3200" dirty="0">
                <a:solidFill>
                  <a:schemeClr val="tx1"/>
                </a:solidFill>
                <a:latin typeface="Batang" panose="02030600000101010101" pitchFamily="18" charset="-127"/>
                <a:ea typeface="Batang" panose="02030600000101010101" pitchFamily="18" charset="-127"/>
              </a:rPr>
              <a:t>Firefox </a:t>
            </a:r>
            <a:r>
              <a:rPr kumimoji="1" lang="ko-Kore-KR" altLang="en-US" sz="3200">
                <a:solidFill>
                  <a:schemeClr val="tx1"/>
                </a:solidFill>
                <a:latin typeface="Batang" panose="02030600000101010101" pitchFamily="18" charset="-127"/>
                <a:ea typeface="Batang" panose="02030600000101010101" pitchFamily="18" charset="-127"/>
              </a:rPr>
              <a:t>브라우저의 엔진인 </a:t>
            </a:r>
            <a:r>
              <a:rPr kumimoji="1" lang="en-US" altLang="en-US" sz="3200" dirty="0">
                <a:solidFill>
                  <a:schemeClr val="tx1"/>
                </a:solidFill>
                <a:latin typeface="Batang" panose="02030600000101010101" pitchFamily="18" charset="-127"/>
                <a:ea typeface="Batang" panose="02030600000101010101" pitchFamily="18" charset="-127"/>
              </a:rPr>
              <a:t>Servo</a:t>
            </a:r>
            <a:r>
              <a:rPr kumimoji="1" lang="ko-Kore-KR" altLang="en-US" sz="3200">
                <a:solidFill>
                  <a:schemeClr val="tx1"/>
                </a:solidFill>
                <a:latin typeface="Batang" panose="02030600000101010101" pitchFamily="18" charset="-127"/>
                <a:ea typeface="Batang" panose="02030600000101010101" pitchFamily="18" charset="-127"/>
              </a:rPr>
              <a:t>를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로 개발하여 병렬 처리 성능과 메모리 안전성을 크게 개선했으며, 이는 사용자 경험의 질을 높이는 결과를 가져왔다. </a:t>
            </a:r>
            <a:r>
              <a:rPr kumimoji="1" lang="en-US" altLang="en-US" sz="3200" dirty="0">
                <a:solidFill>
                  <a:schemeClr val="tx1"/>
                </a:solidFill>
                <a:latin typeface="Batang" panose="02030600000101010101" pitchFamily="18" charset="-127"/>
                <a:ea typeface="Batang" panose="02030600000101010101" pitchFamily="18" charset="-127"/>
              </a:rPr>
              <a:t>Microsoft</a:t>
            </a:r>
            <a:r>
              <a:rPr kumimoji="1" lang="ko-Kore-KR" altLang="en-US" sz="3200">
                <a:solidFill>
                  <a:schemeClr val="tx1"/>
                </a:solidFill>
                <a:latin typeface="Batang" panose="02030600000101010101" pitchFamily="18" charset="-127"/>
                <a:ea typeface="Batang" panose="02030600000101010101" pitchFamily="18" charset="-127"/>
              </a:rPr>
              <a:t>도 </a:t>
            </a:r>
            <a:r>
              <a:rPr kumimoji="1" lang="en-US" altLang="en-US" sz="3200" dirty="0">
                <a:solidFill>
                  <a:schemeClr val="tx1"/>
                </a:solidFill>
                <a:latin typeface="Batang" panose="02030600000101010101" pitchFamily="18" charset="-127"/>
                <a:ea typeface="Batang" panose="02030600000101010101" pitchFamily="18" charset="-127"/>
              </a:rPr>
              <a:t>Windows</a:t>
            </a:r>
            <a:r>
              <a:rPr kumimoji="1" lang="ko-Kore-KR" altLang="en-US" sz="3200">
                <a:solidFill>
                  <a:schemeClr val="tx1"/>
                </a:solidFill>
                <a:latin typeface="Batang" panose="02030600000101010101" pitchFamily="18" charset="-127"/>
                <a:ea typeface="Batang" panose="02030600000101010101" pitchFamily="18" charset="-127"/>
              </a:rPr>
              <a:t>의 구성 요소 중 일부를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로 재작성함으로써 보안성을 강화하고 있다. </a:t>
            </a:r>
            <a:r>
              <a:rPr kumimoji="1" lang="en-US" altLang="en-US" sz="3200" dirty="0">
                <a:solidFill>
                  <a:schemeClr val="tx1"/>
                </a:solidFill>
                <a:latin typeface="Batang" panose="02030600000101010101" pitchFamily="18" charset="-127"/>
                <a:ea typeface="Batang" panose="02030600000101010101" pitchFamily="18" charset="-127"/>
              </a:rPr>
              <a:t>Microsoft</a:t>
            </a:r>
            <a:r>
              <a:rPr kumimoji="1" lang="ko-Kore-KR" altLang="en-US" sz="3200">
                <a:solidFill>
                  <a:schemeClr val="tx1"/>
                </a:solidFill>
                <a:latin typeface="Batang" panose="02030600000101010101" pitchFamily="18" charset="-127"/>
                <a:ea typeface="Batang" panose="02030600000101010101" pitchFamily="18" charset="-127"/>
              </a:rPr>
              <a:t>의 엔터프라이즈 및 </a:t>
            </a:r>
            <a:r>
              <a:rPr kumimoji="1" lang="en-US" altLang="en-US" sz="3200" dirty="0">
                <a:solidFill>
                  <a:schemeClr val="tx1"/>
                </a:solidFill>
                <a:latin typeface="Batang" panose="02030600000101010101" pitchFamily="18" charset="-127"/>
                <a:ea typeface="Batang" panose="02030600000101010101" pitchFamily="18" charset="-127"/>
              </a:rPr>
              <a:t>OS </a:t>
            </a:r>
            <a:r>
              <a:rPr kumimoji="1" lang="ko-Kore-KR" altLang="en-US" sz="3200">
                <a:solidFill>
                  <a:schemeClr val="tx1"/>
                </a:solidFill>
                <a:latin typeface="Batang" panose="02030600000101010101" pitchFamily="18" charset="-127"/>
                <a:ea typeface="Batang" panose="02030600000101010101" pitchFamily="18" charset="-127"/>
              </a:rPr>
              <a:t>보안 담당 부사장인 </a:t>
            </a:r>
            <a:r>
              <a:rPr kumimoji="1" lang="en-US" altLang="en-US" sz="3200" dirty="0">
                <a:solidFill>
                  <a:schemeClr val="tx1"/>
                </a:solidFill>
                <a:latin typeface="Batang" panose="02030600000101010101" pitchFamily="18" charset="-127"/>
                <a:ea typeface="Batang" panose="02030600000101010101" pitchFamily="18" charset="-127"/>
              </a:rPr>
              <a:t>David Weston</a:t>
            </a:r>
            <a:r>
              <a:rPr kumimoji="1" lang="ko-Kore-KR" altLang="en-US" sz="3200">
                <a:solidFill>
                  <a:schemeClr val="tx1"/>
                </a:solidFill>
                <a:latin typeface="Batang" panose="02030600000101010101" pitchFamily="18" charset="-127"/>
                <a:ea typeface="Batang" panose="02030600000101010101" pitchFamily="18" charset="-127"/>
              </a:rPr>
              <a:t>에 따르면, </a:t>
            </a:r>
            <a:r>
              <a:rPr kumimoji="1" lang="en-US" altLang="en-US" sz="3200" dirty="0">
                <a:solidFill>
                  <a:schemeClr val="tx1"/>
                </a:solidFill>
                <a:latin typeface="Batang" panose="02030600000101010101" pitchFamily="18" charset="-127"/>
                <a:ea typeface="Batang" panose="02030600000101010101" pitchFamily="18" charset="-127"/>
              </a:rPr>
              <a:t>Microsoft</a:t>
            </a:r>
            <a:r>
              <a:rPr kumimoji="1" lang="ko-Kore-KR" altLang="en-US" sz="3200">
                <a:solidFill>
                  <a:schemeClr val="tx1"/>
                </a:solidFill>
                <a:latin typeface="Batang" panose="02030600000101010101" pitchFamily="18" charset="-127"/>
                <a:ea typeface="Batang" panose="02030600000101010101" pitchFamily="18" charset="-127"/>
              </a:rPr>
              <a:t>는 메모리 안전성 문제를 줄이고 소프트웨어와 하드웨어의 안전성을 높이기 위해, 시스템 수준에서 안전한 </a:t>
            </a:r>
            <a:r>
              <a:rPr kumimoji="1" lang="en-US" altLang="en-US" sz="3200" dirty="0">
                <a:solidFill>
                  <a:schemeClr val="tx1"/>
                </a:solidFill>
                <a:latin typeface="Batang" panose="02030600000101010101" pitchFamily="18" charset="-127"/>
                <a:ea typeface="Batang" panose="02030600000101010101" pitchFamily="18" charset="-127"/>
              </a:rPr>
              <a:t>Rust </a:t>
            </a:r>
            <a:r>
              <a:rPr kumimoji="1" lang="ko-Kore-KR" altLang="en-US" sz="3200">
                <a:solidFill>
                  <a:schemeClr val="tx1"/>
                </a:solidFill>
                <a:latin typeface="Batang" panose="02030600000101010101" pitchFamily="18" charset="-127"/>
                <a:ea typeface="Batang" panose="02030600000101010101" pitchFamily="18" charset="-127"/>
              </a:rPr>
              <a:t>언어의 도입을 추진하고 있다고 했다. </a:t>
            </a:r>
            <a:r>
              <a:rPr kumimoji="1" lang="en-US" altLang="en-US" sz="3200" dirty="0">
                <a:solidFill>
                  <a:schemeClr val="tx1"/>
                </a:solidFill>
                <a:latin typeface="Batang" panose="02030600000101010101" pitchFamily="18" charset="-127"/>
                <a:ea typeface="Batang" panose="02030600000101010101" pitchFamily="18" charset="-127"/>
              </a:rPr>
              <a:t>Amazon AWS </a:t>
            </a:r>
            <a:r>
              <a:rPr kumimoji="1" lang="ko-Kore-KR" altLang="en-US" sz="3200">
                <a:solidFill>
                  <a:schemeClr val="tx1"/>
                </a:solidFill>
                <a:latin typeface="Batang" panose="02030600000101010101" pitchFamily="18" charset="-127"/>
                <a:ea typeface="Batang" panose="02030600000101010101" pitchFamily="18" charset="-127"/>
              </a:rPr>
              <a:t>역시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를 도입하여 서버리스 컴퓨팅 플랫폼인 </a:t>
            </a:r>
            <a:r>
              <a:rPr kumimoji="1" lang="en-US" altLang="en-US" sz="3200" dirty="0">
                <a:solidFill>
                  <a:schemeClr val="tx1"/>
                </a:solidFill>
                <a:latin typeface="Batang" panose="02030600000101010101" pitchFamily="18" charset="-127"/>
                <a:ea typeface="Batang" panose="02030600000101010101" pitchFamily="18" charset="-127"/>
              </a:rPr>
              <a:t>AWS Lambda</a:t>
            </a:r>
            <a:r>
              <a:rPr kumimoji="1" lang="ko-Kore-KR" altLang="en-US" sz="3200">
                <a:solidFill>
                  <a:schemeClr val="tx1"/>
                </a:solidFill>
                <a:latin typeface="Batang" panose="02030600000101010101" pitchFamily="18" charset="-127"/>
                <a:ea typeface="Batang" panose="02030600000101010101" pitchFamily="18" charset="-127"/>
              </a:rPr>
              <a:t>의 성능과 안전성을 개선했다. 이로 인해 클라우드 서비스의 처리 능력 및 메모리 관리가 보다 효율적으로 이루어지고 있다.  </a:t>
            </a:r>
            <a:r>
              <a:rPr kumimoji="1" lang="en-US" altLang="en-US" sz="3200" dirty="0">
                <a:solidFill>
                  <a:schemeClr val="tx1"/>
                </a:solidFill>
                <a:latin typeface="Batang" panose="02030600000101010101" pitchFamily="18" charset="-127"/>
                <a:ea typeface="Batang" panose="02030600000101010101" pitchFamily="18" charset="-127"/>
              </a:rPr>
              <a:t>Google </a:t>
            </a:r>
            <a:r>
              <a:rPr kumimoji="1" lang="ko-Kore-KR" altLang="en-US" sz="3200">
                <a:solidFill>
                  <a:schemeClr val="tx1"/>
                </a:solidFill>
                <a:latin typeface="Batang" panose="02030600000101010101" pitchFamily="18" charset="-127"/>
                <a:ea typeface="Batang" panose="02030600000101010101" pitchFamily="18" charset="-127"/>
              </a:rPr>
              <a:t>엔지니어링 이사는 최근 진행된 </a:t>
            </a:r>
            <a:r>
              <a:rPr kumimoji="1" lang="en-US" altLang="en-US" sz="3200" dirty="0">
                <a:solidFill>
                  <a:schemeClr val="tx1"/>
                </a:solidFill>
                <a:latin typeface="Batang" panose="02030600000101010101" pitchFamily="18" charset="-127"/>
                <a:ea typeface="Batang" panose="02030600000101010101" pitchFamily="18" charset="-127"/>
              </a:rPr>
              <a:t>Rust Nation UK </a:t>
            </a:r>
            <a:r>
              <a:rPr kumimoji="1" lang="ko-Kore-KR" altLang="en-US" sz="3200">
                <a:solidFill>
                  <a:schemeClr val="tx1"/>
                </a:solidFill>
                <a:latin typeface="Batang" panose="02030600000101010101" pitchFamily="18" charset="-127"/>
                <a:ea typeface="Batang" panose="02030600000101010101" pitchFamily="18" charset="-127"/>
              </a:rPr>
              <a:t>컨퍼런스에서 고(</a:t>
            </a:r>
            <a:r>
              <a:rPr kumimoji="1" lang="en-US" altLang="en-US" sz="3200" dirty="0">
                <a:solidFill>
                  <a:schemeClr val="tx1"/>
                </a:solidFill>
                <a:latin typeface="Batang" panose="02030600000101010101" pitchFamily="18" charset="-127"/>
                <a:ea typeface="Batang" panose="02030600000101010101" pitchFamily="18" charset="-127"/>
              </a:rPr>
              <a:t>Go)</a:t>
            </a:r>
            <a:r>
              <a:rPr kumimoji="1" lang="ko-Kore-KR" altLang="en-US" sz="3200">
                <a:solidFill>
                  <a:schemeClr val="tx1"/>
                </a:solidFill>
                <a:latin typeface="Batang" panose="02030600000101010101" pitchFamily="18" charset="-127"/>
                <a:ea typeface="Batang" panose="02030600000101010101" pitchFamily="18" charset="-127"/>
              </a:rPr>
              <a:t>나 </a:t>
            </a:r>
            <a:r>
              <a:rPr kumimoji="1" lang="en-US" altLang="en-US" sz="3200" dirty="0">
                <a:solidFill>
                  <a:schemeClr val="tx1"/>
                </a:solidFill>
                <a:latin typeface="Batang" panose="02030600000101010101" pitchFamily="18" charset="-127"/>
                <a:ea typeface="Batang" panose="02030600000101010101" pitchFamily="18" charset="-127"/>
              </a:rPr>
              <a:t>C++</a:t>
            </a:r>
            <a:r>
              <a:rPr kumimoji="1" lang="ko-Kore-KR" altLang="en-US" sz="3200">
                <a:solidFill>
                  <a:schemeClr val="tx1"/>
                </a:solidFill>
                <a:latin typeface="Batang" panose="02030600000101010101" pitchFamily="18" charset="-127"/>
                <a:ea typeface="Batang" panose="02030600000101010101" pitchFamily="18" charset="-127"/>
              </a:rPr>
              <a:t>로 작성된 프로젝트를 러스트로 전환한 경험을 발표하며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는 안정성 뿐만 아니라 생산성 면에서도 우수하다고 발표한 바 있다.</a:t>
            </a:r>
          </a:p>
          <a:p>
            <a:r>
              <a:rPr kumimoji="1" lang="ko-Kore-KR" altLang="en-US" sz="3200">
                <a:solidFill>
                  <a:schemeClr val="tx1"/>
                </a:solidFill>
                <a:latin typeface="Batang" panose="02030600000101010101" pitchFamily="18" charset="-127"/>
                <a:ea typeface="Batang" panose="02030600000101010101" pitchFamily="18" charset="-127"/>
              </a:rPr>
              <a:t>이들 사례는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가 메모리 안전성, 시스템의 안정성, 그리고 높은 성능을 요구하는 다양한 분야에서 어떻게 활용될 수 있는지를 보여 준다.</a:t>
            </a:r>
            <a:endParaRPr kumimoji="1" lang="ko-Kore-KR" altLang="en-US" sz="3200" dirty="0">
              <a:solidFill>
                <a:schemeClr val="tx1"/>
              </a:solidFill>
              <a:latin typeface="Batang" panose="02030600000101010101" pitchFamily="18" charset="-127"/>
              <a:ea typeface="Batang" panose="02030600000101010101" pitchFamily="18" charset="-127"/>
            </a:endParaRPr>
          </a:p>
        </p:txBody>
      </p:sp>
      <p:sp>
        <p:nvSpPr>
          <p:cNvPr id="28" name="직사각형 27">
            <a:extLst>
              <a:ext uri="{FF2B5EF4-FFF2-40B4-BE49-F238E27FC236}">
                <a16:creationId xmlns:a16="http://schemas.microsoft.com/office/drawing/2014/main" id="{1BD691DC-7F68-39B0-A182-3B04FFDFC4CE}"/>
              </a:ext>
            </a:extLst>
          </p:cNvPr>
          <p:cNvSpPr/>
          <p:nvPr/>
        </p:nvSpPr>
        <p:spPr>
          <a:xfrm>
            <a:off x="729356" y="25654584"/>
            <a:ext cx="13716000" cy="1007281"/>
          </a:xfrm>
          <a:prstGeom prst="rect">
            <a:avLst/>
          </a:prstGeom>
          <a:solidFill>
            <a:srgbClr val="618C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4400" b="1" dirty="0">
                <a:latin typeface="Batang" panose="02030600000101010101" pitchFamily="18" charset="-127"/>
                <a:ea typeface="Batang" panose="02030600000101010101" pitchFamily="18" charset="-127"/>
                <a:cs typeface="Times New Roman" panose="02020603050405020304" pitchFamily="18" charset="0"/>
              </a:rPr>
              <a:t>Rust</a:t>
            </a:r>
            <a:r>
              <a:rPr kumimoji="1" lang="ko-KR" altLang="en-US" sz="4400" b="1" dirty="0">
                <a:latin typeface="Batang" panose="02030600000101010101" pitchFamily="18" charset="-127"/>
                <a:ea typeface="Batang" panose="02030600000101010101" pitchFamily="18" charset="-127"/>
                <a:cs typeface="Times New Roman" panose="02020603050405020304" pitchFamily="18" charset="0"/>
              </a:rPr>
              <a:t>의 특징과 관련 연구</a:t>
            </a:r>
            <a:endParaRPr kumimoji="1" lang="ko-Kore-KR" altLang="en-US" sz="4400" b="1" dirty="0">
              <a:latin typeface="Batang" panose="02030600000101010101" pitchFamily="18" charset="-127"/>
              <a:ea typeface="Batang" panose="02030600000101010101" pitchFamily="18" charset="-127"/>
              <a:cs typeface="Times New Roman" panose="02020603050405020304" pitchFamily="18" charset="0"/>
            </a:endParaRPr>
          </a:p>
        </p:txBody>
      </p:sp>
      <p:sp>
        <p:nvSpPr>
          <p:cNvPr id="29" name="직사각형 28">
            <a:extLst>
              <a:ext uri="{FF2B5EF4-FFF2-40B4-BE49-F238E27FC236}">
                <a16:creationId xmlns:a16="http://schemas.microsoft.com/office/drawing/2014/main" id="{D041F551-7CB1-D4EE-FB56-A659A0F24BA2}"/>
              </a:ext>
            </a:extLst>
          </p:cNvPr>
          <p:cNvSpPr/>
          <p:nvPr/>
        </p:nvSpPr>
        <p:spPr>
          <a:xfrm>
            <a:off x="729356" y="26661865"/>
            <a:ext cx="13716000" cy="61395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는 2010년 </a:t>
            </a:r>
            <a:r>
              <a:rPr kumimoji="1" lang="en-US" altLang="en-US" sz="3200" dirty="0">
                <a:solidFill>
                  <a:schemeClr val="tx1"/>
                </a:solidFill>
                <a:latin typeface="Batang" panose="02030600000101010101" pitchFamily="18" charset="-127"/>
                <a:ea typeface="Batang" panose="02030600000101010101" pitchFamily="18" charset="-127"/>
              </a:rPr>
              <a:t>Mozilla Research</a:t>
            </a:r>
            <a:r>
              <a:rPr kumimoji="1" lang="ko-Kore-KR" altLang="en-US" sz="3200">
                <a:solidFill>
                  <a:schemeClr val="tx1"/>
                </a:solidFill>
                <a:latin typeface="Batang" panose="02030600000101010101" pitchFamily="18" charset="-127"/>
                <a:ea typeface="Batang" panose="02030600000101010101" pitchFamily="18" charset="-127"/>
              </a:rPr>
              <a:t>의 그레이든 호어에 의해 처음 개발되었다. 이 언어는 메모리 안전성을 보장하면서도 가비지 컬렉션을 사용하지 않고 성능 저하 없이 안정적인 시스템을 구축할 수 있게 하는 시스템 프로그래밍 언어이다.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의 컴파일러는 컴파일 시에 고유한 소유권 및 빌림 시스템으로 메모리 안전을 검증하여 널 포인터 역참조, 버퍼 오버플로, 메모리 누수와 같은 일반적인 버그들을 사전에 차단한다.</a:t>
            </a:r>
          </a:p>
          <a:p>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는 최근 몇 년 간 </a:t>
            </a:r>
            <a:r>
              <a:rPr kumimoji="1" lang="en-US" altLang="en-US" sz="3200" dirty="0">
                <a:solidFill>
                  <a:schemeClr val="tx1"/>
                </a:solidFill>
                <a:latin typeface="Batang" panose="02030600000101010101" pitchFamily="18" charset="-127"/>
                <a:ea typeface="Batang" panose="02030600000101010101" pitchFamily="18" charset="-127"/>
              </a:rPr>
              <a:t>C++</a:t>
            </a:r>
            <a:r>
              <a:rPr kumimoji="1" lang="ko-Kore-KR" altLang="en-US" sz="3200">
                <a:solidFill>
                  <a:schemeClr val="tx1"/>
                </a:solidFill>
                <a:latin typeface="Batang" panose="02030600000101010101" pitchFamily="18" charset="-127"/>
                <a:ea typeface="Batang" panose="02030600000101010101" pitchFamily="18" charset="-127"/>
              </a:rPr>
              <a:t>와 시스템 수준 프로그래밍 분야에서 두드러진 차이를 보이며, 진정한 경쟁자로 자리매김하였다. 소켓 서버나 암호화 알고리즘 등의 응용 프로그램 개발에 있어서, 성능의 미세한 향상이 전체 시스템의 성능에 큰 영향을 미칠 수 있다. 이와 관련된 연구에서는 </a:t>
            </a:r>
            <a:r>
              <a:rPr kumimoji="1" lang="en-US" altLang="en-US" sz="3200" dirty="0">
                <a:solidFill>
                  <a:schemeClr val="tx1"/>
                </a:solidFill>
                <a:latin typeface="Batang" panose="02030600000101010101" pitchFamily="18" charset="-127"/>
                <a:ea typeface="Batang" panose="02030600000101010101" pitchFamily="18" charset="-127"/>
              </a:rPr>
              <a:t>C++</a:t>
            </a:r>
            <a:r>
              <a:rPr kumimoji="1" lang="ko-Kore-KR" altLang="en-US" sz="3200">
                <a:solidFill>
                  <a:schemeClr val="tx1"/>
                </a:solidFill>
                <a:latin typeface="Batang" panose="02030600000101010101" pitchFamily="18" charset="-127"/>
                <a:ea typeface="Batang" panose="02030600000101010101" pitchFamily="18" charset="-127"/>
              </a:rPr>
              <a:t>와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로 작성된 코드의 속도와 효율성을 비교 분석하였다. 그 결과,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는 컴파일 시간이 짧고 메모리 안전성이 뛰어난 것으로 나타났으며, 많은 상황에서 동등하거나 더 나은 성능을 제공하는 것으로 확인되었다.</a:t>
            </a:r>
            <a:endParaRPr kumimoji="1" lang="ko-Kore-KR" altLang="en-US" sz="3200" dirty="0">
              <a:solidFill>
                <a:schemeClr val="tx1"/>
              </a:solidFill>
              <a:latin typeface="Batang" panose="02030600000101010101" pitchFamily="18" charset="-127"/>
              <a:ea typeface="Batang" panose="02030600000101010101" pitchFamily="18" charset="-127"/>
            </a:endParaRPr>
          </a:p>
        </p:txBody>
      </p:sp>
      <p:sp>
        <p:nvSpPr>
          <p:cNvPr id="48" name="직사각형 47">
            <a:extLst>
              <a:ext uri="{FF2B5EF4-FFF2-40B4-BE49-F238E27FC236}">
                <a16:creationId xmlns:a16="http://schemas.microsoft.com/office/drawing/2014/main" id="{E13309B3-0E40-0821-ED14-AF8C307B133C}"/>
              </a:ext>
            </a:extLst>
          </p:cNvPr>
          <p:cNvSpPr/>
          <p:nvPr/>
        </p:nvSpPr>
        <p:spPr>
          <a:xfrm>
            <a:off x="15829857" y="7515721"/>
            <a:ext cx="13716000" cy="61395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ko-Kore-KR" altLang="en-US" sz="3200">
                <a:solidFill>
                  <a:schemeClr val="tx1"/>
                </a:solidFill>
                <a:latin typeface="Batang" panose="02030600000101010101" pitchFamily="18" charset="-127"/>
                <a:ea typeface="Batang" panose="02030600000101010101" pitchFamily="18" charset="-127"/>
              </a:rPr>
              <a:t>이 연구에서 </a:t>
            </a:r>
            <a:r>
              <a:rPr kumimoji="1" lang="en-US" altLang="en-US" sz="3200" dirty="0">
                <a:solidFill>
                  <a:schemeClr val="tx1"/>
                </a:solidFill>
                <a:latin typeface="Batang" panose="02030600000101010101" pitchFamily="18" charset="-127"/>
                <a:ea typeface="Batang" panose="02030600000101010101" pitchFamily="18" charset="-127"/>
              </a:rPr>
              <a:t>Rust, C, </a:t>
            </a:r>
            <a:r>
              <a:rPr kumimoji="1" lang="ko-Kore-KR" altLang="en-US" sz="3200">
                <a:solidFill>
                  <a:schemeClr val="tx1"/>
                </a:solidFill>
                <a:latin typeface="Batang" panose="02030600000101010101" pitchFamily="18" charset="-127"/>
                <a:ea typeface="Batang" panose="02030600000101010101" pitchFamily="18" charset="-127"/>
              </a:rPr>
              <a:t>그리고 </a:t>
            </a:r>
            <a:r>
              <a:rPr kumimoji="1" lang="en-US" altLang="en-US" sz="3200" dirty="0">
                <a:solidFill>
                  <a:schemeClr val="tx1"/>
                </a:solidFill>
                <a:latin typeface="Batang" panose="02030600000101010101" pitchFamily="18" charset="-127"/>
                <a:ea typeface="Batang" panose="02030600000101010101" pitchFamily="18" charset="-127"/>
              </a:rPr>
              <a:t>Go </a:t>
            </a:r>
            <a:r>
              <a:rPr kumimoji="1" lang="ko-Kore-KR" altLang="en-US" sz="3200">
                <a:solidFill>
                  <a:schemeClr val="tx1"/>
                </a:solidFill>
                <a:latin typeface="Batang" panose="02030600000101010101" pitchFamily="18" charset="-127"/>
                <a:ea typeface="Batang" panose="02030600000101010101" pitchFamily="18" charset="-127"/>
              </a:rPr>
              <a:t>언어로 구현된 </a:t>
            </a:r>
            <a:r>
              <a:rPr kumimoji="1" lang="en-US" altLang="en-US" sz="3200" dirty="0" err="1">
                <a:solidFill>
                  <a:schemeClr val="tx1"/>
                </a:solidFill>
                <a:latin typeface="Batang" panose="02030600000101010101" pitchFamily="18" charset="-127"/>
                <a:ea typeface="Batang" panose="02030600000101010101" pitchFamily="18" charset="-127"/>
              </a:rPr>
              <a:t>TinyJAMBU</a:t>
            </a:r>
            <a:r>
              <a:rPr kumimoji="1" lang="ko-Kore-KR" altLang="en-US" sz="3200">
                <a:solidFill>
                  <a:schemeClr val="tx1"/>
                </a:solidFill>
                <a:latin typeface="Batang" panose="02030600000101010101" pitchFamily="18" charset="-127"/>
                <a:ea typeface="Batang" panose="02030600000101010101" pitchFamily="18" charset="-127"/>
              </a:rPr>
              <a:t>의 성능을 비교한 결과, </a:t>
            </a:r>
            <a:r>
              <a:rPr kumimoji="1" lang="en-US" altLang="en-US" sz="3200" dirty="0">
                <a:solidFill>
                  <a:schemeClr val="tx1"/>
                </a:solidFill>
                <a:latin typeface="Batang" panose="02030600000101010101" pitchFamily="18" charset="-127"/>
                <a:ea typeface="Batang" panose="02030600000101010101" pitchFamily="18" charset="-127"/>
              </a:rPr>
              <a:t>C</a:t>
            </a:r>
            <a:r>
              <a:rPr kumimoji="1" lang="ko-Kore-KR" altLang="en-US" sz="3200">
                <a:solidFill>
                  <a:schemeClr val="tx1"/>
                </a:solidFill>
                <a:latin typeface="Batang" panose="02030600000101010101" pitchFamily="18" charset="-127"/>
                <a:ea typeface="Batang" panose="02030600000101010101" pitchFamily="18" charset="-127"/>
              </a:rPr>
              <a:t>와 비교했을 때,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는 전력 소비 면에서는 </a:t>
            </a:r>
            <a:r>
              <a:rPr kumimoji="1" lang="en-US" altLang="en-US" sz="3200" dirty="0">
                <a:solidFill>
                  <a:schemeClr val="tx1"/>
                </a:solidFill>
                <a:latin typeface="Batang" panose="02030600000101010101" pitchFamily="18" charset="-127"/>
                <a:ea typeface="Batang" panose="02030600000101010101" pitchFamily="18" charset="-127"/>
              </a:rPr>
              <a:t>C</a:t>
            </a:r>
            <a:r>
              <a:rPr kumimoji="1" lang="ko-Kore-KR" altLang="en-US" sz="3200">
                <a:solidFill>
                  <a:schemeClr val="tx1"/>
                </a:solidFill>
                <a:latin typeface="Batang" panose="02030600000101010101" pitchFamily="18" charset="-127"/>
                <a:ea typeface="Batang" panose="02030600000101010101" pitchFamily="18" charset="-127"/>
              </a:rPr>
              <a:t>와 거의 비슷하고, 성능 면에서는 약간 뒤처지지만, 이를 다르게 보자면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가 </a:t>
            </a:r>
            <a:r>
              <a:rPr kumimoji="1" lang="en-US" altLang="en-US" sz="3200" dirty="0">
                <a:solidFill>
                  <a:schemeClr val="tx1"/>
                </a:solidFill>
                <a:latin typeface="Batang" panose="02030600000101010101" pitchFamily="18" charset="-127"/>
                <a:ea typeface="Batang" panose="02030600000101010101" pitchFamily="18" charset="-127"/>
              </a:rPr>
              <a:t>C</a:t>
            </a:r>
            <a:r>
              <a:rPr kumimoji="1" lang="ko-Kore-KR" altLang="en-US" sz="3200">
                <a:solidFill>
                  <a:schemeClr val="tx1"/>
                </a:solidFill>
                <a:latin typeface="Batang" panose="02030600000101010101" pitchFamily="18" charset="-127"/>
                <a:ea typeface="Batang" panose="02030600000101010101" pitchFamily="18" charset="-127"/>
              </a:rPr>
              <a:t>와 비슷한 자원을 가지고 비슷한 속도를 내며 메모리 안전성까지 가질 수 있다는 것을 의미한다</a:t>
            </a:r>
            <a:r>
              <a:rPr kumimoji="1" lang="en-US" altLang="ko-KR" sz="3200" dirty="0">
                <a:solidFill>
                  <a:schemeClr val="tx1"/>
                </a:solidFill>
                <a:latin typeface="Batang" panose="02030600000101010101" pitchFamily="18" charset="-127"/>
                <a:ea typeface="Batang" panose="02030600000101010101" pitchFamily="18" charset="-127"/>
              </a:rPr>
              <a:t>.</a:t>
            </a:r>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r>
              <a:rPr kumimoji="1" lang="ko-Kore-KR" altLang="en-US" sz="3200">
                <a:solidFill>
                  <a:schemeClr val="tx1"/>
                </a:solidFill>
                <a:latin typeface="Batang" panose="02030600000101010101" pitchFamily="18" charset="-127"/>
                <a:ea typeface="Batang" panose="02030600000101010101" pitchFamily="18" charset="-127"/>
              </a:rPr>
              <a:t>암호학 연구의 중요성이 증가함에 따라, 블록체인 애플리케이션에 필요한 </a:t>
            </a:r>
            <a:r>
              <a:rPr kumimoji="1" lang="en-US" altLang="en-US" sz="3200" dirty="0">
                <a:solidFill>
                  <a:schemeClr val="tx1"/>
                </a:solidFill>
                <a:latin typeface="Batang" panose="02030600000101010101" pitchFamily="18" charset="-127"/>
                <a:ea typeface="Batang" panose="02030600000101010101" pitchFamily="18" charset="-127"/>
              </a:rPr>
              <a:t>Rust </a:t>
            </a:r>
            <a:r>
              <a:rPr kumimoji="1" lang="ko-Kore-KR" altLang="en-US" sz="3200">
                <a:solidFill>
                  <a:schemeClr val="tx1"/>
                </a:solidFill>
                <a:latin typeface="Batang" panose="02030600000101010101" pitchFamily="18" charset="-127"/>
                <a:ea typeface="Batang" panose="02030600000101010101" pitchFamily="18" charset="-127"/>
              </a:rPr>
              <a:t>암호화 라이브러리인 ‘</a:t>
            </a:r>
            <a:r>
              <a:rPr kumimoji="1" lang="en-US" altLang="en-US" sz="3200" dirty="0" err="1">
                <a:solidFill>
                  <a:schemeClr val="tx1"/>
                </a:solidFill>
                <a:latin typeface="Batang" panose="02030600000101010101" pitchFamily="18" charset="-127"/>
                <a:ea typeface="Batang" panose="02030600000101010101" pitchFamily="18" charset="-127"/>
              </a:rPr>
              <a:t>fastcrypto</a:t>
            </a:r>
            <a:r>
              <a:rPr kumimoji="1" lang="en-US" altLang="en-US" sz="3200" dirty="0">
                <a:solidFill>
                  <a:schemeClr val="tx1"/>
                </a:solidFill>
                <a:latin typeface="Batang" panose="02030600000101010101" pitchFamily="18" charset="-127"/>
                <a:ea typeface="Batang" panose="02030600000101010101" pitchFamily="18" charset="-127"/>
              </a:rPr>
              <a:t>‘</a:t>
            </a:r>
            <a:r>
              <a:rPr kumimoji="1" lang="ko-Kore-KR" altLang="en-US" sz="3200">
                <a:solidFill>
                  <a:schemeClr val="tx1"/>
                </a:solidFill>
                <a:latin typeface="Batang" panose="02030600000101010101" pitchFamily="18" charset="-127"/>
                <a:ea typeface="Batang" panose="02030600000101010101" pitchFamily="18" charset="-127"/>
              </a:rPr>
              <a:t>는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의 고급 기능을 활용하여 지속적인 성능 향상과 보안 강화를 목표로 한다. 이 라이브러리는 특히 블록체인 애플리케이션에서 요구하는 엄격한 성능 기준을 충족시키기 위해 설계되었다.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의 메모리 안전성 보장, 데이터 레이스 방지, 그리고 효율적인 멀티 스레딩 처리 능력은 ’</a:t>
            </a:r>
            <a:r>
              <a:rPr kumimoji="1" lang="en-US" altLang="en-US" sz="3200" dirty="0" err="1">
                <a:solidFill>
                  <a:schemeClr val="tx1"/>
                </a:solidFill>
                <a:latin typeface="Batang" panose="02030600000101010101" pitchFamily="18" charset="-127"/>
                <a:ea typeface="Batang" panose="02030600000101010101" pitchFamily="18" charset="-127"/>
              </a:rPr>
              <a:t>fastcrypto</a:t>
            </a:r>
            <a:r>
              <a:rPr kumimoji="1" lang="en-US" altLang="en-US" sz="3200" dirty="0">
                <a:solidFill>
                  <a:schemeClr val="tx1"/>
                </a:solidFill>
                <a:latin typeface="Batang" panose="02030600000101010101" pitchFamily="18" charset="-127"/>
                <a:ea typeface="Batang" panose="02030600000101010101" pitchFamily="18" charset="-127"/>
              </a:rPr>
              <a:t>‘</a:t>
            </a:r>
            <a:r>
              <a:rPr kumimoji="1" lang="ko-Kore-KR" altLang="en-US" sz="3200">
                <a:solidFill>
                  <a:schemeClr val="tx1"/>
                </a:solidFill>
                <a:latin typeface="Batang" panose="02030600000101010101" pitchFamily="18" charset="-127"/>
                <a:ea typeface="Batang" panose="02030600000101010101" pitchFamily="18" charset="-127"/>
              </a:rPr>
              <a:t>를 이용한 암호화 작업의 신뢰성과 효율성을 높여준다. 또한, ’</a:t>
            </a:r>
            <a:r>
              <a:rPr kumimoji="1" lang="en-US" altLang="en-US" sz="3200" dirty="0" err="1">
                <a:solidFill>
                  <a:schemeClr val="tx1"/>
                </a:solidFill>
                <a:latin typeface="Batang" panose="02030600000101010101" pitchFamily="18" charset="-127"/>
                <a:ea typeface="Batang" panose="02030600000101010101" pitchFamily="18" charset="-127"/>
              </a:rPr>
              <a:t>fastcrypto</a:t>
            </a:r>
            <a:r>
              <a:rPr kumimoji="1" lang="en-US" altLang="en-US" sz="3200" dirty="0">
                <a:solidFill>
                  <a:schemeClr val="tx1"/>
                </a:solidFill>
                <a:latin typeface="Batang" panose="02030600000101010101" pitchFamily="18" charset="-127"/>
                <a:ea typeface="Batang" panose="02030600000101010101" pitchFamily="18" charset="-127"/>
              </a:rPr>
              <a:t>’</a:t>
            </a:r>
            <a:r>
              <a:rPr kumimoji="1" lang="ko-Kore-KR" altLang="en-US" sz="3200">
                <a:solidFill>
                  <a:schemeClr val="tx1"/>
                </a:solidFill>
                <a:latin typeface="Batang" panose="02030600000101010101" pitchFamily="18" charset="-127"/>
                <a:ea typeface="Batang" panose="02030600000101010101" pitchFamily="18" charset="-127"/>
              </a:rPr>
              <a:t>는 자동화된 벤치마킹 도구를 통해 라이브러리의 각 구성 요소가 최적의 성능을 발휘하도록 지속적으로 검토하고 개선한다. 이러한 접근 방식은 암호학 연산의 속도를 높이는 동시에 잠재적인 보안 취약점을 식별하고 해결하는 데 큰 도움이 된다. 예를 들어, 디지털 서명, 해시 함수, 암호화 프로토콜 등의 구현이 이루어질 때, 각 기능의 성능이 지속적으로 모니터링되어 효율적인 암호학 솔루션을 제공하기도 한다.</a:t>
            </a:r>
          </a:p>
          <a:p>
            <a:r>
              <a:rPr kumimoji="1" lang="ko-Kore-KR" altLang="en-US" sz="3200">
                <a:solidFill>
                  <a:schemeClr val="tx1"/>
                </a:solidFill>
                <a:latin typeface="Batang" panose="02030600000101010101" pitchFamily="18" charset="-127"/>
                <a:ea typeface="Batang" panose="02030600000101010101" pitchFamily="18" charset="-127"/>
              </a:rPr>
              <a:t> 사이버 물리 시스템(</a:t>
            </a:r>
            <a:r>
              <a:rPr kumimoji="1" lang="en-US" altLang="en-US" sz="3200" dirty="0">
                <a:solidFill>
                  <a:schemeClr val="tx1"/>
                </a:solidFill>
                <a:latin typeface="Batang" panose="02030600000101010101" pitchFamily="18" charset="-127"/>
                <a:ea typeface="Batang" panose="02030600000101010101" pitchFamily="18" charset="-127"/>
              </a:rPr>
              <a:t>CPS)</a:t>
            </a:r>
            <a:r>
              <a:rPr kumimoji="1" lang="ko-Kore-KR" altLang="en-US" sz="3200">
                <a:solidFill>
                  <a:schemeClr val="tx1"/>
                </a:solidFill>
                <a:latin typeface="Batang" panose="02030600000101010101" pitchFamily="18" charset="-127"/>
                <a:ea typeface="Batang" panose="02030600000101010101" pitchFamily="18" charset="-127"/>
              </a:rPr>
              <a:t>와 사물인터넷(</a:t>
            </a:r>
            <a:r>
              <a:rPr kumimoji="1" lang="en-US" altLang="en-US" sz="3200" dirty="0">
                <a:solidFill>
                  <a:schemeClr val="tx1"/>
                </a:solidFill>
                <a:latin typeface="Batang" panose="02030600000101010101" pitchFamily="18" charset="-127"/>
                <a:ea typeface="Batang" panose="02030600000101010101" pitchFamily="18" charset="-127"/>
              </a:rPr>
              <a:t>IoT)</a:t>
            </a:r>
            <a:r>
              <a:rPr kumimoji="1" lang="ko-Kore-KR" altLang="en-US" sz="3200">
                <a:solidFill>
                  <a:schemeClr val="tx1"/>
                </a:solidFill>
                <a:latin typeface="Batang" panose="02030600000101010101" pitchFamily="18" charset="-127"/>
                <a:ea typeface="Batang" panose="02030600000101010101" pitchFamily="18" charset="-127"/>
              </a:rPr>
              <a:t>의 보안과 관련된 </a:t>
            </a:r>
            <a:r>
              <a:rPr kumimoji="1" lang="en-US" altLang="en-US" sz="3200" dirty="0">
                <a:solidFill>
                  <a:schemeClr val="tx1"/>
                </a:solidFill>
                <a:latin typeface="Batang" panose="02030600000101010101" pitchFamily="18" charset="-127"/>
                <a:ea typeface="Batang" panose="02030600000101010101" pitchFamily="18" charset="-127"/>
              </a:rPr>
              <a:t>RISC-V </a:t>
            </a:r>
            <a:r>
              <a:rPr kumimoji="1" lang="ko-Kore-KR" altLang="en-US" sz="3200">
                <a:solidFill>
                  <a:schemeClr val="tx1"/>
                </a:solidFill>
                <a:latin typeface="Batang" panose="02030600000101010101" pitchFamily="18" charset="-127"/>
                <a:ea typeface="Batang" panose="02030600000101010101" pitchFamily="18" charset="-127"/>
              </a:rPr>
              <a:t>병렬 저전력 아키텍처(</a:t>
            </a:r>
            <a:r>
              <a:rPr kumimoji="1" lang="en-US" altLang="en-US" sz="3200" dirty="0">
                <a:solidFill>
                  <a:schemeClr val="tx1"/>
                </a:solidFill>
                <a:latin typeface="Batang" panose="02030600000101010101" pitchFamily="18" charset="-127"/>
                <a:ea typeface="Batang" panose="02030600000101010101" pitchFamily="18" charset="-127"/>
              </a:rPr>
              <a:t>PULP)</a:t>
            </a:r>
            <a:r>
              <a:rPr kumimoji="1" lang="ko-Kore-KR" altLang="en-US" sz="3200">
                <a:solidFill>
                  <a:schemeClr val="tx1"/>
                </a:solidFill>
                <a:latin typeface="Batang" panose="02030600000101010101" pitchFamily="18" charset="-127"/>
                <a:ea typeface="Batang" panose="02030600000101010101" pitchFamily="18" charset="-127"/>
              </a:rPr>
              <a:t>를 활용한 연구도 진행되었다. 특히, 이 연구에서는 비디오 스트림의 보안을 강화하기 위해 스트림 암호화 기법을 적용하고, </a:t>
            </a:r>
            <a:r>
              <a:rPr kumimoji="1" lang="en-US" altLang="en-US" sz="3200" dirty="0">
                <a:solidFill>
                  <a:schemeClr val="tx1"/>
                </a:solidFill>
                <a:latin typeface="Batang" panose="02030600000101010101" pitchFamily="18" charset="-127"/>
                <a:ea typeface="Batang" panose="02030600000101010101" pitchFamily="18" charset="-127"/>
              </a:rPr>
              <a:t>Rust </a:t>
            </a:r>
            <a:r>
              <a:rPr kumimoji="1" lang="ko-Kore-KR" altLang="en-US" sz="3200">
                <a:solidFill>
                  <a:schemeClr val="tx1"/>
                </a:solidFill>
                <a:latin typeface="Batang" panose="02030600000101010101" pitchFamily="18" charset="-127"/>
                <a:ea typeface="Batang" panose="02030600000101010101" pitchFamily="18" charset="-127"/>
              </a:rPr>
              <a:t>코드 안전성을 활용하여 </a:t>
            </a:r>
            <a:r>
              <a:rPr kumimoji="1" lang="en-US" altLang="en-US" sz="3200" dirty="0">
                <a:solidFill>
                  <a:schemeClr val="tx1"/>
                </a:solidFill>
                <a:latin typeface="Batang" panose="02030600000101010101" pitchFamily="18" charset="-127"/>
                <a:ea typeface="Batang" panose="02030600000101010101" pitchFamily="18" charset="-127"/>
              </a:rPr>
              <a:t>ChaCha20 </a:t>
            </a:r>
            <a:r>
              <a:rPr kumimoji="1" lang="ko-Kore-KR" altLang="en-US" sz="3200">
                <a:solidFill>
                  <a:schemeClr val="tx1"/>
                </a:solidFill>
                <a:latin typeface="Batang" panose="02030600000101010101" pitchFamily="18" charset="-127"/>
                <a:ea typeface="Batang" panose="02030600000101010101" pitchFamily="18" charset="-127"/>
              </a:rPr>
              <a:t>및 </a:t>
            </a:r>
            <a:r>
              <a:rPr kumimoji="1" lang="en-US" altLang="en-US" sz="3200" dirty="0">
                <a:solidFill>
                  <a:schemeClr val="tx1"/>
                </a:solidFill>
                <a:latin typeface="Batang" panose="02030600000101010101" pitchFamily="18" charset="-127"/>
                <a:ea typeface="Batang" panose="02030600000101010101" pitchFamily="18" charset="-127"/>
              </a:rPr>
              <a:t>AES-CTR </a:t>
            </a:r>
            <a:r>
              <a:rPr kumimoji="1" lang="ko-Kore-KR" altLang="en-US" sz="3200">
                <a:solidFill>
                  <a:schemeClr val="tx1"/>
                </a:solidFill>
                <a:latin typeface="Batang" panose="02030600000101010101" pitchFamily="18" charset="-127"/>
                <a:ea typeface="Batang" panose="02030600000101010101" pitchFamily="18" charset="-127"/>
              </a:rPr>
              <a:t>스트림 암호화 알고리즘을 효율적으로 구현하였다. 또한,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의 외부 함수 인터페이스(</a:t>
            </a:r>
            <a:r>
              <a:rPr kumimoji="1" lang="en-US" altLang="en-US" sz="3200" dirty="0">
                <a:solidFill>
                  <a:schemeClr val="tx1"/>
                </a:solidFill>
                <a:latin typeface="Batang" panose="02030600000101010101" pitchFamily="18" charset="-127"/>
                <a:ea typeface="Batang" panose="02030600000101010101" pitchFamily="18" charset="-127"/>
              </a:rPr>
              <a:t>FFI)</a:t>
            </a:r>
            <a:r>
              <a:rPr kumimoji="1" lang="ko-Kore-KR" altLang="en-US" sz="3200">
                <a:solidFill>
                  <a:schemeClr val="tx1"/>
                </a:solidFill>
                <a:latin typeface="Batang" panose="02030600000101010101" pitchFamily="18" charset="-127"/>
                <a:ea typeface="Batang" panose="02030600000101010101" pitchFamily="18" charset="-127"/>
              </a:rPr>
              <a:t>를 사용하여 기존의 </a:t>
            </a:r>
            <a:r>
              <a:rPr kumimoji="1" lang="en-US" altLang="en-US" sz="3200" dirty="0">
                <a:solidFill>
                  <a:schemeClr val="tx1"/>
                </a:solidFill>
                <a:latin typeface="Batang" panose="02030600000101010101" pitchFamily="18" charset="-127"/>
                <a:ea typeface="Batang" panose="02030600000101010101" pitchFamily="18" charset="-127"/>
              </a:rPr>
              <a:t>C </a:t>
            </a:r>
            <a:r>
              <a:rPr kumimoji="1" lang="ko-Kore-KR" altLang="en-US" sz="3200">
                <a:solidFill>
                  <a:schemeClr val="tx1"/>
                </a:solidFill>
                <a:latin typeface="Batang" panose="02030600000101010101" pitchFamily="18" charset="-127"/>
                <a:ea typeface="Batang" panose="02030600000101010101" pitchFamily="18" charset="-127"/>
              </a:rPr>
              <a:t>언어로 작성된 </a:t>
            </a:r>
            <a:r>
              <a:rPr kumimoji="1" lang="en-US" altLang="en-US" sz="3200" dirty="0">
                <a:solidFill>
                  <a:schemeClr val="tx1"/>
                </a:solidFill>
                <a:latin typeface="Batang" panose="02030600000101010101" pitchFamily="18" charset="-127"/>
                <a:ea typeface="Batang" panose="02030600000101010101" pitchFamily="18" charset="-127"/>
              </a:rPr>
              <a:t>PULP SDK</a:t>
            </a:r>
            <a:r>
              <a:rPr kumimoji="1" lang="ko-Kore-KR" altLang="en-US" sz="3200">
                <a:solidFill>
                  <a:schemeClr val="tx1"/>
                </a:solidFill>
                <a:latin typeface="Batang" panose="02030600000101010101" pitchFamily="18" charset="-127"/>
                <a:ea typeface="Batang" panose="02030600000101010101" pitchFamily="18" charset="-127"/>
              </a:rPr>
              <a:t>와의 연동을 가능하게 하며, </a:t>
            </a:r>
            <a:r>
              <a:rPr kumimoji="1" lang="en-US" altLang="en-US" sz="3200" dirty="0">
                <a:solidFill>
                  <a:schemeClr val="tx1"/>
                </a:solidFill>
                <a:latin typeface="Batang" panose="02030600000101010101" pitchFamily="18" charset="-127"/>
                <a:ea typeface="Batang" panose="02030600000101010101" pitchFamily="18" charset="-127"/>
              </a:rPr>
              <a:t>PULP </a:t>
            </a:r>
            <a:r>
              <a:rPr kumimoji="1" lang="ko-Kore-KR" altLang="en-US" sz="3200">
                <a:solidFill>
                  <a:schemeClr val="tx1"/>
                </a:solidFill>
                <a:latin typeface="Batang" panose="02030600000101010101" pitchFamily="18" charset="-127"/>
                <a:ea typeface="Batang" panose="02030600000101010101" pitchFamily="18" charset="-127"/>
              </a:rPr>
              <a:t>아키텍처의 병렬 처리 능력을 최대한 활용하여 암호화 알고리즘의 성능을 향상시켰다. 이로 인해, </a:t>
            </a:r>
            <a:r>
              <a:rPr kumimoji="1" lang="en-US" altLang="en-US" sz="3200" dirty="0">
                <a:solidFill>
                  <a:schemeClr val="tx1"/>
                </a:solidFill>
                <a:latin typeface="Batang" panose="02030600000101010101" pitchFamily="18" charset="-127"/>
                <a:ea typeface="Batang" panose="02030600000101010101" pitchFamily="18" charset="-127"/>
              </a:rPr>
              <a:t>PULP </a:t>
            </a:r>
            <a:r>
              <a:rPr kumimoji="1" lang="ko-Kore-KR" altLang="en-US" sz="3200">
                <a:solidFill>
                  <a:schemeClr val="tx1"/>
                </a:solidFill>
                <a:latin typeface="Batang" panose="02030600000101010101" pitchFamily="18" charset="-127"/>
                <a:ea typeface="Batang" panose="02030600000101010101" pitchFamily="18" charset="-127"/>
              </a:rPr>
              <a:t>아키텍처에서 스트림 암호화를 구현할 때 발생할 수 있는 보안 취약점을 최소화할 수 있게 됐다. 결과적으로, 이 연구는 저전력이면서 고성능을 요구하는 임베디드 시스템에서의 스트림 암호화 구현에 있어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의 유용성을 입증한다.</a:t>
            </a:r>
            <a:endParaRPr kumimoji="1" lang="en-US" altLang="en-US" sz="3200" dirty="0">
              <a:solidFill>
                <a:schemeClr val="tx1"/>
              </a:solidFill>
              <a:latin typeface="Batang" panose="02030600000101010101" pitchFamily="18" charset="-127"/>
              <a:ea typeface="Batang" panose="02030600000101010101" pitchFamily="18" charset="-127"/>
            </a:endParaRPr>
          </a:p>
          <a:p>
            <a:r>
              <a:rPr kumimoji="1" lang="ko-Kore-KR" altLang="en-US" sz="3200">
                <a:solidFill>
                  <a:schemeClr val="tx1"/>
                </a:solidFill>
                <a:latin typeface="Batang" panose="02030600000101010101" pitchFamily="18" charset="-127"/>
                <a:ea typeface="Batang" panose="02030600000101010101" pitchFamily="18" charset="-127"/>
              </a:rPr>
              <a:t>양자내성암호 분야에서도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의 사용을 엿볼 수 있다. 이 연구에서는 </a:t>
            </a:r>
            <a:r>
              <a:rPr kumimoji="1" lang="en-US" altLang="en-US" sz="3200" dirty="0">
                <a:solidFill>
                  <a:schemeClr val="tx1"/>
                </a:solidFill>
                <a:latin typeface="Batang" panose="02030600000101010101" pitchFamily="18" charset="-127"/>
                <a:ea typeface="Batang" panose="02030600000101010101" pitchFamily="18" charset="-127"/>
              </a:rPr>
              <a:t>Jasmin </a:t>
            </a:r>
            <a:r>
              <a:rPr kumimoji="1" lang="ko-Kore-KR" altLang="en-US" sz="3200">
                <a:solidFill>
                  <a:schemeClr val="tx1"/>
                </a:solidFill>
                <a:latin typeface="Batang" panose="02030600000101010101" pitchFamily="18" charset="-127"/>
                <a:ea typeface="Batang" panose="02030600000101010101" pitchFamily="18" charset="-127"/>
              </a:rPr>
              <a:t>프레임워크와 </a:t>
            </a:r>
            <a:r>
              <a:rPr kumimoji="1" lang="en-US" altLang="en-US" sz="3200" dirty="0">
                <a:solidFill>
                  <a:schemeClr val="tx1"/>
                </a:solidFill>
                <a:latin typeface="Batang" panose="02030600000101010101" pitchFamily="18" charset="-127"/>
                <a:ea typeface="Batang" panose="02030600000101010101" pitchFamily="18" charset="-127"/>
              </a:rPr>
              <a:t>Rust </a:t>
            </a:r>
            <a:r>
              <a:rPr kumimoji="1" lang="ko-Kore-KR" altLang="en-US" sz="3200">
                <a:solidFill>
                  <a:schemeClr val="tx1"/>
                </a:solidFill>
                <a:latin typeface="Batang" panose="02030600000101010101" pitchFamily="18" charset="-127"/>
                <a:ea typeface="Batang" panose="02030600000101010101" pitchFamily="18" charset="-127"/>
              </a:rPr>
              <a:t>프로그래밍 언어의 연결을 탐구하여, 양자내성암호를 구현하는 방법을 제시한다.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는 시스템 프로그래밍에 널리 사용되고 있는데, 그 이유는 그 효율성과 안전한 코딩 개념 때문이다. 이 연구에서는 </a:t>
            </a:r>
            <a:r>
              <a:rPr kumimoji="1" lang="en-US" altLang="en-US" sz="3200" dirty="0">
                <a:solidFill>
                  <a:schemeClr val="tx1"/>
                </a:solidFill>
                <a:latin typeface="Batang" panose="02030600000101010101" pitchFamily="18" charset="-127"/>
                <a:ea typeface="Batang" panose="02030600000101010101" pitchFamily="18" charset="-127"/>
              </a:rPr>
              <a:t>Jasmin</a:t>
            </a:r>
            <a:r>
              <a:rPr kumimoji="1" lang="ko-Kore-KR" altLang="en-US" sz="3200">
                <a:solidFill>
                  <a:schemeClr val="tx1"/>
                </a:solidFill>
                <a:latin typeface="Batang" panose="02030600000101010101" pitchFamily="18" charset="-127"/>
                <a:ea typeface="Batang" panose="02030600000101010101" pitchFamily="18" charset="-127"/>
              </a:rPr>
              <a:t>으로 구현된 기존의 </a:t>
            </a:r>
            <a:r>
              <a:rPr kumimoji="1" lang="en-US" altLang="en-US" sz="3200" dirty="0" err="1">
                <a:solidFill>
                  <a:schemeClr val="tx1"/>
                </a:solidFill>
                <a:latin typeface="Batang" panose="02030600000101010101" pitchFamily="18" charset="-127"/>
                <a:ea typeface="Batang" panose="02030600000101010101" pitchFamily="18" charset="-127"/>
              </a:rPr>
              <a:t>Kyber</a:t>
            </a:r>
            <a:r>
              <a:rPr kumimoji="1" lang="en-US" altLang="en-US" sz="3200" dirty="0">
                <a:solidFill>
                  <a:schemeClr val="tx1"/>
                </a:solidFill>
                <a:latin typeface="Batang" panose="02030600000101010101" pitchFamily="18" charset="-127"/>
                <a:ea typeface="Batang" panose="02030600000101010101" pitchFamily="18" charset="-127"/>
              </a:rPr>
              <a:t> </a:t>
            </a:r>
            <a:r>
              <a:rPr kumimoji="1" lang="ko-Kore-KR" altLang="en-US" sz="3200">
                <a:solidFill>
                  <a:schemeClr val="tx1"/>
                </a:solidFill>
                <a:latin typeface="Batang" panose="02030600000101010101" pitchFamily="18" charset="-127"/>
                <a:ea typeface="Batang" panose="02030600000101010101" pitchFamily="18" charset="-127"/>
              </a:rPr>
              <a:t>알고리즘을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로 확장하여, </a:t>
            </a:r>
            <a:r>
              <a:rPr kumimoji="1" lang="en-US" altLang="en-US" sz="3200" dirty="0">
                <a:solidFill>
                  <a:schemeClr val="tx1"/>
                </a:solidFill>
                <a:latin typeface="Batang" panose="02030600000101010101" pitchFamily="18" charset="-127"/>
                <a:ea typeface="Batang" panose="02030600000101010101" pitchFamily="18" charset="-127"/>
              </a:rPr>
              <a:t>Rust </a:t>
            </a:r>
            <a:r>
              <a:rPr kumimoji="1" lang="ko-Kore-KR" altLang="en-US" sz="3200">
                <a:solidFill>
                  <a:schemeClr val="tx1"/>
                </a:solidFill>
                <a:latin typeface="Batang" panose="02030600000101010101" pitchFamily="18" charset="-127"/>
                <a:ea typeface="Batang" panose="02030600000101010101" pitchFamily="18" charset="-127"/>
              </a:rPr>
              <a:t>프로그램에서 안전하게 호출할 수 있는 고효율의 </a:t>
            </a:r>
            <a:r>
              <a:rPr kumimoji="1" lang="en-US" altLang="en-US" sz="3200" dirty="0" err="1">
                <a:solidFill>
                  <a:schemeClr val="tx1"/>
                </a:solidFill>
                <a:latin typeface="Batang" panose="02030600000101010101" pitchFamily="18" charset="-127"/>
                <a:ea typeface="Batang" panose="02030600000101010101" pitchFamily="18" charset="-127"/>
              </a:rPr>
              <a:t>Kyber</a:t>
            </a:r>
            <a:r>
              <a:rPr kumimoji="1" lang="en-US" altLang="en-US" sz="3200" dirty="0">
                <a:solidFill>
                  <a:schemeClr val="tx1"/>
                </a:solidFill>
                <a:latin typeface="Batang" panose="02030600000101010101" pitchFamily="18" charset="-127"/>
                <a:ea typeface="Batang" panose="02030600000101010101" pitchFamily="18" charset="-127"/>
              </a:rPr>
              <a:t> </a:t>
            </a:r>
            <a:r>
              <a:rPr kumimoji="1" lang="ko-Kore-KR" altLang="en-US" sz="3200">
                <a:solidFill>
                  <a:schemeClr val="tx1"/>
                </a:solidFill>
                <a:latin typeface="Batang" panose="02030600000101010101" pitchFamily="18" charset="-127"/>
                <a:ea typeface="Batang" panose="02030600000101010101" pitchFamily="18" charset="-127"/>
              </a:rPr>
              <a:t>라이브러리(</a:t>
            </a:r>
            <a:r>
              <a:rPr kumimoji="1" lang="en-US" altLang="en-US" sz="3200" dirty="0" err="1">
                <a:solidFill>
                  <a:schemeClr val="tx1"/>
                </a:solidFill>
                <a:latin typeface="Batang" panose="02030600000101010101" pitchFamily="18" charset="-127"/>
                <a:ea typeface="Batang" panose="02030600000101010101" pitchFamily="18" charset="-127"/>
              </a:rPr>
              <a:t>RjKyber</a:t>
            </a:r>
            <a:r>
              <a:rPr kumimoji="1" lang="en-US" altLang="en-US" sz="3200" dirty="0">
                <a:solidFill>
                  <a:schemeClr val="tx1"/>
                </a:solidFill>
                <a:latin typeface="Batang" panose="02030600000101010101" pitchFamily="18" charset="-127"/>
                <a:ea typeface="Batang" panose="02030600000101010101" pitchFamily="18" charset="-127"/>
              </a:rPr>
              <a:t>)</a:t>
            </a:r>
            <a:r>
              <a:rPr kumimoji="1" lang="ko-Kore-KR" altLang="en-US" sz="3200">
                <a:solidFill>
                  <a:schemeClr val="tx1"/>
                </a:solidFill>
                <a:latin typeface="Batang" panose="02030600000101010101" pitchFamily="18" charset="-127"/>
                <a:ea typeface="Batang" panose="02030600000101010101" pitchFamily="18" charset="-127"/>
              </a:rPr>
              <a:t>를 제공한다. 이 과정에서 </a:t>
            </a:r>
            <a:r>
              <a:rPr kumimoji="1" lang="en-US" altLang="en-US" sz="3200" dirty="0">
                <a:solidFill>
                  <a:schemeClr val="tx1"/>
                </a:solidFill>
                <a:latin typeface="Batang" panose="02030600000101010101" pitchFamily="18" charset="-127"/>
                <a:ea typeface="Batang" panose="02030600000101010101" pitchFamily="18" charset="-127"/>
              </a:rPr>
              <a:t>Jasmin </a:t>
            </a:r>
            <a:r>
              <a:rPr kumimoji="1" lang="ko-Kore-KR" altLang="en-US" sz="3200">
                <a:solidFill>
                  <a:schemeClr val="tx1"/>
                </a:solidFill>
                <a:latin typeface="Batang" panose="02030600000101010101" pitchFamily="18" charset="-127"/>
                <a:ea typeface="Batang" panose="02030600000101010101" pitchFamily="18" charset="-127"/>
              </a:rPr>
              <a:t>구현이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에서 호출되면서 두 언어의 보안 제약을 유지하는 방법을 조사한다. 이를 통해 얻은 통합의 효율성, 안전성 및 사용 용이성은 단독 언어로는 달성할 수 없는 수준이다. 이는 특히 공개키 암호화 기법이 양자 컴퓨터로 인해 취약해질 수 있는 현 상황에서 매우 중요하다.</a:t>
            </a:r>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en-US" altLang="en-US" sz="3200" dirty="0">
              <a:solidFill>
                <a:schemeClr val="tx1"/>
              </a:solidFill>
              <a:latin typeface="Batang" panose="02030600000101010101" pitchFamily="18" charset="-127"/>
              <a:ea typeface="Batang" panose="02030600000101010101" pitchFamily="18" charset="-127"/>
            </a:endParaRPr>
          </a:p>
          <a:p>
            <a:endParaRPr kumimoji="1" lang="ko-Kore-KR" altLang="en-US" sz="3200" dirty="0">
              <a:solidFill>
                <a:schemeClr val="tx1"/>
              </a:solidFill>
              <a:latin typeface="Batang" panose="02030600000101010101" pitchFamily="18" charset="-127"/>
              <a:ea typeface="Batang" panose="02030600000101010101" pitchFamily="18" charset="-127"/>
            </a:endParaRPr>
          </a:p>
        </p:txBody>
      </p:sp>
      <p:sp>
        <p:nvSpPr>
          <p:cNvPr id="59" name="직사각형 58">
            <a:extLst>
              <a:ext uri="{FF2B5EF4-FFF2-40B4-BE49-F238E27FC236}">
                <a16:creationId xmlns:a16="http://schemas.microsoft.com/office/drawing/2014/main" id="{36066DAE-CB70-7033-B85D-BB978E96A8B3}"/>
              </a:ext>
            </a:extLst>
          </p:cNvPr>
          <p:cNvSpPr/>
          <p:nvPr/>
        </p:nvSpPr>
        <p:spPr>
          <a:xfrm>
            <a:off x="729356" y="33333525"/>
            <a:ext cx="13716000" cy="1007281"/>
          </a:xfrm>
          <a:prstGeom prst="rect">
            <a:avLst/>
          </a:prstGeom>
          <a:solidFill>
            <a:srgbClr val="618C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4400" b="1" dirty="0">
                <a:latin typeface="Batang" panose="02030600000101010101" pitchFamily="18" charset="-127"/>
                <a:ea typeface="Batang" panose="02030600000101010101" pitchFamily="18" charset="-127"/>
                <a:cs typeface="Times New Roman" panose="02020603050405020304" pitchFamily="18" charset="0"/>
              </a:rPr>
              <a:t>암호구현 동향</a:t>
            </a:r>
            <a:endParaRPr kumimoji="1" lang="ko-Kore-KR" altLang="en-US" sz="4400" b="1" dirty="0">
              <a:latin typeface="Batang" panose="02030600000101010101" pitchFamily="18" charset="-127"/>
              <a:ea typeface="Batang" panose="02030600000101010101" pitchFamily="18" charset="-127"/>
              <a:cs typeface="Times New Roman" panose="02020603050405020304" pitchFamily="18" charset="0"/>
            </a:endParaRPr>
          </a:p>
        </p:txBody>
      </p:sp>
      <p:pic>
        <p:nvPicPr>
          <p:cNvPr id="8" name="Picture 7">
            <a:extLst>
              <a:ext uri="{FF2B5EF4-FFF2-40B4-BE49-F238E27FC236}">
                <a16:creationId xmlns:a16="http://schemas.microsoft.com/office/drawing/2014/main" id="{431883E4-0A92-73F4-6140-3CA531404718}"/>
              </a:ext>
            </a:extLst>
          </p:cNvPr>
          <p:cNvPicPr>
            <a:picLocks noChangeAspect="1"/>
          </p:cNvPicPr>
          <p:nvPr/>
        </p:nvPicPr>
        <p:blipFill>
          <a:blip r:embed="rId2"/>
          <a:stretch>
            <a:fillRect/>
          </a:stretch>
        </p:blipFill>
        <p:spPr>
          <a:xfrm>
            <a:off x="19206449" y="9587770"/>
            <a:ext cx="7525947" cy="7195415"/>
          </a:xfrm>
          <a:prstGeom prst="rect">
            <a:avLst/>
          </a:prstGeom>
        </p:spPr>
      </p:pic>
      <p:graphicFrame>
        <p:nvGraphicFramePr>
          <p:cNvPr id="9" name="Table 8">
            <a:extLst>
              <a:ext uri="{FF2B5EF4-FFF2-40B4-BE49-F238E27FC236}">
                <a16:creationId xmlns:a16="http://schemas.microsoft.com/office/drawing/2014/main" id="{E6258724-ED39-4A75-772F-CD05CAF93576}"/>
              </a:ext>
            </a:extLst>
          </p:cNvPr>
          <p:cNvGraphicFramePr>
            <a:graphicFrameLocks noGrp="1"/>
          </p:cNvGraphicFramePr>
          <p:nvPr>
            <p:extLst>
              <p:ext uri="{D42A27DB-BD31-4B8C-83A1-F6EECF244321}">
                <p14:modId xmlns:p14="http://schemas.microsoft.com/office/powerpoint/2010/main" val="4113166987"/>
              </p:ext>
            </p:extLst>
          </p:nvPr>
        </p:nvGraphicFramePr>
        <p:xfrm>
          <a:off x="15829857" y="34047831"/>
          <a:ext cx="13716000" cy="231648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809208279"/>
                    </a:ext>
                  </a:extLst>
                </a:gridCol>
                <a:gridCol w="4572000">
                  <a:extLst>
                    <a:ext uri="{9D8B030D-6E8A-4147-A177-3AD203B41FA5}">
                      <a16:colId xmlns:a16="http://schemas.microsoft.com/office/drawing/2014/main" val="2724300640"/>
                    </a:ext>
                  </a:extLst>
                </a:gridCol>
                <a:gridCol w="4572000">
                  <a:extLst>
                    <a:ext uri="{9D8B030D-6E8A-4147-A177-3AD203B41FA5}">
                      <a16:colId xmlns:a16="http://schemas.microsoft.com/office/drawing/2014/main" val="3197396327"/>
                    </a:ext>
                  </a:extLst>
                </a:gridCol>
              </a:tblGrid>
              <a:tr h="362706">
                <a:tc>
                  <a:txBody>
                    <a:bodyPr/>
                    <a:lstStyle/>
                    <a:p>
                      <a:pPr algn="ctr"/>
                      <a:r>
                        <a:rPr lang="en-KR" sz="3200" dirty="0"/>
                        <a:t>Function</a:t>
                      </a:r>
                    </a:p>
                  </a:txBody>
                  <a:tcPr>
                    <a:solidFill>
                      <a:srgbClr val="618CB0"/>
                    </a:solidFill>
                  </a:tcPr>
                </a:tc>
                <a:tc>
                  <a:txBody>
                    <a:bodyPr/>
                    <a:lstStyle/>
                    <a:p>
                      <a:pPr algn="ctr"/>
                      <a:r>
                        <a:rPr lang="en-US" sz="3200" dirty="0"/>
                        <a:t>P</a:t>
                      </a:r>
                      <a:r>
                        <a:rPr lang="en-KR" sz="3200" dirty="0"/>
                        <a:t>qc kyber(us)</a:t>
                      </a:r>
                    </a:p>
                  </a:txBody>
                  <a:tcPr>
                    <a:solidFill>
                      <a:srgbClr val="618CB0"/>
                    </a:solidFill>
                  </a:tcPr>
                </a:tc>
                <a:tc>
                  <a:txBody>
                    <a:bodyPr/>
                    <a:lstStyle/>
                    <a:p>
                      <a:pPr algn="ctr"/>
                      <a:r>
                        <a:rPr lang="en-KR" sz="3200" dirty="0"/>
                        <a:t>Rjkyber(us)</a:t>
                      </a:r>
                    </a:p>
                  </a:txBody>
                  <a:tcPr>
                    <a:solidFill>
                      <a:srgbClr val="618CB0"/>
                    </a:solidFill>
                  </a:tcPr>
                </a:tc>
                <a:extLst>
                  <a:ext uri="{0D108BD9-81ED-4DB2-BD59-A6C34878D82A}">
                    <a16:rowId xmlns:a16="http://schemas.microsoft.com/office/drawing/2014/main" val="994742292"/>
                  </a:ext>
                </a:extLst>
              </a:tr>
              <a:tr h="362706">
                <a:tc>
                  <a:txBody>
                    <a:bodyPr/>
                    <a:lstStyle/>
                    <a:p>
                      <a:pPr algn="ctr"/>
                      <a:r>
                        <a:rPr lang="en-US" sz="3200" dirty="0"/>
                        <a:t>K</a:t>
                      </a:r>
                      <a:r>
                        <a:rPr lang="en-KR" sz="3200" dirty="0"/>
                        <a:t>eygen</a:t>
                      </a:r>
                    </a:p>
                  </a:txBody>
                  <a:tcPr/>
                </a:tc>
                <a:tc>
                  <a:txBody>
                    <a:bodyPr/>
                    <a:lstStyle/>
                    <a:p>
                      <a:pPr algn="ctr"/>
                      <a:r>
                        <a:rPr lang="en-KR" sz="3200" dirty="0"/>
                        <a:t>168.51</a:t>
                      </a:r>
                    </a:p>
                  </a:txBody>
                  <a:tcPr/>
                </a:tc>
                <a:tc>
                  <a:txBody>
                    <a:bodyPr/>
                    <a:lstStyle/>
                    <a:p>
                      <a:pPr algn="ctr"/>
                      <a:r>
                        <a:rPr lang="en-KR" sz="3200" dirty="0"/>
                        <a:t>73.882</a:t>
                      </a:r>
                    </a:p>
                  </a:txBody>
                  <a:tcPr/>
                </a:tc>
                <a:extLst>
                  <a:ext uri="{0D108BD9-81ED-4DB2-BD59-A6C34878D82A}">
                    <a16:rowId xmlns:a16="http://schemas.microsoft.com/office/drawing/2014/main" val="3033004302"/>
                  </a:ext>
                </a:extLst>
              </a:tr>
              <a:tr h="362706">
                <a:tc>
                  <a:txBody>
                    <a:bodyPr/>
                    <a:lstStyle/>
                    <a:p>
                      <a:pPr algn="ctr"/>
                      <a:r>
                        <a:rPr lang="en-KR" sz="3200" dirty="0"/>
                        <a:t>Encap</a:t>
                      </a:r>
                    </a:p>
                  </a:txBody>
                  <a:tcPr/>
                </a:tc>
                <a:tc>
                  <a:txBody>
                    <a:bodyPr/>
                    <a:lstStyle/>
                    <a:p>
                      <a:pPr algn="ctr"/>
                      <a:r>
                        <a:rPr lang="en-KR" sz="3200" dirty="0"/>
                        <a:t>174.06</a:t>
                      </a:r>
                    </a:p>
                  </a:txBody>
                  <a:tcPr/>
                </a:tc>
                <a:tc>
                  <a:txBody>
                    <a:bodyPr/>
                    <a:lstStyle/>
                    <a:p>
                      <a:pPr algn="ctr"/>
                      <a:r>
                        <a:rPr lang="en-KR" sz="3200" dirty="0"/>
                        <a:t>88.832</a:t>
                      </a:r>
                    </a:p>
                  </a:txBody>
                  <a:tcPr/>
                </a:tc>
                <a:extLst>
                  <a:ext uri="{0D108BD9-81ED-4DB2-BD59-A6C34878D82A}">
                    <a16:rowId xmlns:a16="http://schemas.microsoft.com/office/drawing/2014/main" val="2305606499"/>
                  </a:ext>
                </a:extLst>
              </a:tr>
              <a:tr h="362706">
                <a:tc>
                  <a:txBody>
                    <a:bodyPr/>
                    <a:lstStyle/>
                    <a:p>
                      <a:pPr algn="ctr"/>
                      <a:r>
                        <a:rPr lang="en-KR" sz="3200" dirty="0"/>
                        <a:t>Decap</a:t>
                      </a:r>
                    </a:p>
                  </a:txBody>
                  <a:tcPr/>
                </a:tc>
                <a:tc>
                  <a:txBody>
                    <a:bodyPr/>
                    <a:lstStyle/>
                    <a:p>
                      <a:pPr algn="ctr"/>
                      <a:r>
                        <a:rPr lang="en-KR" sz="3200" dirty="0"/>
                        <a:t>174.21</a:t>
                      </a:r>
                    </a:p>
                  </a:txBody>
                  <a:tcPr/>
                </a:tc>
                <a:tc>
                  <a:txBody>
                    <a:bodyPr/>
                    <a:lstStyle/>
                    <a:p>
                      <a:pPr algn="ctr"/>
                      <a:r>
                        <a:rPr lang="en-KR" sz="3200" dirty="0"/>
                        <a:t>101.90</a:t>
                      </a:r>
                    </a:p>
                  </a:txBody>
                  <a:tcPr/>
                </a:tc>
                <a:extLst>
                  <a:ext uri="{0D108BD9-81ED-4DB2-BD59-A6C34878D82A}">
                    <a16:rowId xmlns:a16="http://schemas.microsoft.com/office/drawing/2014/main" val="2642911875"/>
                  </a:ext>
                </a:extLst>
              </a:tr>
            </a:tbl>
          </a:graphicData>
        </a:graphic>
      </p:graphicFrame>
      <p:sp>
        <p:nvSpPr>
          <p:cNvPr id="11" name="직사각형 58">
            <a:extLst>
              <a:ext uri="{FF2B5EF4-FFF2-40B4-BE49-F238E27FC236}">
                <a16:creationId xmlns:a16="http://schemas.microsoft.com/office/drawing/2014/main" id="{F6F500DF-299B-D457-8296-E305136FF72E}"/>
              </a:ext>
            </a:extLst>
          </p:cNvPr>
          <p:cNvSpPr/>
          <p:nvPr/>
        </p:nvSpPr>
        <p:spPr>
          <a:xfrm>
            <a:off x="15829857" y="36562274"/>
            <a:ext cx="13716000" cy="1007281"/>
          </a:xfrm>
          <a:prstGeom prst="rect">
            <a:avLst/>
          </a:prstGeom>
          <a:solidFill>
            <a:srgbClr val="618C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en-US" sz="4400" b="1" dirty="0" err="1">
                <a:latin typeface="Batang" panose="02030600000101010101" pitchFamily="18" charset="-127"/>
                <a:ea typeface="Batang" panose="02030600000101010101" pitchFamily="18" charset="-127"/>
                <a:cs typeface="Times New Roman" panose="02020603050405020304" pitchFamily="18" charset="0"/>
              </a:rPr>
              <a:t>결론</a:t>
            </a:r>
            <a:endParaRPr kumimoji="1" lang="ko-Kore-KR" altLang="en-US" sz="4400" b="1" dirty="0">
              <a:latin typeface="Batang" panose="02030600000101010101" pitchFamily="18" charset="-127"/>
              <a:ea typeface="Batang" panose="02030600000101010101" pitchFamily="18" charset="-127"/>
              <a:cs typeface="Times New Roman" panose="02020603050405020304" pitchFamily="18" charset="0"/>
            </a:endParaRPr>
          </a:p>
        </p:txBody>
      </p:sp>
      <p:sp>
        <p:nvSpPr>
          <p:cNvPr id="13" name="직사각형 28">
            <a:extLst>
              <a:ext uri="{FF2B5EF4-FFF2-40B4-BE49-F238E27FC236}">
                <a16:creationId xmlns:a16="http://schemas.microsoft.com/office/drawing/2014/main" id="{19B27FF2-D332-8B78-617F-DB6F744012CD}"/>
              </a:ext>
            </a:extLst>
          </p:cNvPr>
          <p:cNvSpPr/>
          <p:nvPr/>
        </p:nvSpPr>
        <p:spPr>
          <a:xfrm>
            <a:off x="15829857" y="37767518"/>
            <a:ext cx="13716000" cy="61395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ko-KR" altLang="en-US" sz="3200" dirty="0">
                <a:solidFill>
                  <a:schemeClr val="tx1"/>
                </a:solidFill>
                <a:latin typeface="Batang" panose="02030600000101010101" pitchFamily="18" charset="-127"/>
                <a:ea typeface="Batang" panose="02030600000101010101" pitchFamily="18" charset="-127"/>
              </a:rPr>
              <a:t>본 논문에서 검토한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R" altLang="en-US" sz="3200" dirty="0">
                <a:solidFill>
                  <a:schemeClr val="tx1"/>
                </a:solidFill>
                <a:latin typeface="Batang" panose="02030600000101010101" pitchFamily="18" charset="-127"/>
                <a:ea typeface="Batang" panose="02030600000101010101" pitchFamily="18" charset="-127"/>
              </a:rPr>
              <a:t>의 적용 사례와 연구 결과들은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R" altLang="en-US" sz="3200" dirty="0">
                <a:solidFill>
                  <a:schemeClr val="tx1"/>
                </a:solidFill>
                <a:latin typeface="Batang" panose="02030600000101010101" pitchFamily="18" charset="-127"/>
                <a:ea typeface="Batang" panose="02030600000101010101" pitchFamily="18" charset="-127"/>
              </a:rPr>
              <a:t>가 단순히 메모리 안전성만을 제공하는 것이 아니라</a:t>
            </a:r>
            <a:r>
              <a:rPr kumimoji="1" lang="en-US" altLang="ko-KR" sz="3200" dirty="0">
                <a:solidFill>
                  <a:schemeClr val="tx1"/>
                </a:solidFill>
                <a:latin typeface="Batang" panose="02030600000101010101" pitchFamily="18" charset="-127"/>
                <a:ea typeface="Batang" panose="02030600000101010101" pitchFamily="18" charset="-127"/>
              </a:rPr>
              <a:t>, </a:t>
            </a:r>
            <a:r>
              <a:rPr kumimoji="1" lang="ko-KR" altLang="en-US" sz="3200" dirty="0">
                <a:solidFill>
                  <a:schemeClr val="tx1"/>
                </a:solidFill>
                <a:latin typeface="Batang" panose="02030600000101010101" pitchFamily="18" charset="-127"/>
                <a:ea typeface="Batang" panose="02030600000101010101" pitchFamily="18" charset="-127"/>
              </a:rPr>
              <a:t>복잡한 </a:t>
            </a:r>
            <a:r>
              <a:rPr kumimoji="1" lang="ko-KR" altLang="en-US" sz="3200" dirty="0" err="1">
                <a:solidFill>
                  <a:schemeClr val="tx1"/>
                </a:solidFill>
                <a:latin typeface="Batang" panose="02030600000101010101" pitchFamily="18" charset="-127"/>
                <a:ea typeface="Batang" panose="02030600000101010101" pitchFamily="18" charset="-127"/>
              </a:rPr>
              <a:t>멀티스레드</a:t>
            </a:r>
            <a:r>
              <a:rPr kumimoji="1" lang="ko-KR" altLang="en-US" sz="3200" dirty="0">
                <a:solidFill>
                  <a:schemeClr val="tx1"/>
                </a:solidFill>
                <a:latin typeface="Batang" panose="02030600000101010101" pitchFamily="18" charset="-127"/>
                <a:ea typeface="Batang" panose="02030600000101010101" pitchFamily="18" charset="-127"/>
              </a:rPr>
              <a:t> 환경에서의 데이터 무결성 보장</a:t>
            </a:r>
            <a:r>
              <a:rPr kumimoji="1" lang="en-US" altLang="ko-KR" sz="3200" dirty="0">
                <a:solidFill>
                  <a:schemeClr val="tx1"/>
                </a:solidFill>
                <a:latin typeface="Batang" panose="02030600000101010101" pitchFamily="18" charset="-127"/>
                <a:ea typeface="Batang" panose="02030600000101010101" pitchFamily="18" charset="-127"/>
              </a:rPr>
              <a:t>, </a:t>
            </a:r>
            <a:r>
              <a:rPr kumimoji="1" lang="en-US" altLang="en-US" sz="3200" dirty="0">
                <a:solidFill>
                  <a:schemeClr val="tx1"/>
                </a:solidFill>
                <a:latin typeface="Batang" panose="02030600000101010101" pitchFamily="18" charset="-127"/>
                <a:ea typeface="Batang" panose="02030600000101010101" pitchFamily="18" charset="-127"/>
              </a:rPr>
              <a:t>IoT </a:t>
            </a:r>
            <a:r>
              <a:rPr kumimoji="1" lang="ko-KR" altLang="en-US" sz="3200" dirty="0">
                <a:solidFill>
                  <a:schemeClr val="tx1"/>
                </a:solidFill>
                <a:latin typeface="Batang" panose="02030600000101010101" pitchFamily="18" charset="-127"/>
                <a:ea typeface="Batang" panose="02030600000101010101" pitchFamily="18" charset="-127"/>
              </a:rPr>
              <a:t>및 클라우드 컴퓨팅 환경에서의 안전성 및 성능 향상</a:t>
            </a:r>
            <a:r>
              <a:rPr kumimoji="1" lang="en-US" altLang="ko-KR" sz="3200" dirty="0">
                <a:solidFill>
                  <a:schemeClr val="tx1"/>
                </a:solidFill>
                <a:latin typeface="Batang" panose="02030600000101010101" pitchFamily="18" charset="-127"/>
                <a:ea typeface="Batang" panose="02030600000101010101" pitchFamily="18" charset="-127"/>
              </a:rPr>
              <a:t>, </a:t>
            </a:r>
            <a:r>
              <a:rPr kumimoji="1" lang="ko-KR" altLang="en-US" sz="3200" dirty="0">
                <a:solidFill>
                  <a:schemeClr val="tx1"/>
                </a:solidFill>
                <a:latin typeface="Batang" panose="02030600000101010101" pitchFamily="18" charset="-127"/>
                <a:ea typeface="Batang" panose="02030600000101010101" pitchFamily="18" charset="-127"/>
              </a:rPr>
              <a:t>그리고 고급 암호화 알고리즘의 구현 등 다양한 프로그래밍 요구를 충족시키는 유연성을 갖추고 있음을 확인할 수 있다</a:t>
            </a:r>
            <a:r>
              <a:rPr kumimoji="1" lang="en-US" altLang="ko-KR" sz="3200" dirty="0">
                <a:solidFill>
                  <a:schemeClr val="tx1"/>
                </a:solidFill>
                <a:latin typeface="Batang" panose="02030600000101010101" pitchFamily="18" charset="-127"/>
                <a:ea typeface="Batang" panose="02030600000101010101" pitchFamily="18" charset="-127"/>
              </a:rPr>
              <a:t>. </a:t>
            </a:r>
            <a:endParaRPr kumimoji="1" lang="ko-Kore-KR" altLang="en-US" sz="3200" dirty="0">
              <a:solidFill>
                <a:schemeClr val="tx1"/>
              </a:solidFill>
              <a:latin typeface="Batang" panose="02030600000101010101" pitchFamily="18" charset="-127"/>
              <a:ea typeface="Batang" panose="02030600000101010101" pitchFamily="18" charset="-127"/>
            </a:endParaRPr>
          </a:p>
        </p:txBody>
      </p:sp>
      <p:sp>
        <p:nvSpPr>
          <p:cNvPr id="14" name="직사각형 47">
            <a:extLst>
              <a:ext uri="{FF2B5EF4-FFF2-40B4-BE49-F238E27FC236}">
                <a16:creationId xmlns:a16="http://schemas.microsoft.com/office/drawing/2014/main" id="{15C608A7-3380-4463-A91C-5F4D3CEC62B9}"/>
              </a:ext>
            </a:extLst>
          </p:cNvPr>
          <p:cNvSpPr/>
          <p:nvPr/>
        </p:nvSpPr>
        <p:spPr>
          <a:xfrm>
            <a:off x="729356" y="34499784"/>
            <a:ext cx="13716000" cy="61395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ko-Kore-KR" altLang="en-US" sz="3200">
                <a:solidFill>
                  <a:schemeClr val="tx1"/>
                </a:solidFill>
                <a:latin typeface="Batang" panose="02030600000101010101" pitchFamily="18" charset="-127"/>
                <a:ea typeface="Batang" panose="02030600000101010101" pitchFamily="18" charset="-127"/>
              </a:rPr>
              <a:t>암호화 기술은 데이터 보호와 정보 보안의 핵심 요소로, 그 중요성은 계속해서 증가하고 있다. 최근 다양한 애플리케이션에서 요구되는 보안 수준이 높아짐에 따라, 더욱 효율적이고 강력한 암호화 구현이 필수가 되고 있다. 이러한 배경 속에서, 프로그래밍 언어의 선택은 암호 알고리즘의 성능과 안정성에 직접적인 영향을 미친다. </a:t>
            </a:r>
          </a:p>
          <a:p>
            <a:r>
              <a:rPr kumimoji="1" lang="ko-Kore-KR" altLang="en-US" sz="3200">
                <a:solidFill>
                  <a:schemeClr val="tx1"/>
                </a:solidFill>
                <a:latin typeface="Batang" panose="02030600000101010101" pitchFamily="18" charset="-127"/>
                <a:ea typeface="Batang" panose="02030600000101010101" pitchFamily="18" charset="-127"/>
              </a:rPr>
              <a:t>특히, </a:t>
            </a:r>
            <a:r>
              <a:rPr kumimoji="1" lang="en-US" altLang="en-US" sz="3200" dirty="0">
                <a:solidFill>
                  <a:schemeClr val="tx1"/>
                </a:solidFill>
                <a:latin typeface="Batang" panose="02030600000101010101" pitchFamily="18" charset="-127"/>
                <a:ea typeface="Batang" panose="02030600000101010101" pitchFamily="18" charset="-127"/>
              </a:rPr>
              <a:t>Rust</a:t>
            </a:r>
            <a:r>
              <a:rPr kumimoji="1" lang="ko-Kore-KR" altLang="en-US" sz="3200">
                <a:solidFill>
                  <a:schemeClr val="tx1"/>
                </a:solidFill>
                <a:latin typeface="Batang" panose="02030600000101010101" pitchFamily="18" charset="-127"/>
                <a:ea typeface="Batang" panose="02030600000101010101" pitchFamily="18" charset="-127"/>
              </a:rPr>
              <a:t>는 암호화 알고리즘을 구현할 때 발생할 수 있는 여러 보안 취약점을 효과적으로 줄여줄 수 있는 강력한 도구이다. 컴파일 시간에 메모리 안전성 검증을 제공함으로써, 실행 시간 오류로 인한 보안 위협을 사전에 차단할 수 있는 능력은 암호화 애플리케이션에서 특히 중요하다. 이와 관련된 사례들을 살펴보겠다.</a:t>
            </a:r>
            <a:endParaRPr kumimoji="1" lang="en-US" altLang="en-US" sz="3200" dirty="0">
              <a:solidFill>
                <a:schemeClr val="tx1"/>
              </a:solidFill>
              <a:latin typeface="Batang" panose="02030600000101010101" pitchFamily="18" charset="-127"/>
              <a:ea typeface="Batang" panose="02030600000101010101" pitchFamily="18" charset="-127"/>
            </a:endParaRPr>
          </a:p>
          <a:p>
            <a:r>
              <a:rPr kumimoji="1" lang="ko-Kore-KR" altLang="en-US" sz="3200">
                <a:solidFill>
                  <a:schemeClr val="tx1"/>
                </a:solidFill>
                <a:latin typeface="Batang" panose="02030600000101010101" pitchFamily="18" charset="-127"/>
                <a:ea typeface="Batang" panose="02030600000101010101" pitchFamily="18" charset="-127"/>
              </a:rPr>
              <a:t>한 연구에서는 </a:t>
            </a:r>
            <a:r>
              <a:rPr kumimoji="1" lang="en-US" altLang="en-US" sz="3200" dirty="0" err="1">
                <a:solidFill>
                  <a:schemeClr val="tx1"/>
                </a:solidFill>
                <a:latin typeface="Batang" panose="02030600000101010101" pitchFamily="18" charset="-127"/>
                <a:ea typeface="Batang" panose="02030600000101010101" pitchFamily="18" charset="-127"/>
              </a:rPr>
              <a:t>TinyJAMBU</a:t>
            </a:r>
            <a:r>
              <a:rPr kumimoji="1" lang="ko-Kore-KR" altLang="en-US" sz="3200">
                <a:solidFill>
                  <a:schemeClr val="tx1"/>
                </a:solidFill>
                <a:latin typeface="Batang" panose="02030600000101010101" pitchFamily="18" charset="-127"/>
                <a:ea typeface="Batang" panose="02030600000101010101" pitchFamily="18" charset="-127"/>
              </a:rPr>
              <a:t>라는 경량 암호화 알고리즘을 중심으로 여러 프로그래밍 언어의 성능을 비교 분석하였다. </a:t>
            </a:r>
            <a:r>
              <a:rPr kumimoji="1" lang="en-US" altLang="en-US" sz="3200" dirty="0" err="1">
                <a:solidFill>
                  <a:schemeClr val="tx1"/>
                </a:solidFill>
                <a:latin typeface="Batang" panose="02030600000101010101" pitchFamily="18" charset="-127"/>
                <a:ea typeface="Batang" panose="02030600000101010101" pitchFamily="18" charset="-127"/>
              </a:rPr>
              <a:t>TinyJAMBU</a:t>
            </a:r>
            <a:r>
              <a:rPr kumimoji="1" lang="ko-Kore-KR" altLang="en-US" sz="3200">
                <a:solidFill>
                  <a:schemeClr val="tx1"/>
                </a:solidFill>
                <a:latin typeface="Batang" panose="02030600000101010101" pitchFamily="18" charset="-127"/>
                <a:ea typeface="Batang" panose="02030600000101010101" pitchFamily="18" charset="-127"/>
              </a:rPr>
              <a:t>는 리소스가 제한된 </a:t>
            </a:r>
            <a:r>
              <a:rPr kumimoji="1" lang="en-US" altLang="en-US" sz="3200" dirty="0">
                <a:solidFill>
                  <a:schemeClr val="tx1"/>
                </a:solidFill>
                <a:latin typeface="Batang" panose="02030600000101010101" pitchFamily="18" charset="-127"/>
                <a:ea typeface="Batang" panose="02030600000101010101" pitchFamily="18" charset="-127"/>
              </a:rPr>
              <a:t>IoT </a:t>
            </a:r>
            <a:r>
              <a:rPr kumimoji="1" lang="ko-Kore-KR" altLang="en-US" sz="3200">
                <a:solidFill>
                  <a:schemeClr val="tx1"/>
                </a:solidFill>
                <a:latin typeface="Batang" panose="02030600000101010101" pitchFamily="18" charset="-127"/>
                <a:ea typeface="Batang" panose="02030600000101010101" pitchFamily="18" charset="-127"/>
              </a:rPr>
              <a:t>환경에서 사용하기 위해 설계된 알고리즘으로, 낮은 메모리와 처리 능력 요구 사항에도 불구하고 높은 보안성을 제공한다.</a:t>
            </a:r>
          </a:p>
        </p:txBody>
      </p:sp>
    </p:spTree>
    <p:extLst>
      <p:ext uri="{BB962C8B-B14F-4D97-AF65-F5344CB8AC3E}">
        <p14:creationId xmlns:p14="http://schemas.microsoft.com/office/powerpoint/2010/main" val="273026664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TotalTime>
  <Words>1187</Words>
  <Application>Microsoft Macintosh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Batang</vt:lpstr>
      <vt:lpstr>Arial</vt:lpstr>
      <vt:lpstr>Calibri</vt:lpstr>
      <vt:lpstr>Calibri Light</vt:lpstr>
      <vt:lpstr>Times New Roman</vt:lpstr>
      <vt:lpstr>Office 테마</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김상원</cp:lastModifiedBy>
  <cp:revision>48</cp:revision>
  <dcterms:created xsi:type="dcterms:W3CDTF">2017-09-25T14:51:22Z</dcterms:created>
  <dcterms:modified xsi:type="dcterms:W3CDTF">2024-06-19T07:28:25Z</dcterms:modified>
</cp:coreProperties>
</file>