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18"/>
  </p:notesMasterIdLst>
  <p:handoutMasterIdLst>
    <p:handoutMasterId r:id="rId19"/>
  </p:handoutMasterIdLst>
  <p:sldIdLst>
    <p:sldId id="269" r:id="rId2"/>
    <p:sldId id="301" r:id="rId3"/>
    <p:sldId id="305" r:id="rId4"/>
    <p:sldId id="304" r:id="rId5"/>
    <p:sldId id="307" r:id="rId6"/>
    <p:sldId id="308" r:id="rId7"/>
    <p:sldId id="309" r:id="rId8"/>
    <p:sldId id="310" r:id="rId9"/>
    <p:sldId id="311" r:id="rId10"/>
    <p:sldId id="312" r:id="rId11"/>
    <p:sldId id="317" r:id="rId12"/>
    <p:sldId id="316" r:id="rId13"/>
    <p:sldId id="318" r:id="rId14"/>
    <p:sldId id="314" r:id="rId15"/>
    <p:sldId id="313" r:id="rId16"/>
    <p:sldId id="315"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7DE888-202A-DA9F-A666-959DF1E22968}" name="김상원" initials="" userId="S::1791014@hansung.edu::124e7b57-b240-4403-813f-a0723fc21fa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im3875"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EC3AA0"/>
    <a:srgbClr val="FF2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6" autoAdjust="0"/>
    <p:restoredTop sz="96315"/>
  </p:normalViewPr>
  <p:slideViewPr>
    <p:cSldViewPr snapToGrid="0">
      <p:cViewPr>
        <p:scale>
          <a:sx n="79" d="100"/>
          <a:sy n="79" d="100"/>
        </p:scale>
        <p:origin x="184" y="1816"/>
      </p:cViewPr>
      <p:guideLst>
        <p:guide orient="horz" pos="2160"/>
        <p:guide pos="3840"/>
      </p:guideLst>
    </p:cSldViewPr>
  </p:slideViewPr>
  <p:outlineViewPr>
    <p:cViewPr>
      <p:scale>
        <a:sx n="33" d="100"/>
        <a:sy n="33" d="100"/>
      </p:scale>
      <p:origin x="-64" y="0"/>
    </p:cViewPr>
    <p:sldLst>
      <p:sld r:id="rId1" collapse="1"/>
    </p:sldLst>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2" d="100"/>
          <a:sy n="92" d="100"/>
        </p:scale>
        <p:origin x="3730"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546E7E-6CE1-4F62-BC39-1BE7148D0D0D}" type="datetimeFigureOut">
              <a:rPr lang="ko-KR" altLang="en-US" smtClean="0"/>
              <a:t>2024. 8. 27.</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F56489-CFDC-4DF4-92D1-C366C0FB1731}" type="slidenum">
              <a:rPr lang="ko-KR" altLang="en-US" smtClean="0"/>
              <a:t>‹#›</a:t>
            </a:fld>
            <a:endParaRPr lang="ko-KR" altLang="en-US"/>
          </a:p>
        </p:txBody>
      </p:sp>
    </p:spTree>
    <p:extLst>
      <p:ext uri="{BB962C8B-B14F-4D97-AF65-F5344CB8AC3E}">
        <p14:creationId xmlns:p14="http://schemas.microsoft.com/office/powerpoint/2010/main" val="4149840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A1C54-2D0D-48EB-888A-9786B070F533}" type="datetimeFigureOut">
              <a:rPr lang="ko-KR" altLang="en-US" smtClean="0"/>
              <a:t>2024. 8. 27.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2C913-610E-4BF0-B55F-9CE65BBA65D1}" type="slidenum">
              <a:rPr lang="ko-KR" altLang="en-US" smtClean="0"/>
              <a:t>‹#›</a:t>
            </a:fld>
            <a:endParaRPr lang="ko-KR" altLang="en-US"/>
          </a:p>
        </p:txBody>
      </p:sp>
    </p:spTree>
    <p:extLst>
      <p:ext uri="{BB962C8B-B14F-4D97-AF65-F5344CB8AC3E}">
        <p14:creationId xmlns:p14="http://schemas.microsoft.com/office/powerpoint/2010/main" val="5329765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1</a:t>
            </a:fld>
            <a:endParaRPr lang="ko-KR" altLang="en-US"/>
          </a:p>
        </p:txBody>
      </p:sp>
    </p:spTree>
    <p:extLst>
      <p:ext uri="{BB962C8B-B14F-4D97-AF65-F5344CB8AC3E}">
        <p14:creationId xmlns:p14="http://schemas.microsoft.com/office/powerpoint/2010/main" val="54376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10</a:t>
            </a:fld>
            <a:endParaRPr lang="ko-KR" altLang="en-US"/>
          </a:p>
        </p:txBody>
      </p:sp>
    </p:spTree>
    <p:extLst>
      <p:ext uri="{BB962C8B-B14F-4D97-AF65-F5344CB8AC3E}">
        <p14:creationId xmlns:p14="http://schemas.microsoft.com/office/powerpoint/2010/main" val="277703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11</a:t>
            </a:fld>
            <a:endParaRPr lang="ko-KR" altLang="en-US"/>
          </a:p>
        </p:txBody>
      </p:sp>
    </p:spTree>
    <p:extLst>
      <p:ext uri="{BB962C8B-B14F-4D97-AF65-F5344CB8AC3E}">
        <p14:creationId xmlns:p14="http://schemas.microsoft.com/office/powerpoint/2010/main" val="3566238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12</a:t>
            </a:fld>
            <a:endParaRPr lang="ko-KR" altLang="en-US"/>
          </a:p>
        </p:txBody>
      </p:sp>
    </p:spTree>
    <p:extLst>
      <p:ext uri="{BB962C8B-B14F-4D97-AF65-F5344CB8AC3E}">
        <p14:creationId xmlns:p14="http://schemas.microsoft.com/office/powerpoint/2010/main" val="2392398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13</a:t>
            </a:fld>
            <a:endParaRPr lang="ko-KR" altLang="en-US"/>
          </a:p>
        </p:txBody>
      </p:sp>
    </p:spTree>
    <p:extLst>
      <p:ext uri="{BB962C8B-B14F-4D97-AF65-F5344CB8AC3E}">
        <p14:creationId xmlns:p14="http://schemas.microsoft.com/office/powerpoint/2010/main" val="968640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14</a:t>
            </a:fld>
            <a:endParaRPr lang="ko-KR" altLang="en-US"/>
          </a:p>
        </p:txBody>
      </p:sp>
    </p:spTree>
    <p:extLst>
      <p:ext uri="{BB962C8B-B14F-4D97-AF65-F5344CB8AC3E}">
        <p14:creationId xmlns:p14="http://schemas.microsoft.com/office/powerpoint/2010/main" val="1278010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15</a:t>
            </a:fld>
            <a:endParaRPr lang="ko-KR" altLang="en-US"/>
          </a:p>
        </p:txBody>
      </p:sp>
    </p:spTree>
    <p:extLst>
      <p:ext uri="{BB962C8B-B14F-4D97-AF65-F5344CB8AC3E}">
        <p14:creationId xmlns:p14="http://schemas.microsoft.com/office/powerpoint/2010/main" val="2733491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16</a:t>
            </a:fld>
            <a:endParaRPr lang="ko-KR" altLang="en-US"/>
          </a:p>
        </p:txBody>
      </p:sp>
    </p:spTree>
    <p:extLst>
      <p:ext uri="{BB962C8B-B14F-4D97-AF65-F5344CB8AC3E}">
        <p14:creationId xmlns:p14="http://schemas.microsoft.com/office/powerpoint/2010/main" val="86406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2</a:t>
            </a:fld>
            <a:endParaRPr lang="ko-KR" altLang="en-US"/>
          </a:p>
        </p:txBody>
      </p:sp>
    </p:spTree>
    <p:extLst>
      <p:ext uri="{BB962C8B-B14F-4D97-AF65-F5344CB8AC3E}">
        <p14:creationId xmlns:p14="http://schemas.microsoft.com/office/powerpoint/2010/main" val="3964113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3</a:t>
            </a:fld>
            <a:endParaRPr lang="ko-KR" altLang="en-US"/>
          </a:p>
        </p:txBody>
      </p:sp>
    </p:spTree>
    <p:extLst>
      <p:ext uri="{BB962C8B-B14F-4D97-AF65-F5344CB8AC3E}">
        <p14:creationId xmlns:p14="http://schemas.microsoft.com/office/powerpoint/2010/main" val="400699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4</a:t>
            </a:fld>
            <a:endParaRPr lang="ko-KR" altLang="en-US"/>
          </a:p>
        </p:txBody>
      </p:sp>
    </p:spTree>
    <p:extLst>
      <p:ext uri="{BB962C8B-B14F-4D97-AF65-F5344CB8AC3E}">
        <p14:creationId xmlns:p14="http://schemas.microsoft.com/office/powerpoint/2010/main" val="420770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5</a:t>
            </a:fld>
            <a:endParaRPr lang="ko-KR" altLang="en-US"/>
          </a:p>
        </p:txBody>
      </p:sp>
    </p:spTree>
    <p:extLst>
      <p:ext uri="{BB962C8B-B14F-4D97-AF65-F5344CB8AC3E}">
        <p14:creationId xmlns:p14="http://schemas.microsoft.com/office/powerpoint/2010/main" val="164956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6</a:t>
            </a:fld>
            <a:endParaRPr lang="ko-KR" altLang="en-US"/>
          </a:p>
        </p:txBody>
      </p:sp>
    </p:spTree>
    <p:extLst>
      <p:ext uri="{BB962C8B-B14F-4D97-AF65-F5344CB8AC3E}">
        <p14:creationId xmlns:p14="http://schemas.microsoft.com/office/powerpoint/2010/main" val="298580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7</a:t>
            </a:fld>
            <a:endParaRPr lang="ko-KR" altLang="en-US"/>
          </a:p>
        </p:txBody>
      </p:sp>
    </p:spTree>
    <p:extLst>
      <p:ext uri="{BB962C8B-B14F-4D97-AF65-F5344CB8AC3E}">
        <p14:creationId xmlns:p14="http://schemas.microsoft.com/office/powerpoint/2010/main" val="2404932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8</a:t>
            </a:fld>
            <a:endParaRPr lang="ko-KR" altLang="en-US"/>
          </a:p>
        </p:txBody>
      </p:sp>
    </p:spTree>
    <p:extLst>
      <p:ext uri="{BB962C8B-B14F-4D97-AF65-F5344CB8AC3E}">
        <p14:creationId xmlns:p14="http://schemas.microsoft.com/office/powerpoint/2010/main" val="1827045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6002C913-610E-4BF0-B55F-9CE65BBA65D1}" type="slidenum">
              <a:rPr lang="ko-KR" altLang="en-US" smtClean="0"/>
              <a:t>9</a:t>
            </a:fld>
            <a:endParaRPr lang="ko-KR" altLang="en-US"/>
          </a:p>
        </p:txBody>
      </p:sp>
    </p:spTree>
    <p:extLst>
      <p:ext uri="{BB962C8B-B14F-4D97-AF65-F5344CB8AC3E}">
        <p14:creationId xmlns:p14="http://schemas.microsoft.com/office/powerpoint/2010/main" val="1301882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p:cNvSpPr>
            <a:spLocks noGrp="1"/>
          </p:cNvSpPr>
          <p:nvPr>
            <p:ph type="ctrTitle"/>
          </p:nvPr>
        </p:nvSpPr>
        <p:spPr>
          <a:xfrm>
            <a:off x="0" y="1223120"/>
            <a:ext cx="12192000" cy="2387600"/>
          </a:xfrm>
        </p:spPr>
        <p:txBody>
          <a:bodyPr anchor="ctr"/>
          <a:lstStyle>
            <a:lvl1pPr algn="ctr">
              <a:defRPr sz="6000" b="0">
                <a:latin typeface="+mj-ea"/>
                <a:ea typeface="+mj-ea"/>
                <a:cs typeface="함초롬돋움" panose="020B0604000101010101" pitchFamily="50" charset="-127"/>
              </a:defRPr>
            </a:lvl1pPr>
          </a:lstStyle>
          <a:p>
            <a:r>
              <a:rPr lang="ko-KR" altLang="en-US" dirty="0"/>
              <a:t>마스터 제목 스타일 편집</a:t>
            </a:r>
          </a:p>
        </p:txBody>
      </p:sp>
      <p:sp>
        <p:nvSpPr>
          <p:cNvPr id="3" name="부제목 2"/>
          <p:cNvSpPr>
            <a:spLocks noGrp="1"/>
          </p:cNvSpPr>
          <p:nvPr>
            <p:ph type="subTitle" idx="1"/>
          </p:nvPr>
        </p:nvSpPr>
        <p:spPr>
          <a:xfrm>
            <a:off x="-2" y="3794871"/>
            <a:ext cx="12192001" cy="1655762"/>
          </a:xfrm>
        </p:spPr>
        <p:txBody>
          <a:bodyPr anchor="ctr"/>
          <a:lstStyle>
            <a:lvl1pPr marL="0" indent="0" algn="ctr">
              <a:buNone/>
              <a:defRPr sz="2400">
                <a:latin typeface="+mn-ea"/>
                <a:ea typeface="+mn-ea"/>
                <a:cs typeface="함초롬돋움" panose="020B0604000101010101"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96" y="6195047"/>
            <a:ext cx="3026852" cy="642781"/>
          </a:xfrm>
          <a:prstGeom prst="rect">
            <a:avLst/>
          </a:prstGeom>
        </p:spPr>
      </p:pic>
      <p:pic>
        <p:nvPicPr>
          <p:cNvPr id="9" name="그림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80202" y="6215220"/>
            <a:ext cx="1311798" cy="642780"/>
          </a:xfrm>
          <a:prstGeom prst="rect">
            <a:avLst/>
          </a:prstGeom>
        </p:spPr>
      </p:pic>
    </p:spTree>
    <p:extLst>
      <p:ext uri="{BB962C8B-B14F-4D97-AF65-F5344CB8AC3E}">
        <p14:creationId xmlns:p14="http://schemas.microsoft.com/office/powerpoint/2010/main" val="186826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cxnSp>
        <p:nvCxnSpPr>
          <p:cNvPr id="9" name="직선 연결선 8"/>
          <p:cNvCxnSpPr>
            <a:cxnSpLocks/>
          </p:cNvCxnSpPr>
          <p:nvPr userDrawn="1"/>
        </p:nvCxnSpPr>
        <p:spPr>
          <a:xfrm>
            <a:off x="4863597" y="2208981"/>
            <a:ext cx="19940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텍스트 개체 틀 4"/>
          <p:cNvSpPr>
            <a:spLocks noGrp="1"/>
          </p:cNvSpPr>
          <p:nvPr>
            <p:ph type="body" sz="quarter" idx="11" hasCustomPrompt="1"/>
          </p:nvPr>
        </p:nvSpPr>
        <p:spPr>
          <a:xfrm>
            <a:off x="1055592" y="1691017"/>
            <a:ext cx="10071852"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0" name="텍스트 개체 틀 4"/>
          <p:cNvSpPr>
            <a:spLocks noGrp="1"/>
          </p:cNvSpPr>
          <p:nvPr>
            <p:ph type="body" sz="quarter" idx="25" hasCustomPrompt="1"/>
          </p:nvPr>
        </p:nvSpPr>
        <p:spPr>
          <a:xfrm>
            <a:off x="1055592" y="2606858"/>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6" name="텍스트 개체 틀 4"/>
          <p:cNvSpPr>
            <a:spLocks noGrp="1"/>
          </p:cNvSpPr>
          <p:nvPr>
            <p:ph type="body" sz="quarter" idx="27" hasCustomPrompt="1"/>
          </p:nvPr>
        </p:nvSpPr>
        <p:spPr>
          <a:xfrm>
            <a:off x="1055592" y="3526039"/>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9" name="텍스트 개체 틀 4"/>
          <p:cNvSpPr>
            <a:spLocks noGrp="1"/>
          </p:cNvSpPr>
          <p:nvPr>
            <p:ph type="body" sz="quarter" idx="29" hasCustomPrompt="1"/>
          </p:nvPr>
        </p:nvSpPr>
        <p:spPr>
          <a:xfrm>
            <a:off x="1055593" y="4441880"/>
            <a:ext cx="10071849"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11" name="모서리가 둥근 직사각형 19">
            <a:extLst>
              <a:ext uri="{FF2B5EF4-FFF2-40B4-BE49-F238E27FC236}">
                <a16:creationId xmlns:a16="http://schemas.microsoft.com/office/drawing/2014/main" id="{9A1001AF-7C71-4701-94B0-3772F84D3418}"/>
              </a:ext>
            </a:extLst>
          </p:cNvPr>
          <p:cNvSpPr/>
          <p:nvPr userDrawn="1"/>
        </p:nvSpPr>
        <p:spPr>
          <a:xfrm>
            <a:off x="1064556" y="1691018"/>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9">
            <a:extLst>
              <a:ext uri="{FF2B5EF4-FFF2-40B4-BE49-F238E27FC236}">
                <a16:creationId xmlns:a16="http://schemas.microsoft.com/office/drawing/2014/main" id="{D9E18A4C-9D39-4312-9D41-EA0FA0703DAD}"/>
              </a:ext>
            </a:extLst>
          </p:cNvPr>
          <p:cNvSpPr/>
          <p:nvPr userDrawn="1"/>
        </p:nvSpPr>
        <p:spPr>
          <a:xfrm>
            <a:off x="1064556" y="26036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9">
            <a:extLst>
              <a:ext uri="{FF2B5EF4-FFF2-40B4-BE49-F238E27FC236}">
                <a16:creationId xmlns:a16="http://schemas.microsoft.com/office/drawing/2014/main" id="{DD43020D-DDFD-4ED7-A112-51545002358E}"/>
              </a:ext>
            </a:extLst>
          </p:cNvPr>
          <p:cNvSpPr/>
          <p:nvPr userDrawn="1"/>
        </p:nvSpPr>
        <p:spPr>
          <a:xfrm>
            <a:off x="1064556" y="3532617"/>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9">
            <a:extLst>
              <a:ext uri="{FF2B5EF4-FFF2-40B4-BE49-F238E27FC236}">
                <a16:creationId xmlns:a16="http://schemas.microsoft.com/office/drawing/2014/main" id="{7B5C337D-B310-4C62-8229-6DD25DC8C899}"/>
              </a:ext>
            </a:extLst>
          </p:cNvPr>
          <p:cNvSpPr/>
          <p:nvPr userDrawn="1"/>
        </p:nvSpPr>
        <p:spPr>
          <a:xfrm>
            <a:off x="1064556" y="44452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491475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종료">
    <p:spTree>
      <p:nvGrpSpPr>
        <p:cNvPr id="1" name=""/>
        <p:cNvGrpSpPr/>
        <p:nvPr/>
      </p:nvGrpSpPr>
      <p:grpSpPr>
        <a:xfrm>
          <a:off x="0" y="0"/>
          <a:ext cx="0" cy="0"/>
          <a:chOff x="0" y="0"/>
          <a:chExt cx="0" cy="0"/>
        </a:xfrm>
      </p:grpSpPr>
      <p:sp>
        <p:nvSpPr>
          <p:cNvPr id="4" name="직사각형 3"/>
          <p:cNvSpPr/>
          <p:nvPr userDrawn="1"/>
        </p:nvSpPr>
        <p:spPr>
          <a:xfrm>
            <a:off x="0" y="2767280"/>
            <a:ext cx="12191999" cy="1323439"/>
          </a:xfrm>
          <a:prstGeom prst="rect">
            <a:avLst/>
          </a:prstGeom>
        </p:spPr>
        <p:txBody>
          <a:bodyPr wrap="square">
            <a:spAutoFit/>
          </a:bodyPr>
          <a:lstStyle/>
          <a:p>
            <a:pPr algn="ctr"/>
            <a:r>
              <a:rPr lang="en-US" altLang="ko-KR" sz="8000" dirty="0">
                <a:latin typeface="+mj-lt"/>
              </a:rPr>
              <a:t>Q &amp; A</a:t>
            </a:r>
            <a:endParaRPr lang="ko-KR" altLang="en-US" sz="8000" dirty="0">
              <a:latin typeface="+mj-lt"/>
            </a:endParaRPr>
          </a:p>
        </p:txBody>
      </p:sp>
    </p:spTree>
    <p:extLst>
      <p:ext uri="{BB962C8B-B14F-4D97-AF65-F5344CB8AC3E}">
        <p14:creationId xmlns:p14="http://schemas.microsoft.com/office/powerpoint/2010/main" val="13294381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11920" y="207747"/>
            <a:ext cx="11368160" cy="762163"/>
          </a:xfrm>
        </p:spPr>
        <p:txBody>
          <a:bodyPr>
            <a:normAutofit/>
          </a:bodyPr>
          <a:lstStyle>
            <a:lvl1pPr>
              <a:defRPr sz="3600"/>
            </a:lvl1pPr>
          </a:lstStyle>
          <a:p>
            <a:r>
              <a:rPr lang="ko-KR" altLang="en-US" dirty="0"/>
              <a:t>마스터 제목 스타일 편집</a:t>
            </a:r>
          </a:p>
        </p:txBody>
      </p:sp>
      <p:sp>
        <p:nvSpPr>
          <p:cNvPr id="20" name="모서리가 둥근 직사각형 19"/>
          <p:cNvSpPr/>
          <p:nvPr userDrawn="1"/>
        </p:nvSpPr>
        <p:spPr>
          <a:xfrm>
            <a:off x="411920" y="207747"/>
            <a:ext cx="11368160" cy="76216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텍스트 개체 틀 8"/>
          <p:cNvSpPr>
            <a:spLocks noGrp="1"/>
          </p:cNvSpPr>
          <p:nvPr>
            <p:ph type="body" sz="quarter" idx="10"/>
          </p:nvPr>
        </p:nvSpPr>
        <p:spPr>
          <a:xfrm>
            <a:off x="411163" y="1152525"/>
            <a:ext cx="11369675" cy="505777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9635060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DAAC8-442A-4C15-9819-F07FF5E73150}" type="slidenum">
              <a:rPr lang="ko-KR" altLang="en-US" smtClean="0"/>
              <a:pPr/>
              <a:t>‹#›</a:t>
            </a:fld>
            <a:endParaRPr lang="ko-KR" altLang="en-US" dirty="0"/>
          </a:p>
        </p:txBody>
      </p:sp>
    </p:spTree>
    <p:extLst>
      <p:ext uri="{BB962C8B-B14F-4D97-AF65-F5344CB8AC3E}">
        <p14:creationId xmlns:p14="http://schemas.microsoft.com/office/powerpoint/2010/main" val="25966651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9" r:id="rId3"/>
    <p:sldLayoutId id="2147483670" r:id="rId4"/>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925786"/>
            <a:ext cx="12192000" cy="2387600"/>
          </a:xfrm>
        </p:spPr>
        <p:txBody>
          <a:bodyPr>
            <a:normAutofit/>
          </a:bodyPr>
          <a:lstStyle/>
          <a:p>
            <a:r>
              <a:rPr lang="en-US" altLang="ko-KR" sz="4400" dirty="0"/>
              <a:t>LEA Block Cipher in Rust Language: Trade-off between Memory Safety and Performance</a:t>
            </a:r>
            <a:endParaRPr lang="ko-KR" altLang="en-US" sz="4400" dirty="0"/>
          </a:p>
        </p:txBody>
      </p:sp>
      <p:sp>
        <p:nvSpPr>
          <p:cNvPr id="3" name="부제목 2"/>
          <p:cNvSpPr>
            <a:spLocks noGrp="1"/>
          </p:cNvSpPr>
          <p:nvPr>
            <p:ph type="subTitle" idx="1"/>
          </p:nvPr>
        </p:nvSpPr>
        <p:spPr>
          <a:xfrm>
            <a:off x="-1" y="3229303"/>
            <a:ext cx="12192001" cy="1655762"/>
          </a:xfrm>
        </p:spPr>
        <p:txBody>
          <a:bodyPr>
            <a:normAutofit/>
          </a:bodyPr>
          <a:lstStyle/>
          <a:p>
            <a:r>
              <a:rPr lang="en-US" altLang="ko-KR" sz="2000" dirty="0" err="1"/>
              <a:t>Sangwon</a:t>
            </a:r>
            <a:r>
              <a:rPr lang="en-US" altLang="ko-KR" sz="2000" dirty="0"/>
              <a:t> Kim, Siwoo </a:t>
            </a:r>
            <a:r>
              <a:rPr lang="en-US" altLang="ko-KR" sz="2000" dirty="0" err="1"/>
              <a:t>Eum</a:t>
            </a:r>
            <a:r>
              <a:rPr lang="en-US" altLang="ko-KR" sz="2000" dirty="0"/>
              <a:t>, Minho Song, </a:t>
            </a:r>
            <a:r>
              <a:rPr lang="en-US" altLang="ko-KR" sz="2000" dirty="0" err="1"/>
              <a:t>Hwajeong</a:t>
            </a:r>
            <a:r>
              <a:rPr lang="en-US" altLang="ko-KR" sz="2000" dirty="0"/>
              <a:t> Seo</a:t>
            </a:r>
          </a:p>
          <a:p>
            <a:r>
              <a:rPr lang="en-US" altLang="ko-KR" sz="2000" dirty="0" err="1"/>
              <a:t>Hansung</a:t>
            </a:r>
            <a:r>
              <a:rPr lang="en-US" altLang="ko-KR" sz="2000" dirty="0"/>
              <a:t> University, South Korea</a:t>
            </a:r>
          </a:p>
        </p:txBody>
      </p:sp>
    </p:spTree>
    <p:extLst>
      <p:ext uri="{BB962C8B-B14F-4D97-AF65-F5344CB8AC3E}">
        <p14:creationId xmlns:p14="http://schemas.microsoft.com/office/powerpoint/2010/main" val="240632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normAutofit/>
          </a:bodyPr>
          <a:lstStyle/>
          <a:p>
            <a:r>
              <a:rPr kumimoji="1" lang="en-US" altLang="ko-KR" dirty="0"/>
              <a:t>Benchmark</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586677" y="3769194"/>
            <a:ext cx="6076722" cy="1228650"/>
          </a:xfrm>
        </p:spPr>
        <p:txBody>
          <a:bodyPr>
            <a:normAutofit fontScale="55000" lnSpcReduction="20000"/>
          </a:bodyPr>
          <a:lstStyle/>
          <a:p>
            <a:pPr marL="0" indent="0">
              <a:lnSpc>
                <a:spcPct val="100000"/>
              </a:lnSpc>
              <a:buNone/>
            </a:pPr>
            <a:r>
              <a:rPr lang="en-US" altLang="ko-KR" sz="2000" dirty="0"/>
              <a:t>Environment for measuring specifications</a:t>
            </a:r>
          </a:p>
          <a:p>
            <a:pPr>
              <a:lnSpc>
                <a:spcPct val="100000"/>
              </a:lnSpc>
            </a:pPr>
            <a:r>
              <a:rPr lang="en-US" altLang="ko-KR" sz="1600" dirty="0"/>
              <a:t>Model : MacBook Air</a:t>
            </a:r>
          </a:p>
          <a:p>
            <a:pPr>
              <a:lnSpc>
                <a:spcPct val="100000"/>
              </a:lnSpc>
            </a:pPr>
            <a:r>
              <a:rPr lang="en-US" altLang="ko-KR" sz="1600" dirty="0"/>
              <a:t>Chip : Apple M2 (2022)</a:t>
            </a:r>
          </a:p>
          <a:p>
            <a:pPr>
              <a:lnSpc>
                <a:spcPct val="100000"/>
              </a:lnSpc>
            </a:pPr>
            <a:r>
              <a:rPr lang="en-US" altLang="ko-KR" sz="1600" dirty="0"/>
              <a:t>Memory : 8 GB</a:t>
            </a:r>
          </a:p>
          <a:p>
            <a:pPr>
              <a:lnSpc>
                <a:spcPct val="100000"/>
              </a:lnSpc>
            </a:pPr>
            <a:r>
              <a:rPr lang="en-US" altLang="ko-KR" sz="1600" dirty="0"/>
              <a:t>Operating System : macOS Sonoma 14.5</a:t>
            </a:r>
          </a:p>
          <a:p>
            <a:pPr>
              <a:lnSpc>
                <a:spcPct val="100000"/>
              </a:lnSpc>
            </a:pPr>
            <a:endParaRPr lang="en-US" altLang="ko-KR" sz="2000" dirty="0"/>
          </a:p>
        </p:txBody>
      </p:sp>
      <p:sp>
        <p:nvSpPr>
          <p:cNvPr id="11" name="텍스트 개체 틀 2">
            <a:extLst>
              <a:ext uri="{FF2B5EF4-FFF2-40B4-BE49-F238E27FC236}">
                <a16:creationId xmlns:a16="http://schemas.microsoft.com/office/drawing/2014/main" id="{241E9C29-10F5-DBD1-BD03-610115A9E470}"/>
              </a:ext>
            </a:extLst>
          </p:cNvPr>
          <p:cNvSpPr txBox="1">
            <a:spLocks/>
          </p:cNvSpPr>
          <p:nvPr/>
        </p:nvSpPr>
        <p:spPr>
          <a:xfrm>
            <a:off x="7329714" y="1152525"/>
            <a:ext cx="4450366" cy="5382127"/>
          </a:xfrm>
          <a:prstGeom prst="rect">
            <a:avLst/>
          </a:prstGeom>
        </p:spPr>
        <p:txBody>
          <a:bodyPr vert="horz" lIns="91440" tIns="45720" rIns="91440" bIns="45720" rtlCol="0">
            <a:normAutofit fontScale="8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ko-KR" sz="2000" dirty="0"/>
              <a:t>Interpretation of </a:t>
            </a:r>
            <a:r>
              <a:rPr lang="en-US" altLang="ko-KR" sz="2000" dirty="0" err="1"/>
              <a:t>Jemalloc</a:t>
            </a:r>
            <a:r>
              <a:rPr lang="en-US" altLang="ko-KR" sz="2000" dirty="0"/>
              <a:t> Statistics</a:t>
            </a:r>
          </a:p>
          <a:p>
            <a:pPr>
              <a:lnSpc>
                <a:spcPct val="100000"/>
              </a:lnSpc>
            </a:pPr>
            <a:r>
              <a:rPr lang="en-US" altLang="ko-KR" sz="2000" dirty="0"/>
              <a:t>Allocated</a:t>
            </a:r>
          </a:p>
          <a:p>
            <a:pPr lvl="1">
              <a:lnSpc>
                <a:spcPct val="100000"/>
              </a:lnSpc>
            </a:pPr>
            <a:r>
              <a:rPr lang="en-US" altLang="ko-KR" sz="1400" dirty="0"/>
              <a:t>Total memory allocated by the program from the system, indicating the application’s memory demand during execution.</a:t>
            </a:r>
          </a:p>
          <a:p>
            <a:pPr>
              <a:lnSpc>
                <a:spcPct val="100000"/>
              </a:lnSpc>
            </a:pPr>
            <a:r>
              <a:rPr lang="en-US" altLang="ko-KR" sz="2000" dirty="0"/>
              <a:t>Active</a:t>
            </a:r>
          </a:p>
          <a:p>
            <a:pPr lvl="1">
              <a:lnSpc>
                <a:spcPct val="100000"/>
              </a:lnSpc>
            </a:pPr>
            <a:r>
              <a:rPr lang="en-US" altLang="ko-KR" sz="1400" dirty="0"/>
              <a:t>Active memory is the amount of allocated memory still in use by the application, including fragmented memory and overhead that remains within allocated blocks.</a:t>
            </a:r>
          </a:p>
          <a:p>
            <a:pPr>
              <a:lnSpc>
                <a:spcPct val="100000"/>
              </a:lnSpc>
            </a:pPr>
            <a:r>
              <a:rPr lang="en-US" altLang="ko-KR" sz="2000" dirty="0"/>
              <a:t>Metadata</a:t>
            </a:r>
          </a:p>
          <a:p>
            <a:pPr lvl="1">
              <a:lnSpc>
                <a:spcPct val="100000"/>
              </a:lnSpc>
            </a:pPr>
            <a:r>
              <a:rPr lang="en-US" altLang="ko-KR" sz="1400" dirty="0"/>
              <a:t>Metadata is the memory used by </a:t>
            </a:r>
            <a:r>
              <a:rPr lang="en-US" altLang="ko-KR" sz="1400" dirty="0" err="1"/>
              <a:t>Jemalloc</a:t>
            </a:r>
            <a:r>
              <a:rPr lang="en-US" altLang="ko-KR" sz="1400" dirty="0"/>
              <a:t> to manage allocation and deallocation, including data structures and tables, adding overhead to total memory usage.</a:t>
            </a:r>
          </a:p>
          <a:p>
            <a:pPr>
              <a:lnSpc>
                <a:spcPct val="100000"/>
              </a:lnSpc>
            </a:pPr>
            <a:r>
              <a:rPr lang="en-US" altLang="ko-KR" sz="2000" dirty="0"/>
              <a:t>Resident</a:t>
            </a:r>
          </a:p>
          <a:p>
            <a:pPr lvl="1">
              <a:lnSpc>
                <a:spcPct val="100000"/>
              </a:lnSpc>
            </a:pPr>
            <a:r>
              <a:rPr lang="en-US" altLang="ko-KR" sz="1400" dirty="0"/>
              <a:t>Resident memory is the portion of a process’s memory currently in RAM, indicating the application’s actual physical memory usage.</a:t>
            </a:r>
          </a:p>
          <a:p>
            <a:pPr>
              <a:lnSpc>
                <a:spcPct val="100000"/>
              </a:lnSpc>
            </a:pPr>
            <a:r>
              <a:rPr lang="en-US" altLang="ko-KR" sz="2000" dirty="0"/>
              <a:t>Mapped</a:t>
            </a:r>
          </a:p>
          <a:p>
            <a:pPr lvl="1">
              <a:lnSpc>
                <a:spcPct val="100000"/>
              </a:lnSpc>
            </a:pPr>
            <a:r>
              <a:rPr lang="en-US" altLang="ko-KR" sz="1400" dirty="0"/>
              <a:t>Mapped memory is the total virtual address space allocated by </a:t>
            </a:r>
            <a:r>
              <a:rPr lang="en-US" altLang="ko-KR" sz="1400" dirty="0" err="1"/>
              <a:t>Jemalloc</a:t>
            </a:r>
            <a:r>
              <a:rPr lang="en-US" altLang="ko-KR" sz="1400" dirty="0"/>
              <a:t>, including both used and unused regions, indicating the memory resources reserved for the application and impacting overall system memory availability.</a:t>
            </a:r>
          </a:p>
        </p:txBody>
      </p:sp>
      <p:graphicFrame>
        <p:nvGraphicFramePr>
          <p:cNvPr id="12" name="Table 11">
            <a:extLst>
              <a:ext uri="{FF2B5EF4-FFF2-40B4-BE49-F238E27FC236}">
                <a16:creationId xmlns:a16="http://schemas.microsoft.com/office/drawing/2014/main" id="{770CB607-F4CA-BC50-87AA-88BAC51D0D25}"/>
              </a:ext>
            </a:extLst>
          </p:cNvPr>
          <p:cNvGraphicFramePr>
            <a:graphicFrameLocks noGrp="1"/>
          </p:cNvGraphicFramePr>
          <p:nvPr>
            <p:extLst>
              <p:ext uri="{D42A27DB-BD31-4B8C-83A1-F6EECF244321}">
                <p14:modId xmlns:p14="http://schemas.microsoft.com/office/powerpoint/2010/main" val="2656414221"/>
              </p:ext>
            </p:extLst>
          </p:nvPr>
        </p:nvGraphicFramePr>
        <p:xfrm>
          <a:off x="586676" y="5101459"/>
          <a:ext cx="6076723" cy="914400"/>
        </p:xfrm>
        <a:graphic>
          <a:graphicData uri="http://schemas.openxmlformats.org/drawingml/2006/table">
            <a:tbl>
              <a:tblPr firstRow="1" bandRow="1">
                <a:tableStyleId>{5C22544A-7EE6-4342-B048-85BDC9FD1C3A}</a:tableStyleId>
              </a:tblPr>
              <a:tblGrid>
                <a:gridCol w="548501">
                  <a:extLst>
                    <a:ext uri="{9D8B030D-6E8A-4147-A177-3AD203B41FA5}">
                      <a16:colId xmlns:a16="http://schemas.microsoft.com/office/drawing/2014/main" val="2598918190"/>
                    </a:ext>
                  </a:extLst>
                </a:gridCol>
                <a:gridCol w="1134665">
                  <a:extLst>
                    <a:ext uri="{9D8B030D-6E8A-4147-A177-3AD203B41FA5}">
                      <a16:colId xmlns:a16="http://schemas.microsoft.com/office/drawing/2014/main" val="2469812621"/>
                    </a:ext>
                  </a:extLst>
                </a:gridCol>
                <a:gridCol w="1039603">
                  <a:extLst>
                    <a:ext uri="{9D8B030D-6E8A-4147-A177-3AD203B41FA5}">
                      <a16:colId xmlns:a16="http://schemas.microsoft.com/office/drawing/2014/main" val="2955359745"/>
                    </a:ext>
                  </a:extLst>
                </a:gridCol>
                <a:gridCol w="1123323">
                  <a:extLst>
                    <a:ext uri="{9D8B030D-6E8A-4147-A177-3AD203B41FA5}">
                      <a16:colId xmlns:a16="http://schemas.microsoft.com/office/drawing/2014/main" val="3536838568"/>
                    </a:ext>
                  </a:extLst>
                </a:gridCol>
                <a:gridCol w="1067266">
                  <a:extLst>
                    <a:ext uri="{9D8B030D-6E8A-4147-A177-3AD203B41FA5}">
                      <a16:colId xmlns:a16="http://schemas.microsoft.com/office/drawing/2014/main" val="1822295106"/>
                    </a:ext>
                  </a:extLst>
                </a:gridCol>
                <a:gridCol w="1163365">
                  <a:extLst>
                    <a:ext uri="{9D8B030D-6E8A-4147-A177-3AD203B41FA5}">
                      <a16:colId xmlns:a16="http://schemas.microsoft.com/office/drawing/2014/main" val="2591680477"/>
                    </a:ext>
                  </a:extLst>
                </a:gridCol>
              </a:tblGrid>
              <a:tr h="127018">
                <a:tc>
                  <a:txBody>
                    <a:bodyPr/>
                    <a:lstStyle/>
                    <a:p>
                      <a:endParaRPr lang="en-KR" sz="1400" dirty="0"/>
                    </a:p>
                  </a:txBody>
                  <a:tcPr/>
                </a:tc>
                <a:tc>
                  <a:txBody>
                    <a:bodyPr/>
                    <a:lstStyle/>
                    <a:p>
                      <a:r>
                        <a:rPr lang="en-KR" sz="1400" dirty="0"/>
                        <a:t>Allocated</a:t>
                      </a:r>
                    </a:p>
                  </a:txBody>
                  <a:tcPr/>
                </a:tc>
                <a:tc>
                  <a:txBody>
                    <a:bodyPr/>
                    <a:lstStyle/>
                    <a:p>
                      <a:r>
                        <a:rPr lang="en-KR" sz="1400" dirty="0"/>
                        <a:t>Active</a:t>
                      </a:r>
                    </a:p>
                  </a:txBody>
                  <a:tcPr/>
                </a:tc>
                <a:tc>
                  <a:txBody>
                    <a:bodyPr/>
                    <a:lstStyle/>
                    <a:p>
                      <a:r>
                        <a:rPr lang="en-KR" sz="1400" dirty="0"/>
                        <a:t>Metadata</a:t>
                      </a:r>
                    </a:p>
                  </a:txBody>
                  <a:tcPr/>
                </a:tc>
                <a:tc>
                  <a:txBody>
                    <a:bodyPr/>
                    <a:lstStyle/>
                    <a:p>
                      <a:r>
                        <a:rPr lang="en-KR" sz="1400" dirty="0"/>
                        <a:t>Resident</a:t>
                      </a:r>
                    </a:p>
                  </a:txBody>
                  <a:tcPr/>
                </a:tc>
                <a:tc>
                  <a:txBody>
                    <a:bodyPr/>
                    <a:lstStyle/>
                    <a:p>
                      <a:r>
                        <a:rPr lang="en-KR" sz="1400" dirty="0"/>
                        <a:t>Mapped</a:t>
                      </a:r>
                    </a:p>
                  </a:txBody>
                  <a:tcPr/>
                </a:tc>
                <a:extLst>
                  <a:ext uri="{0D108BD9-81ED-4DB2-BD59-A6C34878D82A}">
                    <a16:rowId xmlns:a16="http://schemas.microsoft.com/office/drawing/2014/main" val="124819322"/>
                  </a:ext>
                </a:extLst>
              </a:tr>
              <a:tr h="210921">
                <a:tc>
                  <a:txBody>
                    <a:bodyPr/>
                    <a:lstStyle/>
                    <a:p>
                      <a:r>
                        <a:rPr lang="en-KR" sz="1400" dirty="0"/>
                        <a:t>C</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174,720</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376,832</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2,616,832</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2,899,968</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6,668,288</a:t>
                      </a:r>
                      <a:endParaRPr lang="en-KR" sz="1400" dirty="0"/>
                    </a:p>
                  </a:txBody>
                  <a:tcPr/>
                </a:tc>
                <a:extLst>
                  <a:ext uri="{0D108BD9-81ED-4DB2-BD59-A6C34878D82A}">
                    <a16:rowId xmlns:a16="http://schemas.microsoft.com/office/drawing/2014/main" val="4023941616"/>
                  </a:ext>
                </a:extLst>
              </a:tr>
              <a:tr h="210921">
                <a:tc>
                  <a:txBody>
                    <a:bodyPr/>
                    <a:lstStyle/>
                    <a:p>
                      <a:r>
                        <a:rPr lang="en-KR" sz="1400" dirty="0"/>
                        <a:t>Rust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4,227,960 </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5,750,784</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2,645,632</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8,372,224</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12,124,160</a:t>
                      </a:r>
                      <a:endParaRPr lang="en-KR" sz="1400" dirty="0"/>
                    </a:p>
                  </a:txBody>
                  <a:tcPr/>
                </a:tc>
                <a:extLst>
                  <a:ext uri="{0D108BD9-81ED-4DB2-BD59-A6C34878D82A}">
                    <a16:rowId xmlns:a16="http://schemas.microsoft.com/office/drawing/2014/main" val="346454764"/>
                  </a:ext>
                </a:extLst>
              </a:tr>
            </a:tbl>
          </a:graphicData>
        </a:graphic>
      </p:graphicFrame>
      <p:sp>
        <p:nvSpPr>
          <p:cNvPr id="13" name="TextBox 12">
            <a:extLst>
              <a:ext uri="{FF2B5EF4-FFF2-40B4-BE49-F238E27FC236}">
                <a16:creationId xmlns:a16="http://schemas.microsoft.com/office/drawing/2014/main" id="{52572275-7A4E-BF16-9C24-954A7F3F9630}"/>
              </a:ext>
            </a:extLst>
          </p:cNvPr>
          <p:cNvSpPr txBox="1"/>
          <p:nvPr/>
        </p:nvSpPr>
        <p:spPr>
          <a:xfrm>
            <a:off x="2528937" y="6015859"/>
            <a:ext cx="2192203" cy="307777"/>
          </a:xfrm>
          <a:prstGeom prst="rect">
            <a:avLst/>
          </a:prstGeom>
          <a:noFill/>
        </p:spPr>
        <p:txBody>
          <a:bodyPr wrap="none" rtlCol="0">
            <a:spAutoFit/>
          </a:bodyPr>
          <a:lstStyle/>
          <a:p>
            <a:r>
              <a:rPr lang="en-US" altLang="ko-KR" sz="1400" dirty="0"/>
              <a:t>JEMALLOC STATISTICS</a:t>
            </a:r>
            <a:endParaRPr lang="en-KR" sz="1400" dirty="0"/>
          </a:p>
        </p:txBody>
      </p:sp>
      <p:sp>
        <p:nvSpPr>
          <p:cNvPr id="14" name="TextBox 13">
            <a:extLst>
              <a:ext uri="{FF2B5EF4-FFF2-40B4-BE49-F238E27FC236}">
                <a16:creationId xmlns:a16="http://schemas.microsoft.com/office/drawing/2014/main" id="{8DF82843-C911-2CAE-B1CE-AD2192DD8ECE}"/>
              </a:ext>
            </a:extLst>
          </p:cNvPr>
          <p:cNvSpPr txBox="1"/>
          <p:nvPr/>
        </p:nvSpPr>
        <p:spPr>
          <a:xfrm>
            <a:off x="586677" y="1258265"/>
            <a:ext cx="6076722" cy="2585323"/>
          </a:xfrm>
          <a:prstGeom prst="rect">
            <a:avLst/>
          </a:prstGeom>
          <a:noFill/>
        </p:spPr>
        <p:txBody>
          <a:bodyPr wrap="square" rtlCol="0">
            <a:spAutoFit/>
          </a:bodyPr>
          <a:lstStyle/>
          <a:p>
            <a:r>
              <a:rPr lang="en-KR" dirty="0"/>
              <a:t>Jemalloc</a:t>
            </a:r>
          </a:p>
          <a:p>
            <a:pPr marL="285750" indent="-285750">
              <a:buFont typeface="Arial" panose="020B0604020202020204" pitchFamily="34" charset="0"/>
              <a:buChar char="•"/>
            </a:pPr>
            <a:r>
              <a:rPr lang="en-US" altLang="ko-KR" sz="1800" dirty="0"/>
              <a:t>Memory allocation library designed to manage memory efficiently, especially in multithreaded environments </a:t>
            </a:r>
          </a:p>
          <a:p>
            <a:pPr marL="285750" indent="-285750">
              <a:buFont typeface="Arial" panose="020B0604020202020204" pitchFamily="34" charset="0"/>
              <a:buChar char="•"/>
            </a:pPr>
            <a:r>
              <a:rPr lang="en-US" dirty="0"/>
              <a:t>Provides comprehensive statistics for optimizing and understanding memory usage</a:t>
            </a:r>
          </a:p>
          <a:p>
            <a:pPr marL="285750" indent="-285750">
              <a:buFont typeface="Arial" panose="020B0604020202020204" pitchFamily="34" charset="0"/>
              <a:buChar char="•"/>
            </a:pPr>
            <a:r>
              <a:rPr lang="en-US" dirty="0"/>
              <a:t>Offer insights into several critical aspects of memory management, enabling performance tuning, leak detection, and capacity planning</a:t>
            </a:r>
            <a:endParaRPr lang="en-KR" dirty="0"/>
          </a:p>
          <a:p>
            <a:endParaRPr lang="en-KR" dirty="0"/>
          </a:p>
        </p:txBody>
      </p:sp>
    </p:spTree>
    <p:extLst>
      <p:ext uri="{BB962C8B-B14F-4D97-AF65-F5344CB8AC3E}">
        <p14:creationId xmlns:p14="http://schemas.microsoft.com/office/powerpoint/2010/main" val="407588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normAutofit/>
          </a:bodyPr>
          <a:lstStyle/>
          <a:p>
            <a:r>
              <a:rPr kumimoji="1" lang="en-US" altLang="ko-KR" dirty="0"/>
              <a:t>Benchmark</a:t>
            </a:r>
            <a:endParaRPr kumimoji="1" lang="ko-KR" altLang="en-US" dirty="0"/>
          </a:p>
        </p:txBody>
      </p:sp>
      <p:sp>
        <p:nvSpPr>
          <p:cNvPr id="11" name="텍스트 개체 틀 2">
            <a:extLst>
              <a:ext uri="{FF2B5EF4-FFF2-40B4-BE49-F238E27FC236}">
                <a16:creationId xmlns:a16="http://schemas.microsoft.com/office/drawing/2014/main" id="{241E9C29-10F5-DBD1-BD03-610115A9E470}"/>
              </a:ext>
            </a:extLst>
          </p:cNvPr>
          <p:cNvSpPr txBox="1">
            <a:spLocks/>
          </p:cNvSpPr>
          <p:nvPr/>
        </p:nvSpPr>
        <p:spPr>
          <a:xfrm>
            <a:off x="7329714" y="1290522"/>
            <a:ext cx="4450366" cy="5382127"/>
          </a:xfrm>
          <a:prstGeom prst="rect">
            <a:avLst/>
          </a:prstGeom>
        </p:spPr>
        <p:txBody>
          <a:bodyPr vert="horz" lIns="91440" tIns="45720" rIns="91440" bIns="45720" rtlCol="0">
            <a:normAutofit fontScale="8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ko-KR" sz="2000" dirty="0"/>
              <a:t>Interpretation of </a:t>
            </a:r>
            <a:r>
              <a:rPr lang="en-US" altLang="ko-KR" sz="2000" dirty="0" err="1"/>
              <a:t>Jemalloc</a:t>
            </a:r>
            <a:r>
              <a:rPr lang="en-US" altLang="ko-KR" sz="2000" dirty="0"/>
              <a:t> Statistics</a:t>
            </a:r>
          </a:p>
          <a:p>
            <a:pPr>
              <a:lnSpc>
                <a:spcPct val="100000"/>
              </a:lnSpc>
            </a:pPr>
            <a:r>
              <a:rPr lang="en-US" altLang="ko-KR" sz="2000" dirty="0"/>
              <a:t>Allocated</a:t>
            </a:r>
          </a:p>
          <a:p>
            <a:pPr lvl="1">
              <a:lnSpc>
                <a:spcPct val="100000"/>
              </a:lnSpc>
            </a:pPr>
            <a:r>
              <a:rPr lang="en-US" altLang="ko-KR" sz="1400" dirty="0"/>
              <a:t>Total memory allocated by the program from the system, indicating the application’s memory demand during execution.</a:t>
            </a:r>
          </a:p>
          <a:p>
            <a:pPr>
              <a:lnSpc>
                <a:spcPct val="100000"/>
              </a:lnSpc>
            </a:pPr>
            <a:r>
              <a:rPr lang="en-US" altLang="ko-KR" sz="2000" dirty="0"/>
              <a:t>Active</a:t>
            </a:r>
          </a:p>
          <a:p>
            <a:pPr lvl="1">
              <a:lnSpc>
                <a:spcPct val="100000"/>
              </a:lnSpc>
            </a:pPr>
            <a:r>
              <a:rPr lang="en-US" altLang="ko-KR" sz="1400" dirty="0"/>
              <a:t>Active memory is the amount of allocated memory still in use by the application, including fragmented memory and overhead that remains within allocated blocks.</a:t>
            </a:r>
          </a:p>
          <a:p>
            <a:pPr>
              <a:lnSpc>
                <a:spcPct val="100000"/>
              </a:lnSpc>
            </a:pPr>
            <a:r>
              <a:rPr lang="en-US" altLang="ko-KR" sz="2000" dirty="0"/>
              <a:t>Metadata</a:t>
            </a:r>
          </a:p>
          <a:p>
            <a:pPr lvl="1">
              <a:lnSpc>
                <a:spcPct val="100000"/>
              </a:lnSpc>
            </a:pPr>
            <a:r>
              <a:rPr lang="en-US" altLang="ko-KR" sz="1400" dirty="0"/>
              <a:t>Metadata is the memory used by </a:t>
            </a:r>
            <a:r>
              <a:rPr lang="en-US" altLang="ko-KR" sz="1400" dirty="0" err="1"/>
              <a:t>Jemalloc</a:t>
            </a:r>
            <a:r>
              <a:rPr lang="en-US" altLang="ko-KR" sz="1400" dirty="0"/>
              <a:t> to manage allocation and deallocation, including data structures and tables, adding overhead to total memory usage.</a:t>
            </a:r>
          </a:p>
          <a:p>
            <a:pPr>
              <a:lnSpc>
                <a:spcPct val="100000"/>
              </a:lnSpc>
            </a:pPr>
            <a:r>
              <a:rPr lang="en-US" altLang="ko-KR" sz="2000" dirty="0"/>
              <a:t>Resident</a:t>
            </a:r>
          </a:p>
          <a:p>
            <a:pPr lvl="1">
              <a:lnSpc>
                <a:spcPct val="100000"/>
              </a:lnSpc>
            </a:pPr>
            <a:r>
              <a:rPr lang="en-US" altLang="ko-KR" sz="1400" dirty="0"/>
              <a:t>Resident memory is the portion of a process’s memory currently in RAM, indicating the application’s actual physical memory usage.</a:t>
            </a:r>
          </a:p>
          <a:p>
            <a:pPr>
              <a:lnSpc>
                <a:spcPct val="100000"/>
              </a:lnSpc>
            </a:pPr>
            <a:r>
              <a:rPr lang="en-US" altLang="ko-KR" sz="2000" dirty="0"/>
              <a:t>Mapped</a:t>
            </a:r>
          </a:p>
          <a:p>
            <a:pPr lvl="1">
              <a:lnSpc>
                <a:spcPct val="100000"/>
              </a:lnSpc>
            </a:pPr>
            <a:r>
              <a:rPr lang="en-US" altLang="ko-KR" sz="1400" dirty="0"/>
              <a:t>Mapped memory is the total virtual address space allocated by </a:t>
            </a:r>
            <a:r>
              <a:rPr lang="en-US" altLang="ko-KR" sz="1400" dirty="0" err="1"/>
              <a:t>Jemalloc</a:t>
            </a:r>
            <a:r>
              <a:rPr lang="en-US" altLang="ko-KR" sz="1400" dirty="0"/>
              <a:t>, including both used and unused regions, indicating the memory resources reserved for the application and impacting overall system memory availability.</a:t>
            </a:r>
          </a:p>
        </p:txBody>
      </p:sp>
      <p:graphicFrame>
        <p:nvGraphicFramePr>
          <p:cNvPr id="12" name="Table 11">
            <a:extLst>
              <a:ext uri="{FF2B5EF4-FFF2-40B4-BE49-F238E27FC236}">
                <a16:creationId xmlns:a16="http://schemas.microsoft.com/office/drawing/2014/main" id="{770CB607-F4CA-BC50-87AA-88BAC51D0D25}"/>
              </a:ext>
            </a:extLst>
          </p:cNvPr>
          <p:cNvGraphicFramePr>
            <a:graphicFrameLocks noGrp="1"/>
          </p:cNvGraphicFramePr>
          <p:nvPr>
            <p:extLst>
              <p:ext uri="{D42A27DB-BD31-4B8C-83A1-F6EECF244321}">
                <p14:modId xmlns:p14="http://schemas.microsoft.com/office/powerpoint/2010/main" val="1271761841"/>
              </p:ext>
            </p:extLst>
          </p:nvPr>
        </p:nvGraphicFramePr>
        <p:xfrm>
          <a:off x="411920" y="1550493"/>
          <a:ext cx="6076723" cy="914400"/>
        </p:xfrm>
        <a:graphic>
          <a:graphicData uri="http://schemas.openxmlformats.org/drawingml/2006/table">
            <a:tbl>
              <a:tblPr firstRow="1" bandRow="1">
                <a:tableStyleId>{5C22544A-7EE6-4342-B048-85BDC9FD1C3A}</a:tableStyleId>
              </a:tblPr>
              <a:tblGrid>
                <a:gridCol w="548501">
                  <a:extLst>
                    <a:ext uri="{9D8B030D-6E8A-4147-A177-3AD203B41FA5}">
                      <a16:colId xmlns:a16="http://schemas.microsoft.com/office/drawing/2014/main" val="2598918190"/>
                    </a:ext>
                  </a:extLst>
                </a:gridCol>
                <a:gridCol w="1134665">
                  <a:extLst>
                    <a:ext uri="{9D8B030D-6E8A-4147-A177-3AD203B41FA5}">
                      <a16:colId xmlns:a16="http://schemas.microsoft.com/office/drawing/2014/main" val="2469812621"/>
                    </a:ext>
                  </a:extLst>
                </a:gridCol>
                <a:gridCol w="1039603">
                  <a:extLst>
                    <a:ext uri="{9D8B030D-6E8A-4147-A177-3AD203B41FA5}">
                      <a16:colId xmlns:a16="http://schemas.microsoft.com/office/drawing/2014/main" val="2955359745"/>
                    </a:ext>
                  </a:extLst>
                </a:gridCol>
                <a:gridCol w="1123323">
                  <a:extLst>
                    <a:ext uri="{9D8B030D-6E8A-4147-A177-3AD203B41FA5}">
                      <a16:colId xmlns:a16="http://schemas.microsoft.com/office/drawing/2014/main" val="3536838568"/>
                    </a:ext>
                  </a:extLst>
                </a:gridCol>
                <a:gridCol w="1067266">
                  <a:extLst>
                    <a:ext uri="{9D8B030D-6E8A-4147-A177-3AD203B41FA5}">
                      <a16:colId xmlns:a16="http://schemas.microsoft.com/office/drawing/2014/main" val="1822295106"/>
                    </a:ext>
                  </a:extLst>
                </a:gridCol>
                <a:gridCol w="1163365">
                  <a:extLst>
                    <a:ext uri="{9D8B030D-6E8A-4147-A177-3AD203B41FA5}">
                      <a16:colId xmlns:a16="http://schemas.microsoft.com/office/drawing/2014/main" val="2591680477"/>
                    </a:ext>
                  </a:extLst>
                </a:gridCol>
              </a:tblGrid>
              <a:tr h="127018">
                <a:tc>
                  <a:txBody>
                    <a:bodyPr/>
                    <a:lstStyle/>
                    <a:p>
                      <a:endParaRPr lang="en-KR" sz="1400" dirty="0"/>
                    </a:p>
                  </a:txBody>
                  <a:tcPr/>
                </a:tc>
                <a:tc>
                  <a:txBody>
                    <a:bodyPr/>
                    <a:lstStyle/>
                    <a:p>
                      <a:r>
                        <a:rPr lang="en-KR" sz="1400" dirty="0"/>
                        <a:t>Allocated</a:t>
                      </a:r>
                    </a:p>
                  </a:txBody>
                  <a:tcPr/>
                </a:tc>
                <a:tc>
                  <a:txBody>
                    <a:bodyPr/>
                    <a:lstStyle/>
                    <a:p>
                      <a:r>
                        <a:rPr lang="en-KR" sz="1400" dirty="0"/>
                        <a:t>Active</a:t>
                      </a:r>
                    </a:p>
                  </a:txBody>
                  <a:tcPr/>
                </a:tc>
                <a:tc>
                  <a:txBody>
                    <a:bodyPr/>
                    <a:lstStyle/>
                    <a:p>
                      <a:r>
                        <a:rPr lang="en-KR" sz="1400" dirty="0"/>
                        <a:t>Metadata</a:t>
                      </a:r>
                    </a:p>
                  </a:txBody>
                  <a:tcPr/>
                </a:tc>
                <a:tc>
                  <a:txBody>
                    <a:bodyPr/>
                    <a:lstStyle/>
                    <a:p>
                      <a:r>
                        <a:rPr lang="en-KR" sz="1400" dirty="0"/>
                        <a:t>Resident</a:t>
                      </a:r>
                    </a:p>
                  </a:txBody>
                  <a:tcPr/>
                </a:tc>
                <a:tc>
                  <a:txBody>
                    <a:bodyPr/>
                    <a:lstStyle/>
                    <a:p>
                      <a:r>
                        <a:rPr lang="en-KR" sz="1400" dirty="0"/>
                        <a:t>Mapped</a:t>
                      </a:r>
                    </a:p>
                  </a:txBody>
                  <a:tcPr/>
                </a:tc>
                <a:extLst>
                  <a:ext uri="{0D108BD9-81ED-4DB2-BD59-A6C34878D82A}">
                    <a16:rowId xmlns:a16="http://schemas.microsoft.com/office/drawing/2014/main" val="124819322"/>
                  </a:ext>
                </a:extLst>
              </a:tr>
              <a:tr h="210921">
                <a:tc>
                  <a:txBody>
                    <a:bodyPr/>
                    <a:lstStyle/>
                    <a:p>
                      <a:r>
                        <a:rPr lang="en-KR" sz="1400" dirty="0"/>
                        <a:t>C</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174,720</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376,832</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2,616,832</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2,899,968</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6,668,288</a:t>
                      </a:r>
                      <a:endParaRPr lang="en-KR" sz="1400" dirty="0"/>
                    </a:p>
                  </a:txBody>
                  <a:tcPr/>
                </a:tc>
                <a:extLst>
                  <a:ext uri="{0D108BD9-81ED-4DB2-BD59-A6C34878D82A}">
                    <a16:rowId xmlns:a16="http://schemas.microsoft.com/office/drawing/2014/main" val="4023941616"/>
                  </a:ext>
                </a:extLst>
              </a:tr>
              <a:tr h="210921">
                <a:tc>
                  <a:txBody>
                    <a:bodyPr/>
                    <a:lstStyle/>
                    <a:p>
                      <a:r>
                        <a:rPr lang="en-KR" sz="1400" dirty="0"/>
                        <a:t>Rust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4,227,960 </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5,750,784</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2,645,632</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8,372,224</a:t>
                      </a:r>
                      <a:endParaRPr lang="en-KR" sz="14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12,124,160</a:t>
                      </a:r>
                      <a:endParaRPr lang="en-KR" sz="1400" dirty="0"/>
                    </a:p>
                  </a:txBody>
                  <a:tcPr/>
                </a:tc>
                <a:extLst>
                  <a:ext uri="{0D108BD9-81ED-4DB2-BD59-A6C34878D82A}">
                    <a16:rowId xmlns:a16="http://schemas.microsoft.com/office/drawing/2014/main" val="346454764"/>
                  </a:ext>
                </a:extLst>
              </a:tr>
            </a:tbl>
          </a:graphicData>
        </a:graphic>
      </p:graphicFrame>
      <p:sp>
        <p:nvSpPr>
          <p:cNvPr id="13" name="TextBox 12">
            <a:extLst>
              <a:ext uri="{FF2B5EF4-FFF2-40B4-BE49-F238E27FC236}">
                <a16:creationId xmlns:a16="http://schemas.microsoft.com/office/drawing/2014/main" id="{52572275-7A4E-BF16-9C24-954A7F3F9630}"/>
              </a:ext>
            </a:extLst>
          </p:cNvPr>
          <p:cNvSpPr txBox="1"/>
          <p:nvPr/>
        </p:nvSpPr>
        <p:spPr>
          <a:xfrm>
            <a:off x="2354179" y="1136634"/>
            <a:ext cx="2192203" cy="307777"/>
          </a:xfrm>
          <a:prstGeom prst="rect">
            <a:avLst/>
          </a:prstGeom>
          <a:noFill/>
        </p:spPr>
        <p:txBody>
          <a:bodyPr wrap="none" rtlCol="0">
            <a:spAutoFit/>
          </a:bodyPr>
          <a:lstStyle/>
          <a:p>
            <a:r>
              <a:rPr lang="en-US" altLang="ko-KR" sz="1400" dirty="0"/>
              <a:t>JEMALLOC STATISTICS</a:t>
            </a:r>
            <a:endParaRPr lang="en-KR" sz="1400" dirty="0"/>
          </a:p>
        </p:txBody>
      </p:sp>
      <p:sp>
        <p:nvSpPr>
          <p:cNvPr id="4" name="TextBox 3">
            <a:extLst>
              <a:ext uri="{FF2B5EF4-FFF2-40B4-BE49-F238E27FC236}">
                <a16:creationId xmlns:a16="http://schemas.microsoft.com/office/drawing/2014/main" id="{9B1B6240-DAB0-3DCF-EEFD-E1FA689A92C9}"/>
              </a:ext>
            </a:extLst>
          </p:cNvPr>
          <p:cNvSpPr txBox="1"/>
          <p:nvPr/>
        </p:nvSpPr>
        <p:spPr>
          <a:xfrm>
            <a:off x="2231972" y="2634712"/>
            <a:ext cx="1750223" cy="307777"/>
          </a:xfrm>
          <a:prstGeom prst="rect">
            <a:avLst/>
          </a:prstGeom>
          <a:noFill/>
        </p:spPr>
        <p:txBody>
          <a:bodyPr wrap="square" rtlCol="0">
            <a:spAutoFit/>
          </a:bodyPr>
          <a:lstStyle/>
          <a:p>
            <a:r>
              <a:rPr lang="en-US" altLang="ko-KR" sz="1400" dirty="0"/>
              <a:t>LEA CPU Time in C</a:t>
            </a:r>
            <a:endParaRPr lang="en-KR" sz="1400" dirty="0"/>
          </a:p>
        </p:txBody>
      </p:sp>
      <p:graphicFrame>
        <p:nvGraphicFramePr>
          <p:cNvPr id="5" name="Table 4">
            <a:extLst>
              <a:ext uri="{FF2B5EF4-FFF2-40B4-BE49-F238E27FC236}">
                <a16:creationId xmlns:a16="http://schemas.microsoft.com/office/drawing/2014/main" id="{957CEBE4-B208-4F8A-FB48-D296D15EBC8D}"/>
              </a:ext>
            </a:extLst>
          </p:cNvPr>
          <p:cNvGraphicFramePr>
            <a:graphicFrameLocks noGrp="1"/>
          </p:cNvGraphicFramePr>
          <p:nvPr>
            <p:extLst>
              <p:ext uri="{D42A27DB-BD31-4B8C-83A1-F6EECF244321}">
                <p14:modId xmlns:p14="http://schemas.microsoft.com/office/powerpoint/2010/main" val="497802915"/>
              </p:ext>
            </p:extLst>
          </p:nvPr>
        </p:nvGraphicFramePr>
        <p:xfrm>
          <a:off x="411920" y="2980991"/>
          <a:ext cx="5390328" cy="1432560"/>
        </p:xfrm>
        <a:graphic>
          <a:graphicData uri="http://schemas.openxmlformats.org/drawingml/2006/table">
            <a:tbl>
              <a:tblPr firstRow="1" bandRow="1">
                <a:tableStyleId>{5C22544A-7EE6-4342-B048-85BDC9FD1C3A}</a:tableStyleId>
              </a:tblPr>
              <a:tblGrid>
                <a:gridCol w="1347582">
                  <a:extLst>
                    <a:ext uri="{9D8B030D-6E8A-4147-A177-3AD203B41FA5}">
                      <a16:colId xmlns:a16="http://schemas.microsoft.com/office/drawing/2014/main" val="346056613"/>
                    </a:ext>
                  </a:extLst>
                </a:gridCol>
                <a:gridCol w="1347582">
                  <a:extLst>
                    <a:ext uri="{9D8B030D-6E8A-4147-A177-3AD203B41FA5}">
                      <a16:colId xmlns:a16="http://schemas.microsoft.com/office/drawing/2014/main" val="3228633627"/>
                    </a:ext>
                  </a:extLst>
                </a:gridCol>
                <a:gridCol w="1347582">
                  <a:extLst>
                    <a:ext uri="{9D8B030D-6E8A-4147-A177-3AD203B41FA5}">
                      <a16:colId xmlns:a16="http://schemas.microsoft.com/office/drawing/2014/main" val="1600109464"/>
                    </a:ext>
                  </a:extLst>
                </a:gridCol>
                <a:gridCol w="1347582">
                  <a:extLst>
                    <a:ext uri="{9D8B030D-6E8A-4147-A177-3AD203B41FA5}">
                      <a16:colId xmlns:a16="http://schemas.microsoft.com/office/drawing/2014/main" val="771679785"/>
                    </a:ext>
                  </a:extLst>
                </a:gridCol>
              </a:tblGrid>
              <a:tr h="130185">
                <a:tc>
                  <a:txBody>
                    <a:bodyPr/>
                    <a:lstStyle/>
                    <a:p>
                      <a:r>
                        <a:rPr lang="en-KR" sz="1400" dirty="0"/>
                        <a:t>Key Size </a:t>
                      </a:r>
                    </a:p>
                    <a:p>
                      <a:r>
                        <a:rPr lang="en-KR" sz="1400" dirty="0"/>
                        <a:t>(bits)</a:t>
                      </a:r>
                    </a:p>
                  </a:txBody>
                  <a:tcPr/>
                </a:tc>
                <a:tc>
                  <a:txBody>
                    <a:bodyPr/>
                    <a:lstStyle/>
                    <a:p>
                      <a:r>
                        <a:rPr lang="en-KR" sz="1400" dirty="0"/>
                        <a:t>Key Schedule</a:t>
                      </a:r>
                    </a:p>
                    <a:p>
                      <a:r>
                        <a:rPr lang="en-KR" sz="1400" dirty="0"/>
                        <a:t> (ms)</a:t>
                      </a:r>
                    </a:p>
                  </a:txBody>
                  <a:tcPr/>
                </a:tc>
                <a:tc>
                  <a:txBody>
                    <a:bodyPr/>
                    <a:lstStyle/>
                    <a:p>
                      <a:r>
                        <a:rPr lang="en-KR" sz="1400" dirty="0"/>
                        <a:t>Encryption</a:t>
                      </a:r>
                    </a:p>
                    <a:p>
                      <a:r>
                        <a:rPr lang="en-KR" sz="1400" dirty="0"/>
                        <a:t> (ms)</a:t>
                      </a:r>
                    </a:p>
                  </a:txBody>
                  <a:tcPr/>
                </a:tc>
                <a:tc>
                  <a:txBody>
                    <a:bodyPr/>
                    <a:lstStyle/>
                    <a:p>
                      <a:r>
                        <a:rPr lang="en-KR" sz="1400" dirty="0"/>
                        <a:t>Decryption</a:t>
                      </a:r>
                    </a:p>
                    <a:p>
                      <a:r>
                        <a:rPr lang="en-KR" sz="1400" dirty="0"/>
                        <a:t> (ms)</a:t>
                      </a:r>
                    </a:p>
                  </a:txBody>
                  <a:tcPr/>
                </a:tc>
                <a:extLst>
                  <a:ext uri="{0D108BD9-81ED-4DB2-BD59-A6C34878D82A}">
                    <a16:rowId xmlns:a16="http://schemas.microsoft.com/office/drawing/2014/main" val="1424262850"/>
                  </a:ext>
                </a:extLst>
              </a:tr>
              <a:tr h="142168">
                <a:tc>
                  <a:txBody>
                    <a:bodyPr/>
                    <a:lstStyle/>
                    <a:p>
                      <a:r>
                        <a:rPr lang="en-KR" sz="1400" dirty="0"/>
                        <a:t>128</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3.675 </a:t>
                      </a:r>
                      <a:endParaRPr lang="en-KR" sz="1400" dirty="0"/>
                    </a:p>
                  </a:txBody>
                  <a:tcPr/>
                </a:tc>
                <a:tc>
                  <a:txBody>
                    <a:bodyPr/>
                    <a:lstStyle/>
                    <a:p>
                      <a:r>
                        <a:rPr lang="en-KR" sz="1400" dirty="0"/>
                        <a:t>2.132</a:t>
                      </a:r>
                    </a:p>
                  </a:txBody>
                  <a:tcPr/>
                </a:tc>
                <a:tc>
                  <a:txBody>
                    <a:bodyPr/>
                    <a:lstStyle/>
                    <a:p>
                      <a:r>
                        <a:rPr lang="en-KR" sz="1400" dirty="0"/>
                        <a:t>1.853</a:t>
                      </a:r>
                    </a:p>
                  </a:txBody>
                  <a:tcPr/>
                </a:tc>
                <a:extLst>
                  <a:ext uri="{0D108BD9-81ED-4DB2-BD59-A6C34878D82A}">
                    <a16:rowId xmlns:a16="http://schemas.microsoft.com/office/drawing/2014/main" val="1676979038"/>
                  </a:ext>
                </a:extLst>
              </a:tr>
              <a:tr h="142168">
                <a:tc>
                  <a:txBody>
                    <a:bodyPr/>
                    <a:lstStyle/>
                    <a:p>
                      <a:r>
                        <a:rPr lang="en-KR" sz="1400" dirty="0"/>
                        <a:t>192</a:t>
                      </a:r>
                    </a:p>
                  </a:txBody>
                  <a:tcPr/>
                </a:tc>
                <a:tc>
                  <a:txBody>
                    <a:bodyPr/>
                    <a:lstStyle/>
                    <a:p>
                      <a:r>
                        <a:rPr lang="en-KR" sz="1400" dirty="0"/>
                        <a:t>6.348</a:t>
                      </a:r>
                    </a:p>
                  </a:txBody>
                  <a:tcPr/>
                </a:tc>
                <a:tc>
                  <a:txBody>
                    <a:bodyPr/>
                    <a:lstStyle/>
                    <a:p>
                      <a:r>
                        <a:rPr lang="en-KR" sz="1400" dirty="0"/>
                        <a:t>2.111</a:t>
                      </a:r>
                    </a:p>
                  </a:txBody>
                  <a:tcPr/>
                </a:tc>
                <a:tc>
                  <a:txBody>
                    <a:bodyPr/>
                    <a:lstStyle/>
                    <a:p>
                      <a:r>
                        <a:rPr lang="en-KR" sz="1400" dirty="0"/>
                        <a:t>1.813</a:t>
                      </a:r>
                    </a:p>
                  </a:txBody>
                  <a:tcPr/>
                </a:tc>
                <a:extLst>
                  <a:ext uri="{0D108BD9-81ED-4DB2-BD59-A6C34878D82A}">
                    <a16:rowId xmlns:a16="http://schemas.microsoft.com/office/drawing/2014/main" val="3334847103"/>
                  </a:ext>
                </a:extLst>
              </a:tr>
              <a:tr h="142168">
                <a:tc>
                  <a:txBody>
                    <a:bodyPr/>
                    <a:lstStyle/>
                    <a:p>
                      <a:r>
                        <a:rPr lang="en-KR" sz="1400" dirty="0"/>
                        <a:t>256</a:t>
                      </a:r>
                    </a:p>
                  </a:txBody>
                  <a:tcPr/>
                </a:tc>
                <a:tc>
                  <a:txBody>
                    <a:bodyPr/>
                    <a:lstStyle/>
                    <a:p>
                      <a:r>
                        <a:rPr lang="en-KR" sz="1400" dirty="0"/>
                        <a:t>6.573</a:t>
                      </a:r>
                    </a:p>
                  </a:txBody>
                  <a:tcPr/>
                </a:tc>
                <a:tc>
                  <a:txBody>
                    <a:bodyPr/>
                    <a:lstStyle/>
                    <a:p>
                      <a:r>
                        <a:rPr lang="en-KR" sz="1400" dirty="0"/>
                        <a:t>2.139</a:t>
                      </a:r>
                    </a:p>
                  </a:txBody>
                  <a:tcPr/>
                </a:tc>
                <a:tc>
                  <a:txBody>
                    <a:bodyPr/>
                    <a:lstStyle/>
                    <a:p>
                      <a:r>
                        <a:rPr lang="en-KR" sz="1400" dirty="0"/>
                        <a:t>1.815</a:t>
                      </a:r>
                    </a:p>
                  </a:txBody>
                  <a:tcPr/>
                </a:tc>
                <a:extLst>
                  <a:ext uri="{0D108BD9-81ED-4DB2-BD59-A6C34878D82A}">
                    <a16:rowId xmlns:a16="http://schemas.microsoft.com/office/drawing/2014/main" val="543285474"/>
                  </a:ext>
                </a:extLst>
              </a:tr>
            </a:tbl>
          </a:graphicData>
        </a:graphic>
      </p:graphicFrame>
      <p:graphicFrame>
        <p:nvGraphicFramePr>
          <p:cNvPr id="6" name="Table 5">
            <a:extLst>
              <a:ext uri="{FF2B5EF4-FFF2-40B4-BE49-F238E27FC236}">
                <a16:creationId xmlns:a16="http://schemas.microsoft.com/office/drawing/2014/main" id="{977D24E2-2905-53ED-85EC-51E67E5B9A22}"/>
              </a:ext>
            </a:extLst>
          </p:cNvPr>
          <p:cNvGraphicFramePr>
            <a:graphicFrameLocks noGrp="1"/>
          </p:cNvGraphicFramePr>
          <p:nvPr>
            <p:extLst>
              <p:ext uri="{D42A27DB-BD31-4B8C-83A1-F6EECF244321}">
                <p14:modId xmlns:p14="http://schemas.microsoft.com/office/powerpoint/2010/main" val="2463838896"/>
              </p:ext>
            </p:extLst>
          </p:nvPr>
        </p:nvGraphicFramePr>
        <p:xfrm>
          <a:off x="411920" y="4828602"/>
          <a:ext cx="5390328" cy="1432560"/>
        </p:xfrm>
        <a:graphic>
          <a:graphicData uri="http://schemas.openxmlformats.org/drawingml/2006/table">
            <a:tbl>
              <a:tblPr firstRow="1" bandRow="1">
                <a:tableStyleId>{5C22544A-7EE6-4342-B048-85BDC9FD1C3A}</a:tableStyleId>
              </a:tblPr>
              <a:tblGrid>
                <a:gridCol w="1347582">
                  <a:extLst>
                    <a:ext uri="{9D8B030D-6E8A-4147-A177-3AD203B41FA5}">
                      <a16:colId xmlns:a16="http://schemas.microsoft.com/office/drawing/2014/main" val="346056613"/>
                    </a:ext>
                  </a:extLst>
                </a:gridCol>
                <a:gridCol w="1347582">
                  <a:extLst>
                    <a:ext uri="{9D8B030D-6E8A-4147-A177-3AD203B41FA5}">
                      <a16:colId xmlns:a16="http://schemas.microsoft.com/office/drawing/2014/main" val="3228633627"/>
                    </a:ext>
                  </a:extLst>
                </a:gridCol>
                <a:gridCol w="1347582">
                  <a:extLst>
                    <a:ext uri="{9D8B030D-6E8A-4147-A177-3AD203B41FA5}">
                      <a16:colId xmlns:a16="http://schemas.microsoft.com/office/drawing/2014/main" val="1600109464"/>
                    </a:ext>
                  </a:extLst>
                </a:gridCol>
                <a:gridCol w="1347582">
                  <a:extLst>
                    <a:ext uri="{9D8B030D-6E8A-4147-A177-3AD203B41FA5}">
                      <a16:colId xmlns:a16="http://schemas.microsoft.com/office/drawing/2014/main" val="771679785"/>
                    </a:ext>
                  </a:extLst>
                </a:gridCol>
              </a:tblGrid>
              <a:tr h="130185">
                <a:tc>
                  <a:txBody>
                    <a:bodyPr/>
                    <a:lstStyle/>
                    <a:p>
                      <a:r>
                        <a:rPr lang="en-KR" sz="1400" dirty="0"/>
                        <a:t>Key Size </a:t>
                      </a:r>
                    </a:p>
                    <a:p>
                      <a:r>
                        <a:rPr lang="en-KR" sz="1400" dirty="0"/>
                        <a:t>(bits)</a:t>
                      </a:r>
                    </a:p>
                  </a:txBody>
                  <a:tcPr/>
                </a:tc>
                <a:tc>
                  <a:txBody>
                    <a:bodyPr/>
                    <a:lstStyle/>
                    <a:p>
                      <a:r>
                        <a:rPr lang="en-KR" sz="1400" dirty="0"/>
                        <a:t>Key Schedule</a:t>
                      </a:r>
                    </a:p>
                    <a:p>
                      <a:r>
                        <a:rPr lang="en-KR" sz="1400" dirty="0"/>
                        <a:t> (ms)</a:t>
                      </a:r>
                    </a:p>
                  </a:txBody>
                  <a:tcPr/>
                </a:tc>
                <a:tc>
                  <a:txBody>
                    <a:bodyPr/>
                    <a:lstStyle/>
                    <a:p>
                      <a:r>
                        <a:rPr lang="en-KR" sz="1400" dirty="0"/>
                        <a:t>Encryption</a:t>
                      </a:r>
                    </a:p>
                    <a:p>
                      <a:r>
                        <a:rPr lang="en-KR" sz="1400" dirty="0"/>
                        <a:t> (ms)</a:t>
                      </a:r>
                    </a:p>
                  </a:txBody>
                  <a:tcPr/>
                </a:tc>
                <a:tc>
                  <a:txBody>
                    <a:bodyPr/>
                    <a:lstStyle/>
                    <a:p>
                      <a:r>
                        <a:rPr lang="en-KR" sz="1400" dirty="0"/>
                        <a:t>Decryption</a:t>
                      </a:r>
                    </a:p>
                    <a:p>
                      <a:r>
                        <a:rPr lang="en-KR" sz="1400" dirty="0"/>
                        <a:t> (ms)</a:t>
                      </a:r>
                    </a:p>
                  </a:txBody>
                  <a:tcPr/>
                </a:tc>
                <a:extLst>
                  <a:ext uri="{0D108BD9-81ED-4DB2-BD59-A6C34878D82A}">
                    <a16:rowId xmlns:a16="http://schemas.microsoft.com/office/drawing/2014/main" val="1424262850"/>
                  </a:ext>
                </a:extLst>
              </a:tr>
              <a:tr h="142168">
                <a:tc>
                  <a:txBody>
                    <a:bodyPr/>
                    <a:lstStyle/>
                    <a:p>
                      <a:r>
                        <a:rPr lang="en-KR" sz="1400" dirty="0"/>
                        <a:t>128</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12.907 </a:t>
                      </a:r>
                      <a:endParaRPr lang="en-KR" sz="1400" dirty="0"/>
                    </a:p>
                  </a:txBody>
                  <a:tcPr/>
                </a:tc>
                <a:tc>
                  <a:txBody>
                    <a:bodyPr/>
                    <a:lstStyle/>
                    <a:p>
                      <a:r>
                        <a:rPr lang="en-KR" sz="1400" dirty="0"/>
                        <a:t>21.632</a:t>
                      </a:r>
                    </a:p>
                  </a:txBody>
                  <a:tcPr/>
                </a:tc>
                <a:tc>
                  <a:txBody>
                    <a:bodyPr/>
                    <a:lstStyle/>
                    <a:p>
                      <a:r>
                        <a:rPr lang="en-KR" sz="1400" dirty="0"/>
                        <a:t>21.947</a:t>
                      </a:r>
                    </a:p>
                  </a:txBody>
                  <a:tcPr/>
                </a:tc>
                <a:extLst>
                  <a:ext uri="{0D108BD9-81ED-4DB2-BD59-A6C34878D82A}">
                    <a16:rowId xmlns:a16="http://schemas.microsoft.com/office/drawing/2014/main" val="1676979038"/>
                  </a:ext>
                </a:extLst>
              </a:tr>
              <a:tr h="142168">
                <a:tc>
                  <a:txBody>
                    <a:bodyPr/>
                    <a:lstStyle/>
                    <a:p>
                      <a:r>
                        <a:rPr lang="en-KR" sz="1400" dirty="0"/>
                        <a:t>192</a:t>
                      </a:r>
                    </a:p>
                  </a:txBody>
                  <a:tcPr/>
                </a:tc>
                <a:tc>
                  <a:txBody>
                    <a:bodyPr/>
                    <a:lstStyle/>
                    <a:p>
                      <a:r>
                        <a:rPr lang="en-KR" sz="1400" dirty="0"/>
                        <a:t>17.354</a:t>
                      </a:r>
                    </a:p>
                  </a:txBody>
                  <a:tcPr/>
                </a:tc>
                <a:tc>
                  <a:txBody>
                    <a:bodyPr/>
                    <a:lstStyle/>
                    <a:p>
                      <a:r>
                        <a:rPr lang="en-KR" sz="1400" dirty="0"/>
                        <a:t>21.715</a:t>
                      </a:r>
                    </a:p>
                  </a:txBody>
                  <a:tcPr/>
                </a:tc>
                <a:tc>
                  <a:txBody>
                    <a:bodyPr/>
                    <a:lstStyle/>
                    <a:p>
                      <a:r>
                        <a:rPr lang="en-KR" sz="1400" dirty="0"/>
                        <a:t>23.409</a:t>
                      </a:r>
                    </a:p>
                  </a:txBody>
                  <a:tcPr/>
                </a:tc>
                <a:extLst>
                  <a:ext uri="{0D108BD9-81ED-4DB2-BD59-A6C34878D82A}">
                    <a16:rowId xmlns:a16="http://schemas.microsoft.com/office/drawing/2014/main" val="3334847103"/>
                  </a:ext>
                </a:extLst>
              </a:tr>
              <a:tr h="142168">
                <a:tc>
                  <a:txBody>
                    <a:bodyPr/>
                    <a:lstStyle/>
                    <a:p>
                      <a:r>
                        <a:rPr lang="en-KR" sz="1400" dirty="0"/>
                        <a:t>256</a:t>
                      </a:r>
                    </a:p>
                  </a:txBody>
                  <a:tcPr/>
                </a:tc>
                <a:tc>
                  <a:txBody>
                    <a:bodyPr/>
                    <a:lstStyle/>
                    <a:p>
                      <a:r>
                        <a:rPr lang="en-KR" sz="1400" dirty="0"/>
                        <a:t>30.104</a:t>
                      </a:r>
                    </a:p>
                  </a:txBody>
                  <a:tcPr/>
                </a:tc>
                <a:tc>
                  <a:txBody>
                    <a:bodyPr/>
                    <a:lstStyle/>
                    <a:p>
                      <a:r>
                        <a:rPr lang="en-KR" sz="1400" dirty="0"/>
                        <a:t>22.342</a:t>
                      </a:r>
                    </a:p>
                  </a:txBody>
                  <a:tcPr/>
                </a:tc>
                <a:tc>
                  <a:txBody>
                    <a:bodyPr/>
                    <a:lstStyle/>
                    <a:p>
                      <a:r>
                        <a:rPr lang="en-KR" sz="1400" dirty="0"/>
                        <a:t>23.632</a:t>
                      </a:r>
                    </a:p>
                  </a:txBody>
                  <a:tcPr/>
                </a:tc>
                <a:extLst>
                  <a:ext uri="{0D108BD9-81ED-4DB2-BD59-A6C34878D82A}">
                    <a16:rowId xmlns:a16="http://schemas.microsoft.com/office/drawing/2014/main" val="543285474"/>
                  </a:ext>
                </a:extLst>
              </a:tr>
            </a:tbl>
          </a:graphicData>
        </a:graphic>
      </p:graphicFrame>
      <p:sp>
        <p:nvSpPr>
          <p:cNvPr id="7" name="TextBox 6">
            <a:extLst>
              <a:ext uri="{FF2B5EF4-FFF2-40B4-BE49-F238E27FC236}">
                <a16:creationId xmlns:a16="http://schemas.microsoft.com/office/drawing/2014/main" id="{4B9BC8CD-770F-8E0C-A856-E879992A7CFE}"/>
              </a:ext>
            </a:extLst>
          </p:cNvPr>
          <p:cNvSpPr txBox="1"/>
          <p:nvPr/>
        </p:nvSpPr>
        <p:spPr>
          <a:xfrm>
            <a:off x="2231972" y="4441875"/>
            <a:ext cx="1989071" cy="307777"/>
          </a:xfrm>
          <a:prstGeom prst="rect">
            <a:avLst/>
          </a:prstGeom>
          <a:noFill/>
        </p:spPr>
        <p:txBody>
          <a:bodyPr wrap="square" rtlCol="0">
            <a:spAutoFit/>
          </a:bodyPr>
          <a:lstStyle/>
          <a:p>
            <a:r>
              <a:rPr lang="en-US" altLang="ko-KR" sz="1400" dirty="0"/>
              <a:t>LEA CPU Time in Rust</a:t>
            </a:r>
            <a:endParaRPr lang="en-KR" sz="1400" dirty="0"/>
          </a:p>
        </p:txBody>
      </p:sp>
      <p:pic>
        <p:nvPicPr>
          <p:cNvPr id="8" name="Picture 7">
            <a:extLst>
              <a:ext uri="{FF2B5EF4-FFF2-40B4-BE49-F238E27FC236}">
                <a16:creationId xmlns:a16="http://schemas.microsoft.com/office/drawing/2014/main" id="{D5BCAD83-7A3D-FBE1-D666-AD3FC175F201}"/>
              </a:ext>
            </a:extLst>
          </p:cNvPr>
          <p:cNvPicPr>
            <a:picLocks noChangeAspect="1"/>
          </p:cNvPicPr>
          <p:nvPr/>
        </p:nvPicPr>
        <p:blipFill>
          <a:blip r:embed="rId3"/>
          <a:stretch>
            <a:fillRect/>
          </a:stretch>
        </p:blipFill>
        <p:spPr>
          <a:xfrm>
            <a:off x="9257463" y="151182"/>
            <a:ext cx="2660718" cy="985452"/>
          </a:xfrm>
          <a:prstGeom prst="rect">
            <a:avLst/>
          </a:prstGeom>
        </p:spPr>
      </p:pic>
      <p:pic>
        <p:nvPicPr>
          <p:cNvPr id="15" name="Picture 14">
            <a:extLst>
              <a:ext uri="{FF2B5EF4-FFF2-40B4-BE49-F238E27FC236}">
                <a16:creationId xmlns:a16="http://schemas.microsoft.com/office/drawing/2014/main" id="{BF4CF8BC-F77F-60BC-041B-D0718B355692}"/>
              </a:ext>
            </a:extLst>
          </p:cNvPr>
          <p:cNvPicPr>
            <a:picLocks noChangeAspect="1"/>
          </p:cNvPicPr>
          <p:nvPr/>
        </p:nvPicPr>
        <p:blipFill>
          <a:blip r:embed="rId4"/>
          <a:stretch>
            <a:fillRect/>
          </a:stretch>
        </p:blipFill>
        <p:spPr>
          <a:xfrm>
            <a:off x="4842250" y="4429436"/>
            <a:ext cx="1812517" cy="413645"/>
          </a:xfrm>
          <a:prstGeom prst="rect">
            <a:avLst/>
          </a:prstGeom>
        </p:spPr>
      </p:pic>
      <p:pic>
        <p:nvPicPr>
          <p:cNvPr id="16" name="Picture 15">
            <a:extLst>
              <a:ext uri="{FF2B5EF4-FFF2-40B4-BE49-F238E27FC236}">
                <a16:creationId xmlns:a16="http://schemas.microsoft.com/office/drawing/2014/main" id="{1228EAC4-6A82-95C2-8251-38C42F09908A}"/>
              </a:ext>
            </a:extLst>
          </p:cNvPr>
          <p:cNvPicPr>
            <a:picLocks noChangeAspect="1"/>
          </p:cNvPicPr>
          <p:nvPr/>
        </p:nvPicPr>
        <p:blipFill>
          <a:blip r:embed="rId5"/>
          <a:stretch>
            <a:fillRect/>
          </a:stretch>
        </p:blipFill>
        <p:spPr>
          <a:xfrm>
            <a:off x="4784327" y="2664124"/>
            <a:ext cx="1981200" cy="254000"/>
          </a:xfrm>
          <a:prstGeom prst="rect">
            <a:avLst/>
          </a:prstGeom>
        </p:spPr>
      </p:pic>
    </p:spTree>
    <p:extLst>
      <p:ext uri="{BB962C8B-B14F-4D97-AF65-F5344CB8AC3E}">
        <p14:creationId xmlns:p14="http://schemas.microsoft.com/office/powerpoint/2010/main" val="136918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normAutofit/>
          </a:bodyPr>
          <a:lstStyle/>
          <a:p>
            <a:r>
              <a:rPr kumimoji="1" lang="en-US" altLang="ko-KR" dirty="0"/>
              <a:t>Benchmark</a:t>
            </a:r>
            <a:endParaRPr kumimoji="1" lang="ko-KR" altLang="en-US" dirty="0"/>
          </a:p>
        </p:txBody>
      </p:sp>
      <p:sp>
        <p:nvSpPr>
          <p:cNvPr id="13" name="TextBox 12">
            <a:extLst>
              <a:ext uri="{FF2B5EF4-FFF2-40B4-BE49-F238E27FC236}">
                <a16:creationId xmlns:a16="http://schemas.microsoft.com/office/drawing/2014/main" id="{52572275-7A4E-BF16-9C24-954A7F3F9630}"/>
              </a:ext>
            </a:extLst>
          </p:cNvPr>
          <p:cNvSpPr txBox="1"/>
          <p:nvPr/>
        </p:nvSpPr>
        <p:spPr>
          <a:xfrm>
            <a:off x="8209804" y="1746598"/>
            <a:ext cx="1750223" cy="307777"/>
          </a:xfrm>
          <a:prstGeom prst="rect">
            <a:avLst/>
          </a:prstGeom>
          <a:noFill/>
        </p:spPr>
        <p:txBody>
          <a:bodyPr wrap="none" rtlCol="0">
            <a:spAutoFit/>
          </a:bodyPr>
          <a:lstStyle/>
          <a:p>
            <a:r>
              <a:rPr lang="en-US" altLang="ko-KR" sz="1400" dirty="0"/>
              <a:t>LEA CPU Time in C</a:t>
            </a:r>
            <a:endParaRPr lang="en-KR" sz="1400" dirty="0"/>
          </a:p>
        </p:txBody>
      </p:sp>
      <p:sp>
        <p:nvSpPr>
          <p:cNvPr id="14" name="TextBox 13">
            <a:extLst>
              <a:ext uri="{FF2B5EF4-FFF2-40B4-BE49-F238E27FC236}">
                <a16:creationId xmlns:a16="http://schemas.microsoft.com/office/drawing/2014/main" id="{8DF82843-C911-2CAE-B1CE-AD2192DD8ECE}"/>
              </a:ext>
            </a:extLst>
          </p:cNvPr>
          <p:cNvSpPr txBox="1"/>
          <p:nvPr/>
        </p:nvSpPr>
        <p:spPr>
          <a:xfrm>
            <a:off x="586677" y="1746598"/>
            <a:ext cx="5681601" cy="923330"/>
          </a:xfrm>
          <a:prstGeom prst="rect">
            <a:avLst/>
          </a:prstGeom>
          <a:noFill/>
        </p:spPr>
        <p:txBody>
          <a:bodyPr wrap="square" rtlCol="0">
            <a:spAutoFit/>
          </a:bodyPr>
          <a:lstStyle/>
          <a:p>
            <a:r>
              <a:rPr lang="en-KR" dirty="0"/>
              <a:t>CPU time measurement in C</a:t>
            </a:r>
            <a:endParaRPr lang="en-US" altLang="ko-KR" sz="1800" dirty="0"/>
          </a:p>
          <a:p>
            <a:pPr marL="285750" indent="-285750">
              <a:buFont typeface="Arial" panose="020B0604020202020204" pitchFamily="34" charset="0"/>
              <a:buChar char="•"/>
            </a:pPr>
            <a:r>
              <a:rPr lang="en-US" altLang="ko-KR" sz="1800" dirty="0"/>
              <a:t> C Standard Library (&lt;</a:t>
            </a:r>
            <a:r>
              <a:rPr lang="en-US" altLang="ko-KR" sz="1800" dirty="0" err="1"/>
              <a:t>time.h</a:t>
            </a:r>
            <a:r>
              <a:rPr lang="en-US" altLang="ko-KR" sz="1800" dirty="0"/>
              <a:t>&gt;)</a:t>
            </a:r>
          </a:p>
          <a:p>
            <a:pPr marL="285750" indent="-285750">
              <a:buFont typeface="Arial" panose="020B0604020202020204" pitchFamily="34" charset="0"/>
              <a:buChar char="•"/>
            </a:pPr>
            <a:endParaRPr lang="en-KR" dirty="0"/>
          </a:p>
        </p:txBody>
      </p:sp>
      <p:graphicFrame>
        <p:nvGraphicFramePr>
          <p:cNvPr id="4" name="Table 3">
            <a:extLst>
              <a:ext uri="{FF2B5EF4-FFF2-40B4-BE49-F238E27FC236}">
                <a16:creationId xmlns:a16="http://schemas.microsoft.com/office/drawing/2014/main" id="{0C79FA78-0DC0-E5FE-244E-3AF3417E4F31}"/>
              </a:ext>
            </a:extLst>
          </p:cNvPr>
          <p:cNvGraphicFramePr>
            <a:graphicFrameLocks noGrp="1"/>
          </p:cNvGraphicFramePr>
          <p:nvPr>
            <p:extLst>
              <p:ext uri="{D42A27DB-BD31-4B8C-83A1-F6EECF244321}">
                <p14:modId xmlns:p14="http://schemas.microsoft.com/office/powerpoint/2010/main" val="209439267"/>
              </p:ext>
            </p:extLst>
          </p:nvPr>
        </p:nvGraphicFramePr>
        <p:xfrm>
          <a:off x="6389752" y="2092877"/>
          <a:ext cx="5390328" cy="1432560"/>
        </p:xfrm>
        <a:graphic>
          <a:graphicData uri="http://schemas.openxmlformats.org/drawingml/2006/table">
            <a:tbl>
              <a:tblPr firstRow="1" bandRow="1">
                <a:tableStyleId>{5C22544A-7EE6-4342-B048-85BDC9FD1C3A}</a:tableStyleId>
              </a:tblPr>
              <a:tblGrid>
                <a:gridCol w="1347582">
                  <a:extLst>
                    <a:ext uri="{9D8B030D-6E8A-4147-A177-3AD203B41FA5}">
                      <a16:colId xmlns:a16="http://schemas.microsoft.com/office/drawing/2014/main" val="346056613"/>
                    </a:ext>
                  </a:extLst>
                </a:gridCol>
                <a:gridCol w="1347582">
                  <a:extLst>
                    <a:ext uri="{9D8B030D-6E8A-4147-A177-3AD203B41FA5}">
                      <a16:colId xmlns:a16="http://schemas.microsoft.com/office/drawing/2014/main" val="3228633627"/>
                    </a:ext>
                  </a:extLst>
                </a:gridCol>
                <a:gridCol w="1347582">
                  <a:extLst>
                    <a:ext uri="{9D8B030D-6E8A-4147-A177-3AD203B41FA5}">
                      <a16:colId xmlns:a16="http://schemas.microsoft.com/office/drawing/2014/main" val="1600109464"/>
                    </a:ext>
                  </a:extLst>
                </a:gridCol>
                <a:gridCol w="1347582">
                  <a:extLst>
                    <a:ext uri="{9D8B030D-6E8A-4147-A177-3AD203B41FA5}">
                      <a16:colId xmlns:a16="http://schemas.microsoft.com/office/drawing/2014/main" val="771679785"/>
                    </a:ext>
                  </a:extLst>
                </a:gridCol>
              </a:tblGrid>
              <a:tr h="130185">
                <a:tc>
                  <a:txBody>
                    <a:bodyPr/>
                    <a:lstStyle/>
                    <a:p>
                      <a:r>
                        <a:rPr lang="en-KR" sz="1400" dirty="0"/>
                        <a:t>Key Size </a:t>
                      </a:r>
                    </a:p>
                    <a:p>
                      <a:r>
                        <a:rPr lang="en-KR" sz="1400" dirty="0"/>
                        <a:t>(bits)</a:t>
                      </a:r>
                    </a:p>
                  </a:txBody>
                  <a:tcPr/>
                </a:tc>
                <a:tc>
                  <a:txBody>
                    <a:bodyPr/>
                    <a:lstStyle/>
                    <a:p>
                      <a:r>
                        <a:rPr lang="en-KR" sz="1400" dirty="0"/>
                        <a:t>Key Schedule</a:t>
                      </a:r>
                    </a:p>
                    <a:p>
                      <a:r>
                        <a:rPr lang="en-KR" sz="1400" dirty="0"/>
                        <a:t> (ms)</a:t>
                      </a:r>
                    </a:p>
                  </a:txBody>
                  <a:tcPr/>
                </a:tc>
                <a:tc>
                  <a:txBody>
                    <a:bodyPr/>
                    <a:lstStyle/>
                    <a:p>
                      <a:r>
                        <a:rPr lang="en-KR" sz="1400" dirty="0"/>
                        <a:t>Encryption</a:t>
                      </a:r>
                    </a:p>
                    <a:p>
                      <a:r>
                        <a:rPr lang="en-KR" sz="1400" dirty="0"/>
                        <a:t> (ms)</a:t>
                      </a:r>
                    </a:p>
                  </a:txBody>
                  <a:tcPr/>
                </a:tc>
                <a:tc>
                  <a:txBody>
                    <a:bodyPr/>
                    <a:lstStyle/>
                    <a:p>
                      <a:r>
                        <a:rPr lang="en-KR" sz="1400" dirty="0"/>
                        <a:t>Decryption</a:t>
                      </a:r>
                    </a:p>
                    <a:p>
                      <a:r>
                        <a:rPr lang="en-KR" sz="1400" dirty="0"/>
                        <a:t> (ms)</a:t>
                      </a:r>
                    </a:p>
                  </a:txBody>
                  <a:tcPr/>
                </a:tc>
                <a:extLst>
                  <a:ext uri="{0D108BD9-81ED-4DB2-BD59-A6C34878D82A}">
                    <a16:rowId xmlns:a16="http://schemas.microsoft.com/office/drawing/2014/main" val="1424262850"/>
                  </a:ext>
                </a:extLst>
              </a:tr>
              <a:tr h="142168">
                <a:tc>
                  <a:txBody>
                    <a:bodyPr/>
                    <a:lstStyle/>
                    <a:p>
                      <a:r>
                        <a:rPr lang="en-KR" sz="1400" dirty="0"/>
                        <a:t>128</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3.675 </a:t>
                      </a:r>
                      <a:endParaRPr lang="en-KR" sz="1400" dirty="0"/>
                    </a:p>
                  </a:txBody>
                  <a:tcPr/>
                </a:tc>
                <a:tc>
                  <a:txBody>
                    <a:bodyPr/>
                    <a:lstStyle/>
                    <a:p>
                      <a:r>
                        <a:rPr lang="en-KR" sz="1400" dirty="0"/>
                        <a:t>2.132</a:t>
                      </a:r>
                    </a:p>
                  </a:txBody>
                  <a:tcPr/>
                </a:tc>
                <a:tc>
                  <a:txBody>
                    <a:bodyPr/>
                    <a:lstStyle/>
                    <a:p>
                      <a:r>
                        <a:rPr lang="en-KR" sz="1400" dirty="0"/>
                        <a:t>1.853</a:t>
                      </a:r>
                    </a:p>
                  </a:txBody>
                  <a:tcPr/>
                </a:tc>
                <a:extLst>
                  <a:ext uri="{0D108BD9-81ED-4DB2-BD59-A6C34878D82A}">
                    <a16:rowId xmlns:a16="http://schemas.microsoft.com/office/drawing/2014/main" val="1676979038"/>
                  </a:ext>
                </a:extLst>
              </a:tr>
              <a:tr h="142168">
                <a:tc>
                  <a:txBody>
                    <a:bodyPr/>
                    <a:lstStyle/>
                    <a:p>
                      <a:r>
                        <a:rPr lang="en-KR" sz="1400" dirty="0"/>
                        <a:t>192</a:t>
                      </a:r>
                    </a:p>
                  </a:txBody>
                  <a:tcPr/>
                </a:tc>
                <a:tc>
                  <a:txBody>
                    <a:bodyPr/>
                    <a:lstStyle/>
                    <a:p>
                      <a:r>
                        <a:rPr lang="en-KR" sz="1400" dirty="0"/>
                        <a:t>6.348</a:t>
                      </a:r>
                    </a:p>
                  </a:txBody>
                  <a:tcPr/>
                </a:tc>
                <a:tc>
                  <a:txBody>
                    <a:bodyPr/>
                    <a:lstStyle/>
                    <a:p>
                      <a:r>
                        <a:rPr lang="en-KR" sz="1400" dirty="0"/>
                        <a:t>2.111</a:t>
                      </a:r>
                    </a:p>
                  </a:txBody>
                  <a:tcPr/>
                </a:tc>
                <a:tc>
                  <a:txBody>
                    <a:bodyPr/>
                    <a:lstStyle/>
                    <a:p>
                      <a:r>
                        <a:rPr lang="en-KR" sz="1400" dirty="0"/>
                        <a:t>1.813</a:t>
                      </a:r>
                    </a:p>
                  </a:txBody>
                  <a:tcPr/>
                </a:tc>
                <a:extLst>
                  <a:ext uri="{0D108BD9-81ED-4DB2-BD59-A6C34878D82A}">
                    <a16:rowId xmlns:a16="http://schemas.microsoft.com/office/drawing/2014/main" val="3334847103"/>
                  </a:ext>
                </a:extLst>
              </a:tr>
              <a:tr h="142168">
                <a:tc>
                  <a:txBody>
                    <a:bodyPr/>
                    <a:lstStyle/>
                    <a:p>
                      <a:r>
                        <a:rPr lang="en-KR" sz="1400" dirty="0"/>
                        <a:t>256</a:t>
                      </a:r>
                    </a:p>
                  </a:txBody>
                  <a:tcPr/>
                </a:tc>
                <a:tc>
                  <a:txBody>
                    <a:bodyPr/>
                    <a:lstStyle/>
                    <a:p>
                      <a:r>
                        <a:rPr lang="en-KR" sz="1400" dirty="0"/>
                        <a:t>6.573</a:t>
                      </a:r>
                    </a:p>
                  </a:txBody>
                  <a:tcPr/>
                </a:tc>
                <a:tc>
                  <a:txBody>
                    <a:bodyPr/>
                    <a:lstStyle/>
                    <a:p>
                      <a:r>
                        <a:rPr lang="en-KR" sz="1400" dirty="0"/>
                        <a:t>2.139</a:t>
                      </a:r>
                    </a:p>
                  </a:txBody>
                  <a:tcPr/>
                </a:tc>
                <a:tc>
                  <a:txBody>
                    <a:bodyPr/>
                    <a:lstStyle/>
                    <a:p>
                      <a:r>
                        <a:rPr lang="en-KR" sz="1400" dirty="0"/>
                        <a:t>1.815</a:t>
                      </a:r>
                    </a:p>
                  </a:txBody>
                  <a:tcPr/>
                </a:tc>
                <a:extLst>
                  <a:ext uri="{0D108BD9-81ED-4DB2-BD59-A6C34878D82A}">
                    <a16:rowId xmlns:a16="http://schemas.microsoft.com/office/drawing/2014/main" val="543285474"/>
                  </a:ext>
                </a:extLst>
              </a:tr>
            </a:tbl>
          </a:graphicData>
        </a:graphic>
      </p:graphicFrame>
      <p:graphicFrame>
        <p:nvGraphicFramePr>
          <p:cNvPr id="5" name="Table 4">
            <a:extLst>
              <a:ext uri="{FF2B5EF4-FFF2-40B4-BE49-F238E27FC236}">
                <a16:creationId xmlns:a16="http://schemas.microsoft.com/office/drawing/2014/main" id="{376D615C-F4B8-FD9D-BFB4-6ED8F7BAD2FA}"/>
              </a:ext>
            </a:extLst>
          </p:cNvPr>
          <p:cNvGraphicFramePr>
            <a:graphicFrameLocks noGrp="1"/>
          </p:cNvGraphicFramePr>
          <p:nvPr>
            <p:extLst>
              <p:ext uri="{D42A27DB-BD31-4B8C-83A1-F6EECF244321}">
                <p14:modId xmlns:p14="http://schemas.microsoft.com/office/powerpoint/2010/main" val="36493540"/>
              </p:ext>
            </p:extLst>
          </p:nvPr>
        </p:nvGraphicFramePr>
        <p:xfrm>
          <a:off x="6389752" y="4325223"/>
          <a:ext cx="5390328" cy="1432560"/>
        </p:xfrm>
        <a:graphic>
          <a:graphicData uri="http://schemas.openxmlformats.org/drawingml/2006/table">
            <a:tbl>
              <a:tblPr firstRow="1" bandRow="1">
                <a:tableStyleId>{5C22544A-7EE6-4342-B048-85BDC9FD1C3A}</a:tableStyleId>
              </a:tblPr>
              <a:tblGrid>
                <a:gridCol w="1347582">
                  <a:extLst>
                    <a:ext uri="{9D8B030D-6E8A-4147-A177-3AD203B41FA5}">
                      <a16:colId xmlns:a16="http://schemas.microsoft.com/office/drawing/2014/main" val="346056613"/>
                    </a:ext>
                  </a:extLst>
                </a:gridCol>
                <a:gridCol w="1347582">
                  <a:extLst>
                    <a:ext uri="{9D8B030D-6E8A-4147-A177-3AD203B41FA5}">
                      <a16:colId xmlns:a16="http://schemas.microsoft.com/office/drawing/2014/main" val="3228633627"/>
                    </a:ext>
                  </a:extLst>
                </a:gridCol>
                <a:gridCol w="1347582">
                  <a:extLst>
                    <a:ext uri="{9D8B030D-6E8A-4147-A177-3AD203B41FA5}">
                      <a16:colId xmlns:a16="http://schemas.microsoft.com/office/drawing/2014/main" val="1600109464"/>
                    </a:ext>
                  </a:extLst>
                </a:gridCol>
                <a:gridCol w="1347582">
                  <a:extLst>
                    <a:ext uri="{9D8B030D-6E8A-4147-A177-3AD203B41FA5}">
                      <a16:colId xmlns:a16="http://schemas.microsoft.com/office/drawing/2014/main" val="771679785"/>
                    </a:ext>
                  </a:extLst>
                </a:gridCol>
              </a:tblGrid>
              <a:tr h="130185">
                <a:tc>
                  <a:txBody>
                    <a:bodyPr/>
                    <a:lstStyle/>
                    <a:p>
                      <a:r>
                        <a:rPr lang="en-KR" sz="1400" dirty="0"/>
                        <a:t>Key Size </a:t>
                      </a:r>
                    </a:p>
                    <a:p>
                      <a:r>
                        <a:rPr lang="en-KR" sz="1400" dirty="0"/>
                        <a:t>(bits)</a:t>
                      </a:r>
                    </a:p>
                  </a:txBody>
                  <a:tcPr/>
                </a:tc>
                <a:tc>
                  <a:txBody>
                    <a:bodyPr/>
                    <a:lstStyle/>
                    <a:p>
                      <a:r>
                        <a:rPr lang="en-KR" sz="1400" dirty="0"/>
                        <a:t>Key Schedule</a:t>
                      </a:r>
                    </a:p>
                    <a:p>
                      <a:r>
                        <a:rPr lang="en-KR" sz="1400" dirty="0"/>
                        <a:t> (ms)</a:t>
                      </a:r>
                    </a:p>
                  </a:txBody>
                  <a:tcPr/>
                </a:tc>
                <a:tc>
                  <a:txBody>
                    <a:bodyPr/>
                    <a:lstStyle/>
                    <a:p>
                      <a:r>
                        <a:rPr lang="en-KR" sz="1400" dirty="0"/>
                        <a:t>Encryption</a:t>
                      </a:r>
                    </a:p>
                    <a:p>
                      <a:r>
                        <a:rPr lang="en-KR" sz="1400" dirty="0"/>
                        <a:t> (ms)</a:t>
                      </a:r>
                    </a:p>
                  </a:txBody>
                  <a:tcPr/>
                </a:tc>
                <a:tc>
                  <a:txBody>
                    <a:bodyPr/>
                    <a:lstStyle/>
                    <a:p>
                      <a:r>
                        <a:rPr lang="en-KR" sz="1400" dirty="0"/>
                        <a:t>Decryption</a:t>
                      </a:r>
                    </a:p>
                    <a:p>
                      <a:r>
                        <a:rPr lang="en-KR" sz="1400" dirty="0"/>
                        <a:t> (ms)</a:t>
                      </a:r>
                    </a:p>
                  </a:txBody>
                  <a:tcPr/>
                </a:tc>
                <a:extLst>
                  <a:ext uri="{0D108BD9-81ED-4DB2-BD59-A6C34878D82A}">
                    <a16:rowId xmlns:a16="http://schemas.microsoft.com/office/drawing/2014/main" val="1424262850"/>
                  </a:ext>
                </a:extLst>
              </a:tr>
              <a:tr h="142168">
                <a:tc>
                  <a:txBody>
                    <a:bodyPr/>
                    <a:lstStyle/>
                    <a:p>
                      <a:r>
                        <a:rPr lang="en-KR" sz="1400" dirty="0"/>
                        <a:t>128</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400" kern="1200" dirty="0">
                          <a:solidFill>
                            <a:schemeClr val="dk1"/>
                          </a:solidFill>
                          <a:effectLst/>
                          <a:latin typeface="+mn-lt"/>
                          <a:ea typeface="+mn-ea"/>
                          <a:cs typeface="+mn-cs"/>
                        </a:rPr>
                        <a:t>12.907 </a:t>
                      </a:r>
                      <a:endParaRPr lang="en-KR" sz="1400" dirty="0"/>
                    </a:p>
                  </a:txBody>
                  <a:tcPr/>
                </a:tc>
                <a:tc>
                  <a:txBody>
                    <a:bodyPr/>
                    <a:lstStyle/>
                    <a:p>
                      <a:r>
                        <a:rPr lang="en-KR" sz="1400" dirty="0"/>
                        <a:t>21.632</a:t>
                      </a:r>
                    </a:p>
                  </a:txBody>
                  <a:tcPr/>
                </a:tc>
                <a:tc>
                  <a:txBody>
                    <a:bodyPr/>
                    <a:lstStyle/>
                    <a:p>
                      <a:r>
                        <a:rPr lang="en-KR" sz="1400" dirty="0"/>
                        <a:t>21.947</a:t>
                      </a:r>
                    </a:p>
                  </a:txBody>
                  <a:tcPr/>
                </a:tc>
                <a:extLst>
                  <a:ext uri="{0D108BD9-81ED-4DB2-BD59-A6C34878D82A}">
                    <a16:rowId xmlns:a16="http://schemas.microsoft.com/office/drawing/2014/main" val="1676979038"/>
                  </a:ext>
                </a:extLst>
              </a:tr>
              <a:tr h="142168">
                <a:tc>
                  <a:txBody>
                    <a:bodyPr/>
                    <a:lstStyle/>
                    <a:p>
                      <a:r>
                        <a:rPr lang="en-KR" sz="1400" dirty="0"/>
                        <a:t>192</a:t>
                      </a:r>
                    </a:p>
                  </a:txBody>
                  <a:tcPr/>
                </a:tc>
                <a:tc>
                  <a:txBody>
                    <a:bodyPr/>
                    <a:lstStyle/>
                    <a:p>
                      <a:r>
                        <a:rPr lang="en-KR" sz="1400" dirty="0"/>
                        <a:t>17.354</a:t>
                      </a:r>
                    </a:p>
                  </a:txBody>
                  <a:tcPr/>
                </a:tc>
                <a:tc>
                  <a:txBody>
                    <a:bodyPr/>
                    <a:lstStyle/>
                    <a:p>
                      <a:r>
                        <a:rPr lang="en-KR" sz="1400" dirty="0"/>
                        <a:t>21.715</a:t>
                      </a:r>
                    </a:p>
                  </a:txBody>
                  <a:tcPr/>
                </a:tc>
                <a:tc>
                  <a:txBody>
                    <a:bodyPr/>
                    <a:lstStyle/>
                    <a:p>
                      <a:r>
                        <a:rPr lang="en-KR" sz="1400" dirty="0"/>
                        <a:t>23.409</a:t>
                      </a:r>
                    </a:p>
                  </a:txBody>
                  <a:tcPr/>
                </a:tc>
                <a:extLst>
                  <a:ext uri="{0D108BD9-81ED-4DB2-BD59-A6C34878D82A}">
                    <a16:rowId xmlns:a16="http://schemas.microsoft.com/office/drawing/2014/main" val="3334847103"/>
                  </a:ext>
                </a:extLst>
              </a:tr>
              <a:tr h="142168">
                <a:tc>
                  <a:txBody>
                    <a:bodyPr/>
                    <a:lstStyle/>
                    <a:p>
                      <a:r>
                        <a:rPr lang="en-KR" sz="1400" dirty="0"/>
                        <a:t>256</a:t>
                      </a:r>
                    </a:p>
                  </a:txBody>
                  <a:tcPr/>
                </a:tc>
                <a:tc>
                  <a:txBody>
                    <a:bodyPr/>
                    <a:lstStyle/>
                    <a:p>
                      <a:r>
                        <a:rPr lang="en-KR" sz="1400" dirty="0"/>
                        <a:t>30.104</a:t>
                      </a:r>
                    </a:p>
                  </a:txBody>
                  <a:tcPr/>
                </a:tc>
                <a:tc>
                  <a:txBody>
                    <a:bodyPr/>
                    <a:lstStyle/>
                    <a:p>
                      <a:r>
                        <a:rPr lang="en-KR" sz="1400" dirty="0"/>
                        <a:t>22.342</a:t>
                      </a:r>
                    </a:p>
                  </a:txBody>
                  <a:tcPr/>
                </a:tc>
                <a:tc>
                  <a:txBody>
                    <a:bodyPr/>
                    <a:lstStyle/>
                    <a:p>
                      <a:r>
                        <a:rPr lang="en-KR" sz="1400" dirty="0"/>
                        <a:t>23.632</a:t>
                      </a:r>
                    </a:p>
                  </a:txBody>
                  <a:tcPr/>
                </a:tc>
                <a:extLst>
                  <a:ext uri="{0D108BD9-81ED-4DB2-BD59-A6C34878D82A}">
                    <a16:rowId xmlns:a16="http://schemas.microsoft.com/office/drawing/2014/main" val="543285474"/>
                  </a:ext>
                </a:extLst>
              </a:tr>
            </a:tbl>
          </a:graphicData>
        </a:graphic>
      </p:graphicFrame>
      <p:sp>
        <p:nvSpPr>
          <p:cNvPr id="6" name="TextBox 5">
            <a:extLst>
              <a:ext uri="{FF2B5EF4-FFF2-40B4-BE49-F238E27FC236}">
                <a16:creationId xmlns:a16="http://schemas.microsoft.com/office/drawing/2014/main" id="{B9357AB9-0CDA-9786-9AF7-FA8E5363BAF5}"/>
              </a:ext>
            </a:extLst>
          </p:cNvPr>
          <p:cNvSpPr txBox="1"/>
          <p:nvPr/>
        </p:nvSpPr>
        <p:spPr>
          <a:xfrm>
            <a:off x="8209804" y="3938496"/>
            <a:ext cx="1989071" cy="307777"/>
          </a:xfrm>
          <a:prstGeom prst="rect">
            <a:avLst/>
          </a:prstGeom>
          <a:noFill/>
        </p:spPr>
        <p:txBody>
          <a:bodyPr wrap="none" rtlCol="0">
            <a:spAutoFit/>
          </a:bodyPr>
          <a:lstStyle/>
          <a:p>
            <a:r>
              <a:rPr lang="en-US" altLang="ko-KR" sz="1400" dirty="0"/>
              <a:t>LEA CPU Time in Rust</a:t>
            </a:r>
            <a:endParaRPr lang="en-KR" sz="1400" dirty="0"/>
          </a:p>
        </p:txBody>
      </p:sp>
      <p:sp>
        <p:nvSpPr>
          <p:cNvPr id="9" name="TextBox 8">
            <a:extLst>
              <a:ext uri="{FF2B5EF4-FFF2-40B4-BE49-F238E27FC236}">
                <a16:creationId xmlns:a16="http://schemas.microsoft.com/office/drawing/2014/main" id="{23278BB4-EDE1-179B-11EA-E23FE96C0BD2}"/>
              </a:ext>
            </a:extLst>
          </p:cNvPr>
          <p:cNvSpPr txBox="1"/>
          <p:nvPr/>
        </p:nvSpPr>
        <p:spPr>
          <a:xfrm>
            <a:off x="414399" y="3938496"/>
            <a:ext cx="5681601" cy="923330"/>
          </a:xfrm>
          <a:prstGeom prst="rect">
            <a:avLst/>
          </a:prstGeom>
          <a:noFill/>
        </p:spPr>
        <p:txBody>
          <a:bodyPr wrap="square" rtlCol="0">
            <a:spAutoFit/>
          </a:bodyPr>
          <a:lstStyle/>
          <a:p>
            <a:r>
              <a:rPr lang="en-KR" dirty="0"/>
              <a:t>CPU time measurement in Rust</a:t>
            </a:r>
            <a:endParaRPr lang="en-US" altLang="ko-KR" sz="1800" dirty="0"/>
          </a:p>
          <a:p>
            <a:pPr marL="285750" indent="-285750">
              <a:buFont typeface="Arial" panose="020B0604020202020204" pitchFamily="34" charset="0"/>
              <a:buChar char="•"/>
            </a:pPr>
            <a:r>
              <a:rPr lang="en-US" altLang="ko-KR" sz="1800" dirty="0"/>
              <a:t> C Standard Library (&lt;</a:t>
            </a:r>
            <a:r>
              <a:rPr lang="en-US" altLang="ko-KR" sz="1800" dirty="0" err="1"/>
              <a:t>time.h</a:t>
            </a:r>
            <a:r>
              <a:rPr lang="en-US" altLang="ko-KR" sz="1800" dirty="0"/>
              <a:t>&gt;)</a:t>
            </a:r>
          </a:p>
          <a:p>
            <a:pPr marL="285750" indent="-285750">
              <a:buFont typeface="Arial" panose="020B0604020202020204" pitchFamily="34" charset="0"/>
              <a:buChar char="•"/>
            </a:pPr>
            <a:endParaRPr lang="en-KR" dirty="0"/>
          </a:p>
        </p:txBody>
      </p:sp>
    </p:spTree>
    <p:extLst>
      <p:ext uri="{BB962C8B-B14F-4D97-AF65-F5344CB8AC3E}">
        <p14:creationId xmlns:p14="http://schemas.microsoft.com/office/powerpoint/2010/main" val="159216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lstStyle/>
          <a:p>
            <a:r>
              <a:rPr kumimoji="1" lang="en-US" altLang="ko-KR" dirty="0"/>
              <a:t>Conclusion</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3" y="1152525"/>
            <a:ext cx="11369675" cy="5497728"/>
          </a:xfrm>
        </p:spPr>
        <p:txBody>
          <a:bodyPr>
            <a:normAutofit/>
          </a:bodyPr>
          <a:lstStyle/>
          <a:p>
            <a:pPr>
              <a:lnSpc>
                <a:spcPct val="100000"/>
              </a:lnSpc>
            </a:pPr>
            <a:r>
              <a:rPr lang="en-US" altLang="ko-KR" sz="2400" dirty="0"/>
              <a:t>This study implemented the LEA block cipher in Rust, highlighting the potential safety advantages over traditional C implementations</a:t>
            </a:r>
          </a:p>
          <a:p>
            <a:pPr>
              <a:lnSpc>
                <a:spcPct val="100000"/>
              </a:lnSpc>
            </a:pPr>
            <a:r>
              <a:rPr lang="en-US" altLang="ko-KR" sz="2400" dirty="0">
                <a:solidFill>
                  <a:srgbClr val="2E75B6"/>
                </a:solidFill>
              </a:rPr>
              <a:t>Using Rust could enhance memory safety due to its strict ownership and borrowing principles, which prevent common vulnerabilities</a:t>
            </a:r>
          </a:p>
          <a:p>
            <a:pPr>
              <a:lnSpc>
                <a:spcPct val="100000"/>
              </a:lnSpc>
            </a:pPr>
            <a:r>
              <a:rPr lang="en-US" altLang="ko-KR" sz="2400" dirty="0"/>
              <a:t>However, performance measurements using </a:t>
            </a:r>
            <a:r>
              <a:rPr lang="en-US" altLang="ko-KR" sz="2400" dirty="0" err="1"/>
              <a:t>jemalloc</a:t>
            </a:r>
            <a:r>
              <a:rPr lang="en-US" altLang="ko-KR" sz="2400" dirty="0"/>
              <a:t> and CPU time assessment indicated that Rust’s implementation incurs a performance overhead compared to C.</a:t>
            </a:r>
          </a:p>
          <a:p>
            <a:pPr>
              <a:lnSpc>
                <a:spcPct val="100000"/>
              </a:lnSpc>
            </a:pPr>
            <a:r>
              <a:rPr lang="en-US" altLang="ko-KR" sz="2400" dirty="0"/>
              <a:t>Rust’s memory safety features, including bounds checking and borrow checking, introduce additional computational overhead, resulting in slower key generation and encryption/decryption processes.</a:t>
            </a:r>
          </a:p>
          <a:p>
            <a:pPr>
              <a:lnSpc>
                <a:spcPct val="100000"/>
              </a:lnSpc>
            </a:pPr>
            <a:r>
              <a:rPr lang="en-US" altLang="ko-KR" sz="2400" dirty="0"/>
              <a:t>Despite these performance trade-offs, the enhanced security provided by Rust makes it a viable option for cryptographic applications where safety is paramount.</a:t>
            </a:r>
          </a:p>
        </p:txBody>
      </p:sp>
    </p:spTree>
    <p:extLst>
      <p:ext uri="{BB962C8B-B14F-4D97-AF65-F5344CB8AC3E}">
        <p14:creationId xmlns:p14="http://schemas.microsoft.com/office/powerpoint/2010/main" val="196661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normAutofit/>
          </a:bodyPr>
          <a:lstStyle/>
          <a:p>
            <a:r>
              <a:rPr kumimoji="1" lang="en-US" altLang="ko-KR" dirty="0"/>
              <a:t>Benchmark</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2" y="1152525"/>
            <a:ext cx="11368159" cy="5497728"/>
          </a:xfrm>
        </p:spPr>
        <p:txBody>
          <a:bodyPr>
            <a:normAutofit fontScale="85000" lnSpcReduction="10000"/>
          </a:bodyPr>
          <a:lstStyle/>
          <a:p>
            <a:pPr marL="0" indent="0">
              <a:lnSpc>
                <a:spcPct val="100000"/>
              </a:lnSpc>
              <a:buNone/>
            </a:pPr>
            <a:r>
              <a:rPr lang="en-US" altLang="ko-KR" sz="2000" dirty="0" err="1"/>
              <a:t>Jemalloc</a:t>
            </a:r>
            <a:endParaRPr lang="en-US" altLang="ko-KR" sz="2000" dirty="0"/>
          </a:p>
          <a:p>
            <a:pPr>
              <a:lnSpc>
                <a:spcPct val="100000"/>
              </a:lnSpc>
            </a:pPr>
            <a:r>
              <a:rPr lang="en-US" altLang="ko-KR" sz="2000" dirty="0"/>
              <a:t>memory allocation library designed to manage memory efficiently, especially in multithreaded environments. </a:t>
            </a:r>
          </a:p>
          <a:p>
            <a:pPr>
              <a:lnSpc>
                <a:spcPct val="100000"/>
              </a:lnSpc>
            </a:pPr>
            <a:r>
              <a:rPr lang="en-US" altLang="ko-KR" sz="2000" dirty="0"/>
              <a:t>One of the primary advantages of </a:t>
            </a:r>
            <a:r>
              <a:rPr lang="en-US" altLang="ko-KR" sz="2000" dirty="0" err="1"/>
              <a:t>jemalloc</a:t>
            </a:r>
            <a:r>
              <a:rPr lang="en-US" altLang="ko-KR" sz="2000" dirty="0"/>
              <a:t> is its ability to significantly reduce memory fragmentation, ensuring more contiguous memory allocations and deallocations. </a:t>
            </a:r>
          </a:p>
          <a:p>
            <a:pPr>
              <a:lnSpc>
                <a:spcPct val="100000"/>
              </a:lnSpc>
            </a:pPr>
            <a:r>
              <a:rPr lang="en-US" altLang="ko-KR" sz="2000" dirty="0"/>
              <a:t>This is crucial for environments requiring high concurrency. </a:t>
            </a:r>
          </a:p>
          <a:p>
            <a:pPr>
              <a:lnSpc>
                <a:spcPct val="100000"/>
              </a:lnSpc>
            </a:pPr>
            <a:r>
              <a:rPr lang="en-US" altLang="ko-KR" sz="2000" dirty="0"/>
              <a:t>Traditional memory allocators can become bottlenecks due to lock contention when threads access memory resources simultaneously. </a:t>
            </a:r>
          </a:p>
          <a:p>
            <a:pPr>
              <a:lnSpc>
                <a:spcPct val="100000"/>
              </a:lnSpc>
            </a:pPr>
            <a:r>
              <a:rPr lang="en-US" altLang="ko-KR" sz="2000" dirty="0" err="1"/>
              <a:t>jemalloc</a:t>
            </a:r>
            <a:r>
              <a:rPr lang="en-US" altLang="ko-KR" sz="2000" dirty="0"/>
              <a:t> mitigates this by employing a multi-arena allocation system[9], reducing contention and improving overall performance.</a:t>
            </a:r>
          </a:p>
          <a:p>
            <a:pPr>
              <a:lnSpc>
                <a:spcPct val="100000"/>
              </a:lnSpc>
            </a:pPr>
            <a:r>
              <a:rPr lang="en-US" altLang="ko-KR" sz="2000" dirty="0"/>
              <a:t>Another significant feature of </a:t>
            </a:r>
            <a:r>
              <a:rPr lang="en-US" altLang="ko-KR" sz="2000" dirty="0" err="1"/>
              <a:t>jemalloc</a:t>
            </a:r>
            <a:r>
              <a:rPr lang="en-US" altLang="ko-KR" sz="2000" dirty="0"/>
              <a:t> is its configurability, allowing developers to tune various parameters for optimal performance in different scenarios, whether for high-load servers or memory-intensive computations.</a:t>
            </a:r>
          </a:p>
          <a:p>
            <a:pPr>
              <a:lnSpc>
                <a:spcPct val="100000"/>
              </a:lnSpc>
            </a:pPr>
            <a:r>
              <a:rPr lang="en-US" altLang="ko-KR" sz="2000" dirty="0" err="1"/>
              <a:t>jemalloc</a:t>
            </a:r>
            <a:r>
              <a:rPr lang="en-US" altLang="ko-KR" sz="2000" dirty="0"/>
              <a:t> also offers robust tools for monitoring and analyzing memory usage, aiding in performance tuning and leak detection.</a:t>
            </a:r>
          </a:p>
          <a:p>
            <a:pPr>
              <a:lnSpc>
                <a:spcPct val="100000"/>
              </a:lnSpc>
            </a:pPr>
            <a:r>
              <a:rPr lang="en-US" altLang="ko-KR" sz="2000" dirty="0"/>
              <a:t>The adoption of </a:t>
            </a:r>
            <a:r>
              <a:rPr lang="en-US" altLang="ko-KR" sz="2000" dirty="0" err="1"/>
              <a:t>jemalloc</a:t>
            </a:r>
            <a:r>
              <a:rPr lang="en-US" altLang="ko-KR" sz="2000" dirty="0"/>
              <a:t> in popular databases like MongoDB and Redis, as well as in programming languages such as Rust, underscores its effectiveness. </a:t>
            </a:r>
          </a:p>
          <a:p>
            <a:pPr>
              <a:lnSpc>
                <a:spcPct val="100000"/>
              </a:lnSpc>
            </a:pPr>
            <a:r>
              <a:rPr lang="en-US" altLang="ko-KR" sz="2000" dirty="0"/>
              <a:t>These systems benefit from </a:t>
            </a:r>
            <a:r>
              <a:rPr lang="en-US" altLang="ko-KR" sz="2000" dirty="0" err="1"/>
              <a:t>jemalloc</a:t>
            </a:r>
            <a:r>
              <a:rPr lang="en-US" altLang="ko-KR" sz="2000" dirty="0"/>
              <a:t> by handling large numbers of simultaneous connections or operations more efficiently than traditional memory allocators.</a:t>
            </a:r>
          </a:p>
        </p:txBody>
      </p:sp>
    </p:spTree>
    <p:extLst>
      <p:ext uri="{BB962C8B-B14F-4D97-AF65-F5344CB8AC3E}">
        <p14:creationId xmlns:p14="http://schemas.microsoft.com/office/powerpoint/2010/main" val="2214738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normAutofit/>
          </a:bodyPr>
          <a:lstStyle/>
          <a:p>
            <a:r>
              <a:rPr kumimoji="1" lang="en-US" altLang="ko-KR" dirty="0"/>
              <a:t>Benchmark</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7329714" y="1152525"/>
            <a:ext cx="4450366" cy="5382127"/>
          </a:xfrm>
        </p:spPr>
        <p:txBody>
          <a:bodyPr>
            <a:normAutofit fontScale="85000" lnSpcReduction="20000"/>
          </a:bodyPr>
          <a:lstStyle/>
          <a:p>
            <a:pPr marL="0" indent="0">
              <a:lnSpc>
                <a:spcPct val="100000"/>
              </a:lnSpc>
              <a:buNone/>
            </a:pPr>
            <a:r>
              <a:rPr lang="en-US" altLang="ko-KR" sz="2000" dirty="0" err="1"/>
              <a:t>Intepretation</a:t>
            </a:r>
            <a:r>
              <a:rPr lang="en-US" altLang="ko-KR" sz="2000" dirty="0"/>
              <a:t> of </a:t>
            </a:r>
            <a:r>
              <a:rPr lang="en-US" altLang="ko-KR" sz="2000" dirty="0" err="1"/>
              <a:t>Jemalloc</a:t>
            </a:r>
            <a:r>
              <a:rPr lang="en-US" altLang="ko-KR" sz="2000" dirty="0"/>
              <a:t> Statistics</a:t>
            </a:r>
          </a:p>
          <a:p>
            <a:pPr>
              <a:lnSpc>
                <a:spcPct val="100000"/>
              </a:lnSpc>
            </a:pPr>
            <a:r>
              <a:rPr lang="en-US" altLang="ko-KR" sz="2000" dirty="0"/>
              <a:t>Allocated</a:t>
            </a:r>
          </a:p>
          <a:p>
            <a:pPr lvl="1">
              <a:lnSpc>
                <a:spcPct val="100000"/>
              </a:lnSpc>
            </a:pPr>
            <a:r>
              <a:rPr lang="en-US" altLang="ko-KR" sz="1400" dirty="0"/>
              <a:t>the total memory allocated by the program from the system, indicating the application’s memory demand during execution.</a:t>
            </a:r>
          </a:p>
          <a:p>
            <a:pPr>
              <a:lnSpc>
                <a:spcPct val="100000"/>
              </a:lnSpc>
            </a:pPr>
            <a:r>
              <a:rPr lang="en-US" altLang="ko-KR" sz="2000" dirty="0"/>
              <a:t>Active</a:t>
            </a:r>
          </a:p>
          <a:p>
            <a:pPr lvl="1">
              <a:lnSpc>
                <a:spcPct val="100000"/>
              </a:lnSpc>
            </a:pPr>
            <a:r>
              <a:rPr lang="en-US" altLang="ko-KR" sz="1400" dirty="0"/>
              <a:t>Active memory is the amount of allocated memory still in use by the application, including fragmented memory and overhead that remains within allocated blocks.</a:t>
            </a:r>
          </a:p>
          <a:p>
            <a:pPr>
              <a:lnSpc>
                <a:spcPct val="100000"/>
              </a:lnSpc>
            </a:pPr>
            <a:r>
              <a:rPr lang="en-US" altLang="ko-KR" sz="2000" dirty="0"/>
              <a:t>Metadata</a:t>
            </a:r>
          </a:p>
          <a:p>
            <a:pPr lvl="1">
              <a:lnSpc>
                <a:spcPct val="100000"/>
              </a:lnSpc>
            </a:pPr>
            <a:r>
              <a:rPr lang="en-US" altLang="ko-KR" sz="1400" dirty="0"/>
              <a:t>Metadata is the memory used by </a:t>
            </a:r>
            <a:r>
              <a:rPr lang="en-US" altLang="ko-KR" sz="1400" dirty="0" err="1"/>
              <a:t>Jemalloc</a:t>
            </a:r>
            <a:r>
              <a:rPr lang="en-US" altLang="ko-KR" sz="1400" dirty="0"/>
              <a:t> to manage allocation and deallocation, including data structures and tables, adding overhead to total memory usage.</a:t>
            </a:r>
          </a:p>
          <a:p>
            <a:pPr>
              <a:lnSpc>
                <a:spcPct val="100000"/>
              </a:lnSpc>
            </a:pPr>
            <a:r>
              <a:rPr lang="en-US" altLang="ko-KR" sz="2000" dirty="0"/>
              <a:t>Resident</a:t>
            </a:r>
          </a:p>
          <a:p>
            <a:pPr lvl="1">
              <a:lnSpc>
                <a:spcPct val="100000"/>
              </a:lnSpc>
            </a:pPr>
            <a:r>
              <a:rPr lang="en-US" altLang="ko-KR" sz="1400" dirty="0"/>
              <a:t>Resident memory is the portion of a process’s memory currently in RAM, indicating the application’s actual physical memory usage.</a:t>
            </a:r>
          </a:p>
          <a:p>
            <a:pPr>
              <a:lnSpc>
                <a:spcPct val="100000"/>
              </a:lnSpc>
            </a:pPr>
            <a:r>
              <a:rPr lang="en-US" altLang="ko-KR" sz="2000" dirty="0"/>
              <a:t>Mapped</a:t>
            </a:r>
          </a:p>
          <a:p>
            <a:pPr lvl="1">
              <a:lnSpc>
                <a:spcPct val="100000"/>
              </a:lnSpc>
            </a:pPr>
            <a:r>
              <a:rPr lang="en-US" altLang="ko-KR" sz="1400" dirty="0"/>
              <a:t>Mapped memory is the total virtual address space allocated by </a:t>
            </a:r>
            <a:r>
              <a:rPr lang="en-US" altLang="ko-KR" sz="1400" dirty="0" err="1"/>
              <a:t>Jemalloc</a:t>
            </a:r>
            <a:r>
              <a:rPr lang="en-US" altLang="ko-KR" sz="1400" dirty="0"/>
              <a:t>, including both used and unused regions, indicating the memory resources reserved for the application and impacting overall system memory availability.</a:t>
            </a:r>
          </a:p>
        </p:txBody>
      </p:sp>
      <p:graphicFrame>
        <p:nvGraphicFramePr>
          <p:cNvPr id="9" name="Table 8">
            <a:extLst>
              <a:ext uri="{FF2B5EF4-FFF2-40B4-BE49-F238E27FC236}">
                <a16:creationId xmlns:a16="http://schemas.microsoft.com/office/drawing/2014/main" id="{3D492E01-7F1B-6590-98EC-EC1F7F500884}"/>
              </a:ext>
            </a:extLst>
          </p:cNvPr>
          <p:cNvGraphicFramePr>
            <a:graphicFrameLocks noGrp="1"/>
          </p:cNvGraphicFramePr>
          <p:nvPr>
            <p:extLst>
              <p:ext uri="{D42A27DB-BD31-4B8C-83A1-F6EECF244321}">
                <p14:modId xmlns:p14="http://schemas.microsoft.com/office/powerpoint/2010/main" val="619079563"/>
              </p:ext>
            </p:extLst>
          </p:nvPr>
        </p:nvGraphicFramePr>
        <p:xfrm>
          <a:off x="585482" y="5156616"/>
          <a:ext cx="7247322" cy="1378036"/>
        </p:xfrm>
        <a:graphic>
          <a:graphicData uri="http://schemas.openxmlformats.org/drawingml/2006/table">
            <a:tbl>
              <a:tblPr firstRow="1" bandRow="1">
                <a:tableStyleId>{5C22544A-7EE6-4342-B048-85BDC9FD1C3A}</a:tableStyleId>
              </a:tblPr>
              <a:tblGrid>
                <a:gridCol w="654162">
                  <a:extLst>
                    <a:ext uri="{9D8B030D-6E8A-4147-A177-3AD203B41FA5}">
                      <a16:colId xmlns:a16="http://schemas.microsoft.com/office/drawing/2014/main" val="2598918190"/>
                    </a:ext>
                  </a:extLst>
                </a:gridCol>
                <a:gridCol w="1353243">
                  <a:extLst>
                    <a:ext uri="{9D8B030D-6E8A-4147-A177-3AD203B41FA5}">
                      <a16:colId xmlns:a16="http://schemas.microsoft.com/office/drawing/2014/main" val="2469812621"/>
                    </a:ext>
                  </a:extLst>
                </a:gridCol>
                <a:gridCol w="1239868">
                  <a:extLst>
                    <a:ext uri="{9D8B030D-6E8A-4147-A177-3AD203B41FA5}">
                      <a16:colId xmlns:a16="http://schemas.microsoft.com/office/drawing/2014/main" val="2955359745"/>
                    </a:ext>
                  </a:extLst>
                </a:gridCol>
                <a:gridCol w="1339717">
                  <a:extLst>
                    <a:ext uri="{9D8B030D-6E8A-4147-A177-3AD203B41FA5}">
                      <a16:colId xmlns:a16="http://schemas.microsoft.com/office/drawing/2014/main" val="3536838568"/>
                    </a:ext>
                  </a:extLst>
                </a:gridCol>
                <a:gridCol w="1272861">
                  <a:extLst>
                    <a:ext uri="{9D8B030D-6E8A-4147-A177-3AD203B41FA5}">
                      <a16:colId xmlns:a16="http://schemas.microsoft.com/office/drawing/2014/main" val="1822295106"/>
                    </a:ext>
                  </a:extLst>
                </a:gridCol>
                <a:gridCol w="1387471">
                  <a:extLst>
                    <a:ext uri="{9D8B030D-6E8A-4147-A177-3AD203B41FA5}">
                      <a16:colId xmlns:a16="http://schemas.microsoft.com/office/drawing/2014/main" val="2591680477"/>
                    </a:ext>
                  </a:extLst>
                </a:gridCol>
              </a:tblGrid>
              <a:tr h="289222">
                <a:tc>
                  <a:txBody>
                    <a:bodyPr/>
                    <a:lstStyle/>
                    <a:p>
                      <a:endParaRPr lang="en-KR"/>
                    </a:p>
                  </a:txBody>
                  <a:tcPr/>
                </a:tc>
                <a:tc>
                  <a:txBody>
                    <a:bodyPr/>
                    <a:lstStyle/>
                    <a:p>
                      <a:r>
                        <a:rPr lang="en-KR" dirty="0"/>
                        <a:t>Allocated</a:t>
                      </a:r>
                    </a:p>
                  </a:txBody>
                  <a:tcPr/>
                </a:tc>
                <a:tc>
                  <a:txBody>
                    <a:bodyPr/>
                    <a:lstStyle/>
                    <a:p>
                      <a:r>
                        <a:rPr lang="en-KR" dirty="0"/>
                        <a:t>Active</a:t>
                      </a:r>
                    </a:p>
                  </a:txBody>
                  <a:tcPr/>
                </a:tc>
                <a:tc>
                  <a:txBody>
                    <a:bodyPr/>
                    <a:lstStyle/>
                    <a:p>
                      <a:r>
                        <a:rPr lang="en-KR" dirty="0"/>
                        <a:t>Metadata</a:t>
                      </a:r>
                    </a:p>
                  </a:txBody>
                  <a:tcPr/>
                </a:tc>
                <a:tc>
                  <a:txBody>
                    <a:bodyPr/>
                    <a:lstStyle/>
                    <a:p>
                      <a:r>
                        <a:rPr lang="en-KR" dirty="0"/>
                        <a:t>Resident</a:t>
                      </a:r>
                    </a:p>
                  </a:txBody>
                  <a:tcPr/>
                </a:tc>
                <a:tc>
                  <a:txBody>
                    <a:bodyPr/>
                    <a:lstStyle/>
                    <a:p>
                      <a:r>
                        <a:rPr lang="en-KR" dirty="0"/>
                        <a:t>Mapped</a:t>
                      </a:r>
                    </a:p>
                  </a:txBody>
                  <a:tcPr/>
                </a:tc>
                <a:extLst>
                  <a:ext uri="{0D108BD9-81ED-4DB2-BD59-A6C34878D82A}">
                    <a16:rowId xmlns:a16="http://schemas.microsoft.com/office/drawing/2014/main" val="124819322"/>
                  </a:ext>
                </a:extLst>
              </a:tr>
              <a:tr h="506138">
                <a:tc>
                  <a:txBody>
                    <a:bodyPr/>
                    <a:lstStyle/>
                    <a:p>
                      <a:r>
                        <a:rPr lang="en-KR" dirty="0"/>
                        <a:t>C</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174,720</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376,832</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2,616,832</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2,899,968</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6,668,288</a:t>
                      </a:r>
                      <a:endParaRPr lang="en-KR" dirty="0"/>
                    </a:p>
                  </a:txBody>
                  <a:tcPr/>
                </a:tc>
                <a:extLst>
                  <a:ext uri="{0D108BD9-81ED-4DB2-BD59-A6C34878D82A}">
                    <a16:rowId xmlns:a16="http://schemas.microsoft.com/office/drawing/2014/main" val="4023941616"/>
                  </a:ext>
                </a:extLst>
              </a:tr>
              <a:tr h="506138">
                <a:tc>
                  <a:txBody>
                    <a:bodyPr/>
                    <a:lstStyle/>
                    <a:p>
                      <a:r>
                        <a:rPr lang="en-KR" dirty="0"/>
                        <a:t>Rust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4,227,960 </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5,750,784</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2,645,632</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8,372,224</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12,124,160</a:t>
                      </a:r>
                      <a:endParaRPr lang="en-KR" dirty="0"/>
                    </a:p>
                  </a:txBody>
                  <a:tcPr/>
                </a:tc>
                <a:extLst>
                  <a:ext uri="{0D108BD9-81ED-4DB2-BD59-A6C34878D82A}">
                    <a16:rowId xmlns:a16="http://schemas.microsoft.com/office/drawing/2014/main" val="346454764"/>
                  </a:ext>
                </a:extLst>
              </a:tr>
            </a:tbl>
          </a:graphicData>
        </a:graphic>
      </p:graphicFrame>
      <p:sp>
        <p:nvSpPr>
          <p:cNvPr id="4" name="TextBox 3">
            <a:extLst>
              <a:ext uri="{FF2B5EF4-FFF2-40B4-BE49-F238E27FC236}">
                <a16:creationId xmlns:a16="http://schemas.microsoft.com/office/drawing/2014/main" id="{3E526DC4-85FA-5C1C-18EC-B6E92D32E0DC}"/>
              </a:ext>
            </a:extLst>
          </p:cNvPr>
          <p:cNvSpPr txBox="1"/>
          <p:nvPr/>
        </p:nvSpPr>
        <p:spPr>
          <a:xfrm>
            <a:off x="3113041" y="6534652"/>
            <a:ext cx="2192203" cy="307777"/>
          </a:xfrm>
          <a:prstGeom prst="rect">
            <a:avLst/>
          </a:prstGeom>
          <a:noFill/>
        </p:spPr>
        <p:txBody>
          <a:bodyPr wrap="none" rtlCol="0">
            <a:spAutoFit/>
          </a:bodyPr>
          <a:lstStyle/>
          <a:p>
            <a:r>
              <a:rPr lang="en-US" altLang="ko-KR" sz="1400" dirty="0"/>
              <a:t>JEMALLOC STATISTICS</a:t>
            </a:r>
            <a:endParaRPr lang="en-KR" sz="1400" dirty="0"/>
          </a:p>
        </p:txBody>
      </p:sp>
    </p:spTree>
    <p:extLst>
      <p:ext uri="{BB962C8B-B14F-4D97-AF65-F5344CB8AC3E}">
        <p14:creationId xmlns:p14="http://schemas.microsoft.com/office/powerpoint/2010/main" val="369705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normAutofit/>
          </a:bodyPr>
          <a:lstStyle/>
          <a:p>
            <a:r>
              <a:rPr kumimoji="1" lang="en-US" altLang="ko-KR" dirty="0"/>
              <a:t>Benchmark</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920" y="1152525"/>
            <a:ext cx="11368160" cy="4004091"/>
          </a:xfrm>
        </p:spPr>
        <p:txBody>
          <a:bodyPr>
            <a:normAutofit fontScale="92500" lnSpcReduction="20000"/>
          </a:bodyPr>
          <a:lstStyle/>
          <a:p>
            <a:pPr marL="0" indent="0">
              <a:lnSpc>
                <a:spcPct val="100000"/>
              </a:lnSpc>
              <a:buNone/>
            </a:pPr>
            <a:r>
              <a:rPr lang="en-US" altLang="ko-KR" sz="2000" dirty="0" err="1"/>
              <a:t>Intepretation</a:t>
            </a:r>
            <a:r>
              <a:rPr lang="en-US" altLang="ko-KR" sz="2000" dirty="0"/>
              <a:t> of </a:t>
            </a:r>
            <a:r>
              <a:rPr lang="en-US" altLang="ko-KR" sz="2000" dirty="0" err="1"/>
              <a:t>Jemalloc</a:t>
            </a:r>
            <a:r>
              <a:rPr lang="en-US" altLang="ko-KR" sz="2000" dirty="0"/>
              <a:t> Statistics</a:t>
            </a:r>
          </a:p>
          <a:p>
            <a:pPr>
              <a:lnSpc>
                <a:spcPct val="100000"/>
              </a:lnSpc>
            </a:pPr>
            <a:r>
              <a:rPr lang="en-US" altLang="ko-KR" sz="2000" dirty="0"/>
              <a:t>Allocated</a:t>
            </a:r>
          </a:p>
          <a:p>
            <a:pPr lvl="1">
              <a:lnSpc>
                <a:spcPct val="100000"/>
              </a:lnSpc>
            </a:pPr>
            <a:r>
              <a:rPr lang="en-US" altLang="ko-KR" sz="1400" dirty="0"/>
              <a:t>the total memory allocated by the program from the system, indicating the application’s memory demand during execution.</a:t>
            </a:r>
          </a:p>
          <a:p>
            <a:pPr>
              <a:lnSpc>
                <a:spcPct val="100000"/>
              </a:lnSpc>
            </a:pPr>
            <a:r>
              <a:rPr lang="en-US" altLang="ko-KR" sz="2000" dirty="0"/>
              <a:t>Active</a:t>
            </a:r>
          </a:p>
          <a:p>
            <a:pPr lvl="1">
              <a:lnSpc>
                <a:spcPct val="100000"/>
              </a:lnSpc>
            </a:pPr>
            <a:r>
              <a:rPr lang="en-US" altLang="ko-KR" sz="1400" dirty="0"/>
              <a:t>Active memory is the amount of allocated memory still in use by the application, including fragmented memory and overhead that remains within allocated blocks.</a:t>
            </a:r>
          </a:p>
          <a:p>
            <a:pPr>
              <a:lnSpc>
                <a:spcPct val="100000"/>
              </a:lnSpc>
            </a:pPr>
            <a:r>
              <a:rPr lang="en-US" altLang="ko-KR" sz="2000" dirty="0"/>
              <a:t>Metadata</a:t>
            </a:r>
          </a:p>
          <a:p>
            <a:pPr lvl="1">
              <a:lnSpc>
                <a:spcPct val="100000"/>
              </a:lnSpc>
            </a:pPr>
            <a:r>
              <a:rPr lang="en-US" altLang="ko-KR" sz="1400" dirty="0"/>
              <a:t>Metadata is the memory used by </a:t>
            </a:r>
            <a:r>
              <a:rPr lang="en-US" altLang="ko-KR" sz="1400" dirty="0" err="1"/>
              <a:t>Jemalloc</a:t>
            </a:r>
            <a:r>
              <a:rPr lang="en-US" altLang="ko-KR" sz="1400" dirty="0"/>
              <a:t> to manage allocation and deallocation, including data structures and tables, adding overhead to total memory usage.</a:t>
            </a:r>
          </a:p>
          <a:p>
            <a:pPr>
              <a:lnSpc>
                <a:spcPct val="100000"/>
              </a:lnSpc>
            </a:pPr>
            <a:r>
              <a:rPr lang="en-US" altLang="ko-KR" sz="2000" dirty="0"/>
              <a:t>Resident</a:t>
            </a:r>
          </a:p>
          <a:p>
            <a:pPr lvl="1">
              <a:lnSpc>
                <a:spcPct val="100000"/>
              </a:lnSpc>
            </a:pPr>
            <a:r>
              <a:rPr lang="en-US" altLang="ko-KR" sz="1400" dirty="0"/>
              <a:t>Resident memory is the portion of a process’s memory currently in RAM, indicating the application’s actual physical memory usage.</a:t>
            </a:r>
          </a:p>
          <a:p>
            <a:pPr>
              <a:lnSpc>
                <a:spcPct val="100000"/>
              </a:lnSpc>
            </a:pPr>
            <a:r>
              <a:rPr lang="en-US" altLang="ko-KR" sz="2000" dirty="0"/>
              <a:t>Mapped</a:t>
            </a:r>
          </a:p>
          <a:p>
            <a:pPr lvl="1">
              <a:lnSpc>
                <a:spcPct val="100000"/>
              </a:lnSpc>
            </a:pPr>
            <a:r>
              <a:rPr lang="en-US" altLang="ko-KR" sz="1400" dirty="0"/>
              <a:t>Mapped memory is the total virtual address space allocated by </a:t>
            </a:r>
            <a:r>
              <a:rPr lang="en-US" altLang="ko-KR" sz="1400" dirty="0" err="1"/>
              <a:t>Jemalloc</a:t>
            </a:r>
            <a:r>
              <a:rPr lang="en-US" altLang="ko-KR" sz="1400" dirty="0"/>
              <a:t>, including both used and unused regions, indicating the memory resources reserved for the application and impacting overall system memory availability.</a:t>
            </a:r>
          </a:p>
        </p:txBody>
      </p:sp>
      <p:graphicFrame>
        <p:nvGraphicFramePr>
          <p:cNvPr id="9" name="Table 8">
            <a:extLst>
              <a:ext uri="{FF2B5EF4-FFF2-40B4-BE49-F238E27FC236}">
                <a16:creationId xmlns:a16="http://schemas.microsoft.com/office/drawing/2014/main" id="{3D492E01-7F1B-6590-98EC-EC1F7F500884}"/>
              </a:ext>
            </a:extLst>
          </p:cNvPr>
          <p:cNvGraphicFramePr>
            <a:graphicFrameLocks noGrp="1"/>
          </p:cNvGraphicFramePr>
          <p:nvPr/>
        </p:nvGraphicFramePr>
        <p:xfrm>
          <a:off x="2472339" y="5156616"/>
          <a:ext cx="7247322" cy="1378036"/>
        </p:xfrm>
        <a:graphic>
          <a:graphicData uri="http://schemas.openxmlformats.org/drawingml/2006/table">
            <a:tbl>
              <a:tblPr firstRow="1" bandRow="1">
                <a:tableStyleId>{5C22544A-7EE6-4342-B048-85BDC9FD1C3A}</a:tableStyleId>
              </a:tblPr>
              <a:tblGrid>
                <a:gridCol w="654162">
                  <a:extLst>
                    <a:ext uri="{9D8B030D-6E8A-4147-A177-3AD203B41FA5}">
                      <a16:colId xmlns:a16="http://schemas.microsoft.com/office/drawing/2014/main" val="2598918190"/>
                    </a:ext>
                  </a:extLst>
                </a:gridCol>
                <a:gridCol w="1353243">
                  <a:extLst>
                    <a:ext uri="{9D8B030D-6E8A-4147-A177-3AD203B41FA5}">
                      <a16:colId xmlns:a16="http://schemas.microsoft.com/office/drawing/2014/main" val="2469812621"/>
                    </a:ext>
                  </a:extLst>
                </a:gridCol>
                <a:gridCol w="1239868">
                  <a:extLst>
                    <a:ext uri="{9D8B030D-6E8A-4147-A177-3AD203B41FA5}">
                      <a16:colId xmlns:a16="http://schemas.microsoft.com/office/drawing/2014/main" val="2955359745"/>
                    </a:ext>
                  </a:extLst>
                </a:gridCol>
                <a:gridCol w="1339717">
                  <a:extLst>
                    <a:ext uri="{9D8B030D-6E8A-4147-A177-3AD203B41FA5}">
                      <a16:colId xmlns:a16="http://schemas.microsoft.com/office/drawing/2014/main" val="3536838568"/>
                    </a:ext>
                  </a:extLst>
                </a:gridCol>
                <a:gridCol w="1272861">
                  <a:extLst>
                    <a:ext uri="{9D8B030D-6E8A-4147-A177-3AD203B41FA5}">
                      <a16:colId xmlns:a16="http://schemas.microsoft.com/office/drawing/2014/main" val="1822295106"/>
                    </a:ext>
                  </a:extLst>
                </a:gridCol>
                <a:gridCol w="1387471">
                  <a:extLst>
                    <a:ext uri="{9D8B030D-6E8A-4147-A177-3AD203B41FA5}">
                      <a16:colId xmlns:a16="http://schemas.microsoft.com/office/drawing/2014/main" val="2591680477"/>
                    </a:ext>
                  </a:extLst>
                </a:gridCol>
              </a:tblGrid>
              <a:tr h="289222">
                <a:tc>
                  <a:txBody>
                    <a:bodyPr/>
                    <a:lstStyle/>
                    <a:p>
                      <a:endParaRPr lang="en-KR"/>
                    </a:p>
                  </a:txBody>
                  <a:tcPr/>
                </a:tc>
                <a:tc>
                  <a:txBody>
                    <a:bodyPr/>
                    <a:lstStyle/>
                    <a:p>
                      <a:r>
                        <a:rPr lang="en-KR" dirty="0"/>
                        <a:t>Allocated</a:t>
                      </a:r>
                    </a:p>
                  </a:txBody>
                  <a:tcPr/>
                </a:tc>
                <a:tc>
                  <a:txBody>
                    <a:bodyPr/>
                    <a:lstStyle/>
                    <a:p>
                      <a:r>
                        <a:rPr lang="en-KR" dirty="0"/>
                        <a:t>Active</a:t>
                      </a:r>
                    </a:p>
                  </a:txBody>
                  <a:tcPr/>
                </a:tc>
                <a:tc>
                  <a:txBody>
                    <a:bodyPr/>
                    <a:lstStyle/>
                    <a:p>
                      <a:r>
                        <a:rPr lang="en-KR" dirty="0"/>
                        <a:t>Metadata</a:t>
                      </a:r>
                    </a:p>
                  </a:txBody>
                  <a:tcPr/>
                </a:tc>
                <a:tc>
                  <a:txBody>
                    <a:bodyPr/>
                    <a:lstStyle/>
                    <a:p>
                      <a:r>
                        <a:rPr lang="en-KR" dirty="0"/>
                        <a:t>Resident</a:t>
                      </a:r>
                    </a:p>
                  </a:txBody>
                  <a:tcPr/>
                </a:tc>
                <a:tc>
                  <a:txBody>
                    <a:bodyPr/>
                    <a:lstStyle/>
                    <a:p>
                      <a:r>
                        <a:rPr lang="en-KR" dirty="0"/>
                        <a:t>Mapped</a:t>
                      </a:r>
                    </a:p>
                  </a:txBody>
                  <a:tcPr/>
                </a:tc>
                <a:extLst>
                  <a:ext uri="{0D108BD9-81ED-4DB2-BD59-A6C34878D82A}">
                    <a16:rowId xmlns:a16="http://schemas.microsoft.com/office/drawing/2014/main" val="124819322"/>
                  </a:ext>
                </a:extLst>
              </a:tr>
              <a:tr h="506138">
                <a:tc>
                  <a:txBody>
                    <a:bodyPr/>
                    <a:lstStyle/>
                    <a:p>
                      <a:r>
                        <a:rPr lang="en-KR" dirty="0"/>
                        <a:t>C</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174,720</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376,832</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2,616,832</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2,899,968</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6,668,288</a:t>
                      </a:r>
                      <a:endParaRPr lang="en-KR" dirty="0"/>
                    </a:p>
                  </a:txBody>
                  <a:tcPr/>
                </a:tc>
                <a:extLst>
                  <a:ext uri="{0D108BD9-81ED-4DB2-BD59-A6C34878D82A}">
                    <a16:rowId xmlns:a16="http://schemas.microsoft.com/office/drawing/2014/main" val="4023941616"/>
                  </a:ext>
                </a:extLst>
              </a:tr>
              <a:tr h="506138">
                <a:tc>
                  <a:txBody>
                    <a:bodyPr/>
                    <a:lstStyle/>
                    <a:p>
                      <a:r>
                        <a:rPr lang="en-KR" dirty="0"/>
                        <a:t>Rust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4,227,960 </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5,750,784</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2,645,632</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8,372,224</a:t>
                      </a:r>
                      <a:endParaRPr lang="en-KR"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KR" sz="1800" kern="1200" dirty="0">
                          <a:solidFill>
                            <a:schemeClr val="dk1"/>
                          </a:solidFill>
                          <a:effectLst/>
                          <a:latin typeface="+mn-lt"/>
                          <a:ea typeface="+mn-ea"/>
                          <a:cs typeface="+mn-cs"/>
                        </a:rPr>
                        <a:t>12,124,160</a:t>
                      </a:r>
                      <a:endParaRPr lang="en-KR" dirty="0"/>
                    </a:p>
                  </a:txBody>
                  <a:tcPr/>
                </a:tc>
                <a:extLst>
                  <a:ext uri="{0D108BD9-81ED-4DB2-BD59-A6C34878D82A}">
                    <a16:rowId xmlns:a16="http://schemas.microsoft.com/office/drawing/2014/main" val="346454764"/>
                  </a:ext>
                </a:extLst>
              </a:tr>
            </a:tbl>
          </a:graphicData>
        </a:graphic>
      </p:graphicFrame>
      <p:sp>
        <p:nvSpPr>
          <p:cNvPr id="4" name="TextBox 3">
            <a:extLst>
              <a:ext uri="{FF2B5EF4-FFF2-40B4-BE49-F238E27FC236}">
                <a16:creationId xmlns:a16="http://schemas.microsoft.com/office/drawing/2014/main" id="{3E526DC4-85FA-5C1C-18EC-B6E92D32E0DC}"/>
              </a:ext>
            </a:extLst>
          </p:cNvPr>
          <p:cNvSpPr txBox="1"/>
          <p:nvPr/>
        </p:nvSpPr>
        <p:spPr>
          <a:xfrm>
            <a:off x="4999898" y="6534652"/>
            <a:ext cx="2192203" cy="307777"/>
          </a:xfrm>
          <a:prstGeom prst="rect">
            <a:avLst/>
          </a:prstGeom>
          <a:noFill/>
        </p:spPr>
        <p:txBody>
          <a:bodyPr wrap="none" rtlCol="0">
            <a:spAutoFit/>
          </a:bodyPr>
          <a:lstStyle/>
          <a:p>
            <a:r>
              <a:rPr lang="en-US" altLang="ko-KR" sz="1400" dirty="0"/>
              <a:t>JEMALLOC STATISTICS</a:t>
            </a:r>
            <a:endParaRPr lang="en-KR" sz="1400" dirty="0"/>
          </a:p>
        </p:txBody>
      </p:sp>
    </p:spTree>
    <p:extLst>
      <p:ext uri="{BB962C8B-B14F-4D97-AF65-F5344CB8AC3E}">
        <p14:creationId xmlns:p14="http://schemas.microsoft.com/office/powerpoint/2010/main" val="251073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lstStyle/>
          <a:p>
            <a:r>
              <a:rPr kumimoji="1" lang="en-US" altLang="ko-KR" dirty="0"/>
              <a:t>Introduction</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3" y="1152525"/>
            <a:ext cx="11369675" cy="5497728"/>
          </a:xfrm>
        </p:spPr>
        <p:txBody>
          <a:bodyPr>
            <a:normAutofit/>
          </a:bodyPr>
          <a:lstStyle/>
          <a:p>
            <a:pPr>
              <a:lnSpc>
                <a:spcPct val="100000"/>
              </a:lnSpc>
            </a:pPr>
            <a:r>
              <a:rPr lang="en-US" altLang="ko-KR" sz="2200" dirty="0"/>
              <a:t>LEA</a:t>
            </a:r>
            <a:r>
              <a:rPr lang="en-US" altLang="ko-KR" sz="2200" b="1" dirty="0"/>
              <a:t> </a:t>
            </a:r>
            <a:r>
              <a:rPr lang="en-US" altLang="ko-KR" sz="2200" dirty="0"/>
              <a:t>Block Cipher is a </a:t>
            </a:r>
            <a:r>
              <a:rPr lang="en-US" altLang="ko-KR" sz="2200" dirty="0">
                <a:solidFill>
                  <a:srgbClr val="0E0E0E"/>
                </a:solidFill>
                <a:effectLst/>
              </a:rPr>
              <a:t>128-bit block cipher </a:t>
            </a:r>
            <a:r>
              <a:rPr lang="en-US" altLang="ko-KR" sz="2200" dirty="0">
                <a:effectLst/>
              </a:rPr>
              <a:t>developed in C and </a:t>
            </a:r>
            <a:r>
              <a:rPr lang="en-US" altLang="ko-KR" sz="2200" dirty="0"/>
              <a:t>has such </a:t>
            </a:r>
            <a:r>
              <a:rPr lang="en-US" altLang="ko-KR" sz="2200" dirty="0">
                <a:solidFill>
                  <a:srgbClr val="2E75B6"/>
                </a:solidFill>
              </a:rPr>
              <a:t>advantages</a:t>
            </a:r>
            <a:endParaRPr lang="en-US" altLang="ko-KR" sz="2200" dirty="0"/>
          </a:p>
          <a:p>
            <a:pPr lvl="1">
              <a:lnSpc>
                <a:spcPct val="100000"/>
              </a:lnSpc>
            </a:pPr>
            <a:r>
              <a:rPr lang="en-US" altLang="ko-KR" sz="1800" dirty="0"/>
              <a:t>Provide confidentiality in high-speed environments</a:t>
            </a:r>
          </a:p>
          <a:p>
            <a:pPr lvl="1">
              <a:lnSpc>
                <a:spcPct val="100000"/>
              </a:lnSpc>
            </a:pPr>
            <a:r>
              <a:rPr lang="en-US" altLang="ko-KR" sz="1800" dirty="0"/>
              <a:t>Provide efficient encryption and decryption</a:t>
            </a:r>
          </a:p>
          <a:p>
            <a:pPr lvl="1">
              <a:lnSpc>
                <a:spcPct val="100000"/>
              </a:lnSpc>
            </a:pPr>
            <a:r>
              <a:rPr lang="en-US" altLang="ko-KR" sz="1800" dirty="0"/>
              <a:t>Reduce hardware footprint and manufacturing costs</a:t>
            </a:r>
          </a:p>
          <a:p>
            <a:pPr lvl="1">
              <a:lnSpc>
                <a:spcPct val="100000"/>
              </a:lnSpc>
            </a:pPr>
            <a:r>
              <a:rPr lang="en-US" altLang="ko-KR" sz="1800" dirty="0"/>
              <a:t>Incorporate countermeasures against side-channel attacks</a:t>
            </a:r>
          </a:p>
          <a:p>
            <a:pPr lvl="1">
              <a:lnSpc>
                <a:spcPct val="100000"/>
              </a:lnSpc>
            </a:pPr>
            <a:r>
              <a:rPr lang="en-US" altLang="ko-KR" sz="1800" dirty="0"/>
              <a:t>Allows for adaptation to diverse applications by flexibility, while standardization ensures interoperability and reliability.</a:t>
            </a:r>
          </a:p>
          <a:p>
            <a:pPr>
              <a:lnSpc>
                <a:spcPct val="100000"/>
              </a:lnSpc>
            </a:pPr>
            <a:r>
              <a:rPr lang="en-US" altLang="ko-KR" sz="2200" dirty="0"/>
              <a:t>Despite these advantages, LEA has </a:t>
            </a:r>
            <a:r>
              <a:rPr lang="en-US" altLang="ko-KR" sz="2200" dirty="0">
                <a:solidFill>
                  <a:srgbClr val="C00000"/>
                </a:solidFill>
              </a:rPr>
              <a:t>vulnerabilities</a:t>
            </a:r>
            <a:r>
              <a:rPr lang="en-US" altLang="ko-KR" sz="2200" dirty="0"/>
              <a:t> because of the nature of the C. This grants programmers memory access autonomy but is prone to errors</a:t>
            </a:r>
          </a:p>
          <a:p>
            <a:pPr lvl="1">
              <a:lnSpc>
                <a:spcPct val="100000"/>
              </a:lnSpc>
            </a:pPr>
            <a:r>
              <a:rPr lang="en-US" altLang="ko-KR" sz="1800" dirty="0"/>
              <a:t>Dangling Pointer</a:t>
            </a:r>
          </a:p>
          <a:p>
            <a:pPr lvl="1">
              <a:lnSpc>
                <a:spcPct val="100000"/>
              </a:lnSpc>
            </a:pPr>
            <a:r>
              <a:rPr lang="en-US" altLang="ko-KR" sz="1800" dirty="0"/>
              <a:t>Double frees </a:t>
            </a:r>
          </a:p>
          <a:p>
            <a:pPr lvl="1">
              <a:lnSpc>
                <a:spcPct val="100000"/>
              </a:lnSpc>
            </a:pPr>
            <a:r>
              <a:rPr lang="en-US" altLang="ko-KR" sz="1800" dirty="0"/>
              <a:t>Buffer overflow</a:t>
            </a:r>
          </a:p>
          <a:p>
            <a:pPr lvl="1">
              <a:lnSpc>
                <a:spcPct val="100000"/>
              </a:lnSpc>
            </a:pPr>
            <a:r>
              <a:rPr lang="en-US" altLang="ko-KR" sz="1800" dirty="0"/>
              <a:t>Heap metadata overwrites </a:t>
            </a:r>
          </a:p>
          <a:p>
            <a:pPr lvl="1">
              <a:lnSpc>
                <a:spcPct val="100000"/>
              </a:lnSpc>
            </a:pPr>
            <a:r>
              <a:rPr lang="en-US" altLang="ko-KR" sz="1800" dirty="0"/>
              <a:t>Uninitialized reads</a:t>
            </a:r>
            <a:endParaRPr lang="en-US" altLang="ko-KR" dirty="0"/>
          </a:p>
        </p:txBody>
      </p:sp>
    </p:spTree>
    <p:extLst>
      <p:ext uri="{BB962C8B-B14F-4D97-AF65-F5344CB8AC3E}">
        <p14:creationId xmlns:p14="http://schemas.microsoft.com/office/powerpoint/2010/main" val="259363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lstStyle/>
          <a:p>
            <a:r>
              <a:rPr kumimoji="1" lang="en-US" altLang="ko-KR" dirty="0"/>
              <a:t>Memory Safety and System Security</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3" y="1152525"/>
            <a:ext cx="11369675" cy="5497728"/>
          </a:xfrm>
        </p:spPr>
        <p:txBody>
          <a:bodyPr>
            <a:normAutofit/>
          </a:bodyPr>
          <a:lstStyle/>
          <a:p>
            <a:pPr>
              <a:lnSpc>
                <a:spcPct val="100000"/>
              </a:lnSpc>
            </a:pPr>
            <a:r>
              <a:rPr lang="en-US" altLang="ko-KR" sz="2400" dirty="0"/>
              <a:t>Memory safety is crucial, especially in low-level programming, where errors can lead to significant bugs and security issues in critical code</a:t>
            </a:r>
          </a:p>
          <a:p>
            <a:pPr>
              <a:lnSpc>
                <a:spcPct val="100000"/>
              </a:lnSpc>
            </a:pPr>
            <a:r>
              <a:rPr lang="en-US" altLang="ko-KR" sz="2400" dirty="0">
                <a:solidFill>
                  <a:srgbClr val="C00000"/>
                </a:solidFill>
              </a:rPr>
              <a:t>Unsafe memory practices are among the most severe software vulnerabilities today</a:t>
            </a:r>
          </a:p>
          <a:p>
            <a:pPr lvl="1">
              <a:lnSpc>
                <a:spcPct val="100000"/>
              </a:lnSpc>
            </a:pPr>
            <a:r>
              <a:rPr lang="en-US" altLang="ko-KR" sz="2000" dirty="0"/>
              <a:t>Microsoft identified that 70% of security flaws in Windows stem from improper memory usage</a:t>
            </a:r>
          </a:p>
          <a:p>
            <a:pPr>
              <a:lnSpc>
                <a:spcPct val="100000"/>
              </a:lnSpc>
            </a:pPr>
            <a:r>
              <a:rPr lang="en-US" altLang="ko-KR" sz="2400" dirty="0"/>
              <a:t>At its core, memory safety involves ensuring that software reliably manages memory allocation and access</a:t>
            </a:r>
          </a:p>
          <a:p>
            <a:pPr lvl="1">
              <a:lnSpc>
                <a:spcPct val="100000"/>
              </a:lnSpc>
            </a:pPr>
            <a:r>
              <a:rPr lang="en-US" altLang="ko-KR" sz="2000" dirty="0"/>
              <a:t>This includes preventing bugs such as buffer overflows, dangling pointers, and other forms of memory corruption or mismanagement</a:t>
            </a:r>
          </a:p>
          <a:p>
            <a:pPr>
              <a:lnSpc>
                <a:spcPct val="100000"/>
              </a:lnSpc>
            </a:pPr>
            <a:r>
              <a:rPr lang="en-US" altLang="ko-KR" sz="2400" dirty="0"/>
              <a:t>The memory safety violations compromise system integrity and availability and threaten the confidentiality of sensitive data</a:t>
            </a:r>
          </a:p>
          <a:p>
            <a:pPr>
              <a:lnSpc>
                <a:spcPct val="100000"/>
              </a:lnSpc>
            </a:pPr>
            <a:r>
              <a:rPr lang="en-US" altLang="ko-KR" sz="2400" dirty="0">
                <a:solidFill>
                  <a:srgbClr val="2E75B6"/>
                </a:solidFill>
              </a:rPr>
              <a:t>Using Rust can be one of the strategies to ensure memory safety</a:t>
            </a:r>
          </a:p>
        </p:txBody>
      </p:sp>
    </p:spTree>
    <p:extLst>
      <p:ext uri="{BB962C8B-B14F-4D97-AF65-F5344CB8AC3E}">
        <p14:creationId xmlns:p14="http://schemas.microsoft.com/office/powerpoint/2010/main" val="165201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lstStyle/>
          <a:p>
            <a:r>
              <a:rPr kumimoji="1" lang="en-US" altLang="ko-KR" dirty="0"/>
              <a:t>Safe and Efficient System Programming with Rust</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3" y="1152525"/>
            <a:ext cx="11369675" cy="5497728"/>
          </a:xfrm>
        </p:spPr>
        <p:txBody>
          <a:bodyPr>
            <a:normAutofit fontScale="92500" lnSpcReduction="20000"/>
          </a:bodyPr>
          <a:lstStyle/>
          <a:p>
            <a:pPr marL="0" indent="0">
              <a:lnSpc>
                <a:spcPct val="100000"/>
              </a:lnSpc>
              <a:buNone/>
            </a:pPr>
            <a:r>
              <a:rPr lang="en-US" altLang="ko-KR" sz="2400" b="1" dirty="0"/>
              <a:t>Rust </a:t>
            </a:r>
            <a:r>
              <a:rPr lang="en-US" altLang="ko-KR" sz="2000" dirty="0"/>
              <a:t>achieves memory safety through its unique feature</a:t>
            </a:r>
          </a:p>
          <a:p>
            <a:pPr>
              <a:lnSpc>
                <a:spcPct val="100000"/>
              </a:lnSpc>
            </a:pPr>
            <a:r>
              <a:rPr lang="en-US" altLang="ko-KR" sz="2000" dirty="0"/>
              <a:t>Ownership Rules</a:t>
            </a:r>
          </a:p>
          <a:p>
            <a:pPr lvl="1">
              <a:lnSpc>
                <a:spcPct val="100000"/>
              </a:lnSpc>
            </a:pPr>
            <a:r>
              <a:rPr lang="en-US" altLang="ko-KR" sz="1800" dirty="0"/>
              <a:t>Every piece of data has a </a:t>
            </a:r>
            <a:r>
              <a:rPr lang="en-US" altLang="ko-KR" sz="1800" dirty="0">
                <a:solidFill>
                  <a:srgbClr val="2E75B6"/>
                </a:solidFill>
              </a:rPr>
              <a:t>single owner</a:t>
            </a:r>
          </a:p>
          <a:p>
            <a:pPr lvl="1">
              <a:lnSpc>
                <a:spcPct val="100000"/>
              </a:lnSpc>
            </a:pPr>
            <a:r>
              <a:rPr lang="en-US" altLang="ko-KR" sz="1800" dirty="0"/>
              <a:t>Ownership can be transferred from one part of the program to another</a:t>
            </a:r>
          </a:p>
          <a:p>
            <a:pPr lvl="1">
              <a:lnSpc>
                <a:spcPct val="100000"/>
              </a:lnSpc>
            </a:pPr>
            <a:r>
              <a:rPr lang="en-US" altLang="ko-KR" sz="1800" dirty="0"/>
              <a:t>This ownership system ensures that when the owner, such as a variable, goes out of scope, Rust </a:t>
            </a:r>
            <a:r>
              <a:rPr lang="en-US" altLang="ko-KR" sz="1800" dirty="0">
                <a:solidFill>
                  <a:srgbClr val="C00000"/>
                </a:solidFill>
              </a:rPr>
              <a:t>automatically deallocates</a:t>
            </a:r>
            <a:r>
              <a:rPr lang="en-US" altLang="ko-KR" sz="1800" dirty="0"/>
              <a:t> the associated memory, preventing memory leaks</a:t>
            </a:r>
            <a:endParaRPr lang="en-US" altLang="ko-KR" sz="2000" dirty="0"/>
          </a:p>
          <a:p>
            <a:pPr>
              <a:lnSpc>
                <a:spcPct val="100000"/>
              </a:lnSpc>
            </a:pPr>
            <a:r>
              <a:rPr lang="en-US" altLang="ko-KR" sz="2000" dirty="0"/>
              <a:t>Borrowing</a:t>
            </a:r>
          </a:p>
          <a:p>
            <a:pPr lvl="1">
              <a:lnSpc>
                <a:spcPct val="100000"/>
              </a:lnSpc>
            </a:pPr>
            <a:r>
              <a:rPr lang="en-US" altLang="ko-KR" sz="1800" dirty="0"/>
              <a:t>Rust allows data to be borrowed via references, which must have lifetimes shorter than that of the owner. </a:t>
            </a:r>
          </a:p>
          <a:p>
            <a:pPr lvl="1">
              <a:lnSpc>
                <a:spcPct val="100000"/>
              </a:lnSpc>
            </a:pPr>
            <a:r>
              <a:rPr lang="en-US" altLang="ko-KR" sz="1800" dirty="0"/>
              <a:t>This ensures that references cannot outlive the data they point to, thus avoiding dangling pointers</a:t>
            </a:r>
          </a:p>
          <a:p>
            <a:pPr lvl="1">
              <a:lnSpc>
                <a:spcPct val="100000"/>
              </a:lnSpc>
            </a:pPr>
            <a:r>
              <a:rPr lang="en-US" altLang="ko-KR" sz="1800" dirty="0"/>
              <a:t>It allows either multiple immutable references or a single mutable reference at one time, </a:t>
            </a:r>
            <a:r>
              <a:rPr lang="en-US" altLang="ko-KR" sz="1800" dirty="0">
                <a:solidFill>
                  <a:srgbClr val="C00000"/>
                </a:solidFill>
              </a:rPr>
              <a:t>but not both</a:t>
            </a:r>
            <a:r>
              <a:rPr lang="en-US" altLang="ko-KR" sz="1800" dirty="0"/>
              <a:t>. </a:t>
            </a:r>
          </a:p>
          <a:p>
            <a:pPr lvl="1">
              <a:lnSpc>
                <a:spcPct val="100000"/>
              </a:lnSpc>
            </a:pPr>
            <a:r>
              <a:rPr lang="en-US" altLang="ko-KR" sz="1800" dirty="0"/>
              <a:t>This rule ensures that data can either be read from multiple places without being altered, or it can be altered from a single place without concurrent reads, which effectively </a:t>
            </a:r>
            <a:r>
              <a:rPr lang="en-US" altLang="ko-KR" sz="1800" dirty="0">
                <a:solidFill>
                  <a:srgbClr val="2E75B6"/>
                </a:solidFill>
              </a:rPr>
              <a:t>prevents data races</a:t>
            </a:r>
          </a:p>
          <a:p>
            <a:pPr>
              <a:lnSpc>
                <a:spcPct val="100000"/>
              </a:lnSpc>
            </a:pPr>
            <a:r>
              <a:rPr lang="en-US" altLang="ko-KR" sz="2000" dirty="0"/>
              <a:t>Borrow checker</a:t>
            </a:r>
            <a:endParaRPr lang="en-US" altLang="ko-KR" sz="1800" dirty="0"/>
          </a:p>
          <a:p>
            <a:pPr lvl="1">
              <a:lnSpc>
                <a:spcPct val="100000"/>
              </a:lnSpc>
            </a:pPr>
            <a:r>
              <a:rPr lang="en-US" altLang="ko-KR" sz="1800" dirty="0"/>
              <a:t>The Rust compiler is pivotal in enforcing ownership and borrowing rules through its borrow checker. </a:t>
            </a:r>
          </a:p>
          <a:p>
            <a:pPr lvl="1">
              <a:lnSpc>
                <a:spcPct val="100000"/>
              </a:lnSpc>
            </a:pPr>
            <a:r>
              <a:rPr lang="en-US" altLang="ko-KR" sz="1800" dirty="0"/>
              <a:t>The borrow checker analyses all references in the code to ensure compliance with borrowing rules, checking the lifetimes of variables and their uses. </a:t>
            </a:r>
          </a:p>
          <a:p>
            <a:pPr lvl="1">
              <a:lnSpc>
                <a:spcPct val="100000"/>
              </a:lnSpc>
            </a:pPr>
            <a:r>
              <a:rPr lang="en-US" altLang="ko-KR" sz="1800" dirty="0"/>
              <a:t>It ensures that no two mutable references exist simultaneously for the same data and that references do not outlive their source. </a:t>
            </a:r>
          </a:p>
          <a:p>
            <a:pPr lvl="1">
              <a:lnSpc>
                <a:spcPct val="100000"/>
              </a:lnSpc>
            </a:pPr>
            <a:r>
              <a:rPr lang="en-US" altLang="ko-KR" sz="1800" dirty="0"/>
              <a:t>This compile-time enforcement of ownership and borrowing rules means that common memory safety issues such as null pointer dereferencing, and </a:t>
            </a:r>
            <a:r>
              <a:rPr lang="en-US" altLang="ko-KR" sz="1800" dirty="0">
                <a:solidFill>
                  <a:srgbClr val="C00000"/>
                </a:solidFill>
              </a:rPr>
              <a:t>buffer overflows are almost impossible in Rust</a:t>
            </a:r>
            <a:r>
              <a:rPr lang="en-US" altLang="ko-KR" sz="1800" dirty="0"/>
              <a:t>.</a:t>
            </a:r>
            <a:endParaRPr lang="en-US" altLang="ko-KR" sz="2400" dirty="0"/>
          </a:p>
        </p:txBody>
      </p:sp>
    </p:spTree>
    <p:extLst>
      <p:ext uri="{BB962C8B-B14F-4D97-AF65-F5344CB8AC3E}">
        <p14:creationId xmlns:p14="http://schemas.microsoft.com/office/powerpoint/2010/main" val="344486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lstStyle/>
          <a:p>
            <a:r>
              <a:rPr kumimoji="1" lang="en-US" altLang="ko-KR" dirty="0"/>
              <a:t>Safe and Efficient System Programming with Rust</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3" y="1152525"/>
            <a:ext cx="11369675" cy="5497728"/>
          </a:xfrm>
        </p:spPr>
        <p:txBody>
          <a:bodyPr>
            <a:normAutofit/>
          </a:bodyPr>
          <a:lstStyle/>
          <a:p>
            <a:pPr marL="0" indent="0">
              <a:lnSpc>
                <a:spcPct val="100000"/>
              </a:lnSpc>
              <a:buNone/>
            </a:pPr>
            <a:r>
              <a:rPr lang="en-US" altLang="ko-KR" sz="2400" b="1" dirty="0"/>
              <a:t>Rust </a:t>
            </a:r>
            <a:r>
              <a:rPr lang="en-US" altLang="ko-KR" sz="2000" dirty="0"/>
              <a:t>achieves memory safety through its unique feature</a:t>
            </a:r>
          </a:p>
          <a:p>
            <a:pPr>
              <a:lnSpc>
                <a:spcPct val="100000"/>
              </a:lnSpc>
            </a:pPr>
            <a:r>
              <a:rPr lang="en-US" altLang="ko-KR" sz="2000" dirty="0"/>
              <a:t>Immutable References</a:t>
            </a:r>
          </a:p>
          <a:p>
            <a:pPr lvl="1">
              <a:lnSpc>
                <a:spcPct val="100000"/>
              </a:lnSpc>
            </a:pPr>
            <a:r>
              <a:rPr lang="en-US" altLang="ko-KR" sz="1800" dirty="0"/>
              <a:t>An immutable reference allows you to read data without modifying it. </a:t>
            </a:r>
          </a:p>
          <a:p>
            <a:pPr lvl="1">
              <a:lnSpc>
                <a:spcPct val="100000"/>
              </a:lnSpc>
            </a:pPr>
            <a:r>
              <a:rPr lang="en-US" altLang="ko-KR" sz="1800" dirty="0"/>
              <a:t>Multiple immutable references to the same data can exist simultaneously, enabling safe concurrent reads. </a:t>
            </a:r>
          </a:p>
          <a:p>
            <a:pPr lvl="1">
              <a:lnSpc>
                <a:spcPct val="100000"/>
              </a:lnSpc>
            </a:pPr>
            <a:r>
              <a:rPr lang="en-US" altLang="ko-KR" sz="1800" dirty="0"/>
              <a:t>This is possible because the data is guaranteed not to change while these references are active, preventing data races and ensuring consistency.</a:t>
            </a:r>
            <a:endParaRPr lang="en-US" altLang="ko-KR" sz="2400" dirty="0"/>
          </a:p>
        </p:txBody>
      </p:sp>
      <p:pic>
        <p:nvPicPr>
          <p:cNvPr id="5" name="Picture 4">
            <a:extLst>
              <a:ext uri="{FF2B5EF4-FFF2-40B4-BE49-F238E27FC236}">
                <a16:creationId xmlns:a16="http://schemas.microsoft.com/office/drawing/2014/main" id="{34622EF9-E6F0-F7A5-A478-2F99030E2442}"/>
              </a:ext>
            </a:extLst>
          </p:cNvPr>
          <p:cNvPicPr>
            <a:picLocks noChangeAspect="1"/>
          </p:cNvPicPr>
          <p:nvPr/>
        </p:nvPicPr>
        <p:blipFill>
          <a:blip r:embed="rId3"/>
          <a:stretch>
            <a:fillRect/>
          </a:stretch>
        </p:blipFill>
        <p:spPr>
          <a:xfrm>
            <a:off x="2541143" y="4135511"/>
            <a:ext cx="7109714" cy="2054274"/>
          </a:xfrm>
          <a:prstGeom prst="rect">
            <a:avLst/>
          </a:prstGeom>
        </p:spPr>
      </p:pic>
    </p:spTree>
    <p:extLst>
      <p:ext uri="{BB962C8B-B14F-4D97-AF65-F5344CB8AC3E}">
        <p14:creationId xmlns:p14="http://schemas.microsoft.com/office/powerpoint/2010/main" val="212165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lstStyle/>
          <a:p>
            <a:r>
              <a:rPr kumimoji="1" lang="en-US" altLang="ko-KR" dirty="0"/>
              <a:t>Safe and Efficient System Programming with Rust</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3" y="1152525"/>
            <a:ext cx="11369675" cy="5497728"/>
          </a:xfrm>
        </p:spPr>
        <p:txBody>
          <a:bodyPr>
            <a:normAutofit/>
          </a:bodyPr>
          <a:lstStyle/>
          <a:p>
            <a:pPr marL="0" indent="0">
              <a:lnSpc>
                <a:spcPct val="100000"/>
              </a:lnSpc>
              <a:buNone/>
            </a:pPr>
            <a:r>
              <a:rPr lang="en-US" altLang="ko-KR" sz="2400" b="1" dirty="0"/>
              <a:t>Rust </a:t>
            </a:r>
            <a:r>
              <a:rPr lang="en-US" altLang="ko-KR" sz="2000" dirty="0"/>
              <a:t>achieves memory safety through its unique feature</a:t>
            </a:r>
          </a:p>
          <a:p>
            <a:pPr>
              <a:lnSpc>
                <a:spcPct val="100000"/>
              </a:lnSpc>
            </a:pPr>
            <a:r>
              <a:rPr lang="en-US" altLang="ko-KR" sz="2000" dirty="0"/>
              <a:t>Mutable References</a:t>
            </a:r>
          </a:p>
          <a:p>
            <a:pPr lvl="1">
              <a:lnSpc>
                <a:spcPct val="100000"/>
              </a:lnSpc>
            </a:pPr>
            <a:r>
              <a:rPr lang="en-US" altLang="ko-KR" sz="1800" dirty="0"/>
              <a:t>A mutable reference allows you to both read and modify data. </a:t>
            </a:r>
          </a:p>
          <a:p>
            <a:pPr lvl="1">
              <a:lnSpc>
                <a:spcPct val="100000"/>
              </a:lnSpc>
            </a:pPr>
            <a:r>
              <a:rPr lang="en-US" altLang="ko-KR" sz="1800" dirty="0"/>
              <a:t>However, to maintain safety, Rust only permits one mutable reference to a particular piece of data at a time. </a:t>
            </a:r>
          </a:p>
          <a:p>
            <a:pPr lvl="1">
              <a:lnSpc>
                <a:spcPct val="100000"/>
              </a:lnSpc>
            </a:pPr>
            <a:r>
              <a:rPr lang="en-US" altLang="ko-KR" sz="1800" dirty="0"/>
              <a:t>This exclusivity ensures that no other references can access the data concurrently, thereby avoiding race conditions and ensuring that the data cannot be altered unexpectedly while it is being read or written to.</a:t>
            </a:r>
            <a:endParaRPr lang="en-US" altLang="ko-KR" sz="2400" dirty="0"/>
          </a:p>
        </p:txBody>
      </p:sp>
      <p:pic>
        <p:nvPicPr>
          <p:cNvPr id="4" name="Picture 3">
            <a:extLst>
              <a:ext uri="{FF2B5EF4-FFF2-40B4-BE49-F238E27FC236}">
                <a16:creationId xmlns:a16="http://schemas.microsoft.com/office/drawing/2014/main" id="{600C4202-861F-111E-0C14-B9AF1C677154}"/>
              </a:ext>
            </a:extLst>
          </p:cNvPr>
          <p:cNvPicPr>
            <a:picLocks noChangeAspect="1"/>
          </p:cNvPicPr>
          <p:nvPr/>
        </p:nvPicPr>
        <p:blipFill>
          <a:blip r:embed="rId3"/>
          <a:stretch>
            <a:fillRect/>
          </a:stretch>
        </p:blipFill>
        <p:spPr>
          <a:xfrm>
            <a:off x="2523062" y="4233105"/>
            <a:ext cx="7145875" cy="2209898"/>
          </a:xfrm>
          <a:prstGeom prst="rect">
            <a:avLst/>
          </a:prstGeom>
        </p:spPr>
      </p:pic>
    </p:spTree>
    <p:extLst>
      <p:ext uri="{BB962C8B-B14F-4D97-AF65-F5344CB8AC3E}">
        <p14:creationId xmlns:p14="http://schemas.microsoft.com/office/powerpoint/2010/main" val="236836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normAutofit fontScale="90000"/>
          </a:bodyPr>
          <a:lstStyle/>
          <a:p>
            <a:r>
              <a:rPr kumimoji="1" lang="en-US" altLang="ko-KR" dirty="0"/>
              <a:t>Comparative Analysis of LEA Key Scheduling in C and Rust</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3" y="1152525"/>
            <a:ext cx="4878289" cy="5497728"/>
          </a:xfrm>
        </p:spPr>
        <p:txBody>
          <a:bodyPr>
            <a:normAutofit/>
          </a:bodyPr>
          <a:lstStyle/>
          <a:p>
            <a:pPr>
              <a:lnSpc>
                <a:spcPct val="100000"/>
              </a:lnSpc>
            </a:pPr>
            <a:r>
              <a:rPr lang="en-US" altLang="ko-KR" sz="2000" dirty="0"/>
              <a:t>LEA Key Scheduling in Rust</a:t>
            </a:r>
          </a:p>
        </p:txBody>
      </p:sp>
      <p:pic>
        <p:nvPicPr>
          <p:cNvPr id="5" name="Picture 4">
            <a:extLst>
              <a:ext uri="{FF2B5EF4-FFF2-40B4-BE49-F238E27FC236}">
                <a16:creationId xmlns:a16="http://schemas.microsoft.com/office/drawing/2014/main" id="{E0F9B768-487B-E77F-DAB0-BB886891E8B7}"/>
              </a:ext>
            </a:extLst>
          </p:cNvPr>
          <p:cNvPicPr>
            <a:picLocks noChangeAspect="1"/>
          </p:cNvPicPr>
          <p:nvPr/>
        </p:nvPicPr>
        <p:blipFill>
          <a:blip r:embed="rId3"/>
          <a:stretch>
            <a:fillRect/>
          </a:stretch>
        </p:blipFill>
        <p:spPr>
          <a:xfrm>
            <a:off x="552841" y="1586319"/>
            <a:ext cx="4272377" cy="5063934"/>
          </a:xfrm>
          <a:prstGeom prst="rect">
            <a:avLst/>
          </a:prstGeom>
        </p:spPr>
      </p:pic>
      <p:sp>
        <p:nvSpPr>
          <p:cNvPr id="12" name="텍스트 개체 틀 2">
            <a:extLst>
              <a:ext uri="{FF2B5EF4-FFF2-40B4-BE49-F238E27FC236}">
                <a16:creationId xmlns:a16="http://schemas.microsoft.com/office/drawing/2014/main" id="{E33631EA-AB52-F8C3-94ED-AF74DC5D296B}"/>
              </a:ext>
            </a:extLst>
          </p:cNvPr>
          <p:cNvSpPr txBox="1">
            <a:spLocks/>
          </p:cNvSpPr>
          <p:nvPr/>
        </p:nvSpPr>
        <p:spPr>
          <a:xfrm>
            <a:off x="4966896" y="1152525"/>
            <a:ext cx="6813184" cy="5497728"/>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ko-KR" sz="2400" b="1" dirty="0"/>
              <a:t>			Key point</a:t>
            </a:r>
          </a:p>
          <a:p>
            <a:pPr>
              <a:lnSpc>
                <a:spcPct val="100000"/>
              </a:lnSpc>
            </a:pPr>
            <a:r>
              <a:rPr lang="en-US" altLang="ko-KR" sz="2100" dirty="0"/>
              <a:t>Data Races</a:t>
            </a:r>
          </a:p>
          <a:p>
            <a:pPr lvl="1">
              <a:lnSpc>
                <a:spcPct val="100000"/>
              </a:lnSpc>
            </a:pPr>
            <a:r>
              <a:rPr lang="en-US" altLang="ko-KR" sz="1900" dirty="0"/>
              <a:t>By allowing only one mutable reference or multiple immutable references at any point in time</a:t>
            </a:r>
            <a:r>
              <a:rPr lang="en-US" altLang="ko-KR" sz="1900" dirty="0">
                <a:solidFill>
                  <a:srgbClr val="2E75B6"/>
                </a:solidFill>
              </a:rPr>
              <a:t>, Rust ensures that data races are prevented</a:t>
            </a:r>
            <a:endParaRPr lang="en-US" altLang="ko-KR" sz="2100" dirty="0">
              <a:solidFill>
                <a:srgbClr val="2E75B6"/>
              </a:solidFill>
            </a:endParaRPr>
          </a:p>
          <a:p>
            <a:pPr>
              <a:lnSpc>
                <a:spcPct val="100000"/>
              </a:lnSpc>
            </a:pPr>
            <a:r>
              <a:rPr lang="en-US" altLang="ko-KR" sz="2100" dirty="0"/>
              <a:t>Borrow Checker</a:t>
            </a:r>
          </a:p>
          <a:p>
            <a:pPr lvl="1">
              <a:lnSpc>
                <a:spcPct val="100000"/>
              </a:lnSpc>
            </a:pPr>
            <a:r>
              <a:rPr lang="en-US" altLang="ko-KR" sz="1900" dirty="0"/>
              <a:t>Rust’s compiler includes a borrow checker that enforces memory safety rules at compile time</a:t>
            </a:r>
          </a:p>
          <a:p>
            <a:pPr lvl="1">
              <a:lnSpc>
                <a:spcPct val="100000"/>
              </a:lnSpc>
            </a:pPr>
            <a:r>
              <a:rPr lang="en-US" altLang="ko-KR" sz="1900" dirty="0"/>
              <a:t>This borrow checker ensures that references do not outlive the data they refer to, preventing the creation of dangling references</a:t>
            </a:r>
          </a:p>
          <a:p>
            <a:pPr lvl="1">
              <a:lnSpc>
                <a:spcPct val="100000"/>
              </a:lnSpc>
            </a:pPr>
            <a:r>
              <a:rPr lang="en-US" altLang="ko-KR" sz="1900" dirty="0"/>
              <a:t>This mechanism prevents any unsafe access to these references outside their intended lifetime, maintaining memory safety and data integrity </a:t>
            </a:r>
          </a:p>
          <a:p>
            <a:pPr>
              <a:lnSpc>
                <a:spcPct val="100000"/>
              </a:lnSpc>
            </a:pPr>
            <a:r>
              <a:rPr lang="en-US" altLang="ko-KR" sz="2100" dirty="0"/>
              <a:t>Function Signature</a:t>
            </a:r>
          </a:p>
          <a:p>
            <a:pPr lvl="1">
              <a:lnSpc>
                <a:spcPct val="100000"/>
              </a:lnSpc>
            </a:pPr>
            <a:r>
              <a:rPr lang="en-US" altLang="ko-KR" sz="1900" dirty="0"/>
              <a:t>The function signature itself is designed to ensure memory safety. </a:t>
            </a:r>
          </a:p>
          <a:p>
            <a:pPr lvl="1">
              <a:lnSpc>
                <a:spcPct val="100000"/>
              </a:lnSpc>
            </a:pPr>
            <a:r>
              <a:rPr lang="en-US" altLang="ko-KR" sz="1900" dirty="0"/>
              <a:t>By requiring the keys as references rather than taking ownership, the function avoids unnecessary data copying, which not only saves on performance but also reduces the complexity of memory management</a:t>
            </a:r>
            <a:endParaRPr lang="en-US" altLang="ko-KR" sz="2100" dirty="0"/>
          </a:p>
        </p:txBody>
      </p:sp>
    </p:spTree>
    <p:extLst>
      <p:ext uri="{BB962C8B-B14F-4D97-AF65-F5344CB8AC3E}">
        <p14:creationId xmlns:p14="http://schemas.microsoft.com/office/powerpoint/2010/main" val="424768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normAutofit fontScale="90000"/>
          </a:bodyPr>
          <a:lstStyle/>
          <a:p>
            <a:r>
              <a:rPr kumimoji="1" lang="en-US" altLang="ko-KR" dirty="0"/>
              <a:t>Comparative Analysis of LEA Key Scheduling in C and Rust</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3" y="1152525"/>
            <a:ext cx="4878289" cy="5497728"/>
          </a:xfrm>
        </p:spPr>
        <p:txBody>
          <a:bodyPr>
            <a:normAutofit/>
          </a:bodyPr>
          <a:lstStyle/>
          <a:p>
            <a:pPr>
              <a:lnSpc>
                <a:spcPct val="100000"/>
              </a:lnSpc>
            </a:pPr>
            <a:r>
              <a:rPr lang="en-US" altLang="ko-KR" sz="2000" dirty="0"/>
              <a:t>LEA Key Scheduling in C</a:t>
            </a:r>
          </a:p>
        </p:txBody>
      </p:sp>
      <p:sp>
        <p:nvSpPr>
          <p:cNvPr id="7" name="텍스트 개체 틀 2">
            <a:extLst>
              <a:ext uri="{FF2B5EF4-FFF2-40B4-BE49-F238E27FC236}">
                <a16:creationId xmlns:a16="http://schemas.microsoft.com/office/drawing/2014/main" id="{A0CF779D-0B7B-95E5-231A-7909591B9EC8}"/>
              </a:ext>
            </a:extLst>
          </p:cNvPr>
          <p:cNvSpPr txBox="1">
            <a:spLocks/>
          </p:cNvSpPr>
          <p:nvPr/>
        </p:nvSpPr>
        <p:spPr>
          <a:xfrm>
            <a:off x="5492387" y="1690869"/>
            <a:ext cx="6287693" cy="4667401"/>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ko-KR" sz="2200" dirty="0"/>
              <a:t>Memory Alignment</a:t>
            </a:r>
          </a:p>
          <a:p>
            <a:pPr lvl="1">
              <a:lnSpc>
                <a:spcPct val="100000"/>
              </a:lnSpc>
            </a:pPr>
            <a:r>
              <a:rPr lang="en-US" altLang="ko-KR" sz="1900" dirty="0"/>
              <a:t>Data of type unsigned int must be aligned to 4-byte boundaries</a:t>
            </a:r>
          </a:p>
          <a:p>
            <a:pPr lvl="1">
              <a:lnSpc>
                <a:spcPct val="100000"/>
              </a:lnSpc>
            </a:pPr>
            <a:r>
              <a:rPr lang="en-US" altLang="ko-KR" sz="1900" dirty="0"/>
              <a:t>However, data of type unsigned char* can be accessed in byte units and may not be aligned to 4-byte boundaries</a:t>
            </a:r>
          </a:p>
          <a:p>
            <a:pPr lvl="1">
              <a:lnSpc>
                <a:spcPct val="100000"/>
              </a:lnSpc>
            </a:pPr>
            <a:r>
              <a:rPr lang="en-US" altLang="ko-KR" sz="1900" dirty="0"/>
              <a:t>If </a:t>
            </a:r>
            <a:r>
              <a:rPr lang="en-US" altLang="ko-KR" sz="1900" dirty="0" err="1"/>
              <a:t>mk</a:t>
            </a:r>
            <a:r>
              <a:rPr lang="en-US" altLang="ko-KR" sz="1900" dirty="0"/>
              <a:t> is not aligned to a 4-byte boundary, casting it to const unsigned int* and accessing it may result in undefined behavior</a:t>
            </a:r>
          </a:p>
          <a:p>
            <a:pPr>
              <a:lnSpc>
                <a:spcPct val="100000"/>
              </a:lnSpc>
            </a:pPr>
            <a:r>
              <a:rPr lang="en-US" altLang="ko-KR" sz="2200" dirty="0"/>
              <a:t>Memory Access Errors</a:t>
            </a:r>
          </a:p>
          <a:p>
            <a:pPr lvl="1">
              <a:lnSpc>
                <a:spcPct val="100000"/>
              </a:lnSpc>
            </a:pPr>
            <a:r>
              <a:rPr lang="en-US" altLang="ko-KR" sz="1900" dirty="0"/>
              <a:t>If the alignment is incorrect when accessing data in 4-byte units, the CPU may raise an exception due to unaligned memory access</a:t>
            </a:r>
          </a:p>
          <a:p>
            <a:pPr lvl="1">
              <a:lnSpc>
                <a:spcPct val="100000"/>
              </a:lnSpc>
            </a:pPr>
            <a:r>
              <a:rPr lang="en-US" altLang="ko-KR" sz="1900" dirty="0"/>
              <a:t>This is particularly problematic on some architectures</a:t>
            </a:r>
          </a:p>
          <a:p>
            <a:pPr lvl="1">
              <a:lnSpc>
                <a:spcPct val="100000"/>
              </a:lnSpc>
            </a:pPr>
            <a:endParaRPr lang="en-US" altLang="ko-KR" sz="2000" dirty="0"/>
          </a:p>
        </p:txBody>
      </p:sp>
      <p:pic>
        <p:nvPicPr>
          <p:cNvPr id="8" name="Picture 7">
            <a:extLst>
              <a:ext uri="{FF2B5EF4-FFF2-40B4-BE49-F238E27FC236}">
                <a16:creationId xmlns:a16="http://schemas.microsoft.com/office/drawing/2014/main" id="{34C39555-7191-5F0A-E1DF-485BAD7ABC4D}"/>
              </a:ext>
            </a:extLst>
          </p:cNvPr>
          <p:cNvPicPr>
            <a:picLocks noChangeAspect="1"/>
          </p:cNvPicPr>
          <p:nvPr/>
        </p:nvPicPr>
        <p:blipFill>
          <a:blip r:embed="rId3"/>
          <a:stretch>
            <a:fillRect/>
          </a:stretch>
        </p:blipFill>
        <p:spPr>
          <a:xfrm>
            <a:off x="614099" y="1690870"/>
            <a:ext cx="4472415" cy="4959383"/>
          </a:xfrm>
          <a:prstGeom prst="rect">
            <a:avLst/>
          </a:prstGeom>
        </p:spPr>
      </p:pic>
      <p:sp>
        <p:nvSpPr>
          <p:cNvPr id="12" name="TextBox 11">
            <a:extLst>
              <a:ext uri="{FF2B5EF4-FFF2-40B4-BE49-F238E27FC236}">
                <a16:creationId xmlns:a16="http://schemas.microsoft.com/office/drawing/2014/main" id="{E78F827D-B148-B858-1894-0F2B0986A7ED}"/>
              </a:ext>
            </a:extLst>
          </p:cNvPr>
          <p:cNvSpPr txBox="1"/>
          <p:nvPr/>
        </p:nvSpPr>
        <p:spPr>
          <a:xfrm>
            <a:off x="6059245" y="1152525"/>
            <a:ext cx="5153975" cy="707886"/>
          </a:xfrm>
          <a:prstGeom prst="rect">
            <a:avLst/>
          </a:prstGeom>
          <a:noFill/>
        </p:spPr>
        <p:txBody>
          <a:bodyPr wrap="none" rtlCol="0">
            <a:spAutoFit/>
          </a:bodyPr>
          <a:lstStyle/>
          <a:p>
            <a:r>
              <a:rPr lang="en-US" altLang="ko-KR" sz="2000" b="1" dirty="0"/>
              <a:t>The problems that can arise from C code</a:t>
            </a:r>
          </a:p>
          <a:p>
            <a:endParaRPr lang="en-KR" sz="2000" dirty="0"/>
          </a:p>
        </p:txBody>
      </p:sp>
    </p:spTree>
    <p:extLst>
      <p:ext uri="{BB962C8B-B14F-4D97-AF65-F5344CB8AC3E}">
        <p14:creationId xmlns:p14="http://schemas.microsoft.com/office/powerpoint/2010/main" val="72624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2546E-98E2-5113-129F-E63B4032198B}"/>
              </a:ext>
            </a:extLst>
          </p:cNvPr>
          <p:cNvSpPr>
            <a:spLocks noGrp="1"/>
          </p:cNvSpPr>
          <p:nvPr>
            <p:ph type="title"/>
          </p:nvPr>
        </p:nvSpPr>
        <p:spPr/>
        <p:txBody>
          <a:bodyPr>
            <a:normAutofit fontScale="90000"/>
          </a:bodyPr>
          <a:lstStyle/>
          <a:p>
            <a:r>
              <a:rPr kumimoji="1" lang="en-US" altLang="ko-KR" dirty="0"/>
              <a:t>Comparative Analysis of LEA Key Scheduling in C and Rust</a:t>
            </a:r>
            <a:endParaRPr kumimoji="1" lang="ko-KR" altLang="en-US" dirty="0"/>
          </a:p>
        </p:txBody>
      </p:sp>
      <p:sp>
        <p:nvSpPr>
          <p:cNvPr id="3" name="텍스트 개체 틀 2">
            <a:extLst>
              <a:ext uri="{FF2B5EF4-FFF2-40B4-BE49-F238E27FC236}">
                <a16:creationId xmlns:a16="http://schemas.microsoft.com/office/drawing/2014/main" id="{11A43202-65E3-3336-AD38-604E869A0721}"/>
              </a:ext>
            </a:extLst>
          </p:cNvPr>
          <p:cNvSpPr>
            <a:spLocks noGrp="1"/>
          </p:cNvSpPr>
          <p:nvPr>
            <p:ph type="body" sz="quarter" idx="10"/>
          </p:nvPr>
        </p:nvSpPr>
        <p:spPr>
          <a:xfrm>
            <a:off x="411163" y="1544411"/>
            <a:ext cx="5041370" cy="5497728"/>
          </a:xfrm>
        </p:spPr>
        <p:txBody>
          <a:bodyPr>
            <a:normAutofit/>
          </a:bodyPr>
          <a:lstStyle/>
          <a:p>
            <a:pPr marL="0" indent="0">
              <a:lnSpc>
                <a:spcPct val="100000"/>
              </a:lnSpc>
              <a:buNone/>
            </a:pPr>
            <a:r>
              <a:rPr lang="en-US" altLang="ko-KR" sz="1600" dirty="0"/>
              <a:t>For example, consider the following byte array for </a:t>
            </a:r>
            <a:r>
              <a:rPr lang="en-US" altLang="ko-KR" sz="1600" dirty="0" err="1"/>
              <a:t>mk</a:t>
            </a:r>
            <a:r>
              <a:rPr lang="en-US" altLang="ko-KR" sz="1600" dirty="0"/>
              <a:t>:</a:t>
            </a:r>
          </a:p>
          <a:p>
            <a:pPr marL="0" indent="0">
              <a:lnSpc>
                <a:spcPct val="100000"/>
              </a:lnSpc>
              <a:buNone/>
            </a:pPr>
            <a:endParaRPr lang="en-US" altLang="ko-KR" sz="1600" dirty="0"/>
          </a:p>
          <a:p>
            <a:pPr marL="0" indent="0">
              <a:lnSpc>
                <a:spcPct val="100000"/>
              </a:lnSpc>
              <a:buNone/>
            </a:pPr>
            <a:endParaRPr lang="en-US" altLang="ko-KR" sz="1600" dirty="0"/>
          </a:p>
          <a:p>
            <a:pPr marL="0" indent="0">
              <a:lnSpc>
                <a:spcPct val="100000"/>
              </a:lnSpc>
              <a:buNone/>
            </a:pPr>
            <a:endParaRPr lang="en-US" altLang="ko-KR" sz="1600" dirty="0"/>
          </a:p>
          <a:p>
            <a:pPr marL="0" indent="0">
              <a:lnSpc>
                <a:spcPct val="100000"/>
              </a:lnSpc>
              <a:buNone/>
            </a:pPr>
            <a:r>
              <a:rPr lang="en-US" altLang="ko-KR" sz="1600" dirty="0"/>
              <a:t>Casting this array to unsigned int* and accessing it would be interpreted as follows:</a:t>
            </a:r>
          </a:p>
          <a:p>
            <a:pPr marL="0" indent="0">
              <a:lnSpc>
                <a:spcPct val="100000"/>
              </a:lnSpc>
              <a:buNone/>
            </a:pPr>
            <a:endParaRPr lang="en-US" altLang="ko-KR" sz="1600" dirty="0"/>
          </a:p>
          <a:p>
            <a:pPr marL="0" indent="0">
              <a:lnSpc>
                <a:spcPct val="100000"/>
              </a:lnSpc>
              <a:buNone/>
            </a:pPr>
            <a:endParaRPr lang="en-US" altLang="ko-KR" sz="1600" dirty="0"/>
          </a:p>
          <a:p>
            <a:pPr marL="0" indent="0">
              <a:lnSpc>
                <a:spcPct val="100000"/>
              </a:lnSpc>
              <a:buNone/>
            </a:pPr>
            <a:r>
              <a:rPr lang="en-US" altLang="ko-KR" sz="1600" dirty="0"/>
              <a:t>Here, _</a:t>
            </a:r>
            <a:r>
              <a:rPr lang="en-US" altLang="ko-KR" sz="1600" dirty="0" err="1"/>
              <a:t>mk</a:t>
            </a:r>
            <a:r>
              <a:rPr lang="en-US" altLang="ko-KR" sz="1600" dirty="0"/>
              <a:t>[0] would be 0x04030201 and _</a:t>
            </a:r>
            <a:r>
              <a:rPr lang="en-US" altLang="ko-KR" sz="1600" dirty="0" err="1"/>
              <a:t>mk</a:t>
            </a:r>
            <a:r>
              <a:rPr lang="en-US" altLang="ko-KR" sz="1600" dirty="0"/>
              <a:t>[1] would be 0x08070605. However, if </a:t>
            </a:r>
            <a:r>
              <a:rPr lang="en-US" altLang="ko-KR" sz="1600" dirty="0" err="1"/>
              <a:t>mk</a:t>
            </a:r>
            <a:r>
              <a:rPr lang="en-US" altLang="ko-KR" sz="1600" dirty="0"/>
              <a:t> is not aligned to a 4-byte boundary, for example:</a:t>
            </a:r>
          </a:p>
        </p:txBody>
      </p:sp>
      <p:pic>
        <p:nvPicPr>
          <p:cNvPr id="4" name="Picture 3">
            <a:extLst>
              <a:ext uri="{FF2B5EF4-FFF2-40B4-BE49-F238E27FC236}">
                <a16:creationId xmlns:a16="http://schemas.microsoft.com/office/drawing/2014/main" id="{431A4546-B776-7E37-7ABA-F44C2EC9C33B}"/>
              </a:ext>
            </a:extLst>
          </p:cNvPr>
          <p:cNvPicPr>
            <a:picLocks noChangeAspect="1"/>
          </p:cNvPicPr>
          <p:nvPr/>
        </p:nvPicPr>
        <p:blipFill>
          <a:blip r:embed="rId3"/>
          <a:stretch>
            <a:fillRect/>
          </a:stretch>
        </p:blipFill>
        <p:spPr>
          <a:xfrm>
            <a:off x="572029" y="1947543"/>
            <a:ext cx="4719637" cy="962764"/>
          </a:xfrm>
          <a:prstGeom prst="rect">
            <a:avLst/>
          </a:prstGeom>
        </p:spPr>
      </p:pic>
      <p:pic>
        <p:nvPicPr>
          <p:cNvPr id="5" name="Picture 4">
            <a:extLst>
              <a:ext uri="{FF2B5EF4-FFF2-40B4-BE49-F238E27FC236}">
                <a16:creationId xmlns:a16="http://schemas.microsoft.com/office/drawing/2014/main" id="{8800822E-3663-9DB4-EB07-4B30B9102364}"/>
              </a:ext>
            </a:extLst>
          </p:cNvPr>
          <p:cNvPicPr>
            <a:picLocks noChangeAspect="1"/>
          </p:cNvPicPr>
          <p:nvPr/>
        </p:nvPicPr>
        <p:blipFill>
          <a:blip r:embed="rId4"/>
          <a:stretch>
            <a:fillRect/>
          </a:stretch>
        </p:blipFill>
        <p:spPr>
          <a:xfrm>
            <a:off x="572029" y="3677495"/>
            <a:ext cx="4677779" cy="669749"/>
          </a:xfrm>
          <a:prstGeom prst="rect">
            <a:avLst/>
          </a:prstGeom>
        </p:spPr>
      </p:pic>
      <p:pic>
        <p:nvPicPr>
          <p:cNvPr id="6" name="Picture 5">
            <a:extLst>
              <a:ext uri="{FF2B5EF4-FFF2-40B4-BE49-F238E27FC236}">
                <a16:creationId xmlns:a16="http://schemas.microsoft.com/office/drawing/2014/main" id="{E07F7B67-C432-CD26-5A00-395BB0C80876}"/>
              </a:ext>
            </a:extLst>
          </p:cNvPr>
          <p:cNvPicPr>
            <a:picLocks noChangeAspect="1"/>
          </p:cNvPicPr>
          <p:nvPr/>
        </p:nvPicPr>
        <p:blipFill>
          <a:blip r:embed="rId5"/>
          <a:stretch>
            <a:fillRect/>
          </a:stretch>
        </p:blipFill>
        <p:spPr>
          <a:xfrm>
            <a:off x="561564" y="5278455"/>
            <a:ext cx="4688244" cy="512777"/>
          </a:xfrm>
          <a:prstGeom prst="rect">
            <a:avLst/>
          </a:prstGeom>
        </p:spPr>
      </p:pic>
      <p:sp>
        <p:nvSpPr>
          <p:cNvPr id="13" name="TextBox 12">
            <a:extLst>
              <a:ext uri="{FF2B5EF4-FFF2-40B4-BE49-F238E27FC236}">
                <a16:creationId xmlns:a16="http://schemas.microsoft.com/office/drawing/2014/main" id="{9B399675-A614-C89B-E481-7568D8D87A23}"/>
              </a:ext>
            </a:extLst>
          </p:cNvPr>
          <p:cNvSpPr txBox="1"/>
          <p:nvPr/>
        </p:nvSpPr>
        <p:spPr>
          <a:xfrm>
            <a:off x="5452532" y="1588047"/>
            <a:ext cx="6327548" cy="4247317"/>
          </a:xfrm>
          <a:prstGeom prst="rect">
            <a:avLst/>
          </a:prstGeom>
          <a:noFill/>
        </p:spPr>
        <p:txBody>
          <a:bodyPr wrap="square" rtlCol="0">
            <a:spAutoFit/>
          </a:bodyPr>
          <a:lstStyle/>
          <a:p>
            <a:r>
              <a:rPr lang="en-US" dirty="0"/>
              <a:t>In this case, </a:t>
            </a:r>
            <a:r>
              <a:rPr lang="en-US" dirty="0" err="1"/>
              <a:t>mk</a:t>
            </a:r>
            <a:r>
              <a:rPr lang="en-US" dirty="0"/>
              <a:t> is not aligned to a 4-byte boundary. </a:t>
            </a:r>
          </a:p>
          <a:p>
            <a:r>
              <a:rPr lang="en-US" dirty="0"/>
              <a:t>The `+1` moves the pointer by one byte, making it unaligned. Casting this to unsigned int* and accessing it may result in undefined behavior because the address is not a multiple of 4.</a:t>
            </a:r>
          </a:p>
          <a:p>
            <a:endParaRPr lang="en-US" dirty="0"/>
          </a:p>
          <a:p>
            <a:r>
              <a:rPr lang="en-US" dirty="0"/>
              <a:t>In C, great care must be taken when accessing memory through pointer type casting. </a:t>
            </a:r>
          </a:p>
          <a:p>
            <a:r>
              <a:rPr lang="en-US" dirty="0"/>
              <a:t>Particularly, when casting a byte-pointer to a 4-byte pointer, memory alignment issues must be considered. Languages like Rust enforce memory safety to prevent such issues. </a:t>
            </a:r>
          </a:p>
          <a:p>
            <a:endParaRPr lang="en-US" dirty="0"/>
          </a:p>
          <a:p>
            <a:r>
              <a:rPr lang="en-US" dirty="0">
                <a:solidFill>
                  <a:srgbClr val="2E75B6"/>
                </a:solidFill>
              </a:rPr>
              <a:t>In Rust, the compiler warns or errors out on such casts, helping the programmer to write safe code.</a:t>
            </a:r>
          </a:p>
          <a:p>
            <a:endParaRPr lang="en-KR" dirty="0"/>
          </a:p>
        </p:txBody>
      </p:sp>
    </p:spTree>
    <p:extLst>
      <p:ext uri="{BB962C8B-B14F-4D97-AF65-F5344CB8AC3E}">
        <p14:creationId xmlns:p14="http://schemas.microsoft.com/office/powerpoint/2010/main" val="2240620716"/>
      </p:ext>
    </p:extLst>
  </p:cSld>
  <p:clrMapOvr>
    <a:masterClrMapping/>
  </p:clrMapOvr>
</p:sld>
</file>

<file path=ppt/theme/theme1.xml><?xml version="1.0" encoding="utf-8"?>
<a:theme xmlns:a="http://schemas.openxmlformats.org/drawingml/2006/main" name="제목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13744</TotalTime>
  <Words>2273</Words>
  <Application>Microsoft Macintosh PowerPoint</Application>
  <PresentationFormat>Widescreen</PresentationFormat>
  <Paragraphs>341</Paragraphs>
  <Slides>16</Slides>
  <Notes>16</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맑은 고딕</vt:lpstr>
      <vt:lpstr>Arial</vt:lpstr>
      <vt:lpstr>제목 테마</vt:lpstr>
      <vt:lpstr>LEA Block Cipher in Rust Language: Trade-off between Memory Safety and Performance</vt:lpstr>
      <vt:lpstr>Introduction</vt:lpstr>
      <vt:lpstr>Memory Safety and System Security</vt:lpstr>
      <vt:lpstr>Safe and Efficient System Programming with Rust</vt:lpstr>
      <vt:lpstr>Safe and Efficient System Programming with Rust</vt:lpstr>
      <vt:lpstr>Safe and Efficient System Programming with Rust</vt:lpstr>
      <vt:lpstr>Comparative Analysis of LEA Key Scheduling in C and Rust</vt:lpstr>
      <vt:lpstr>Comparative Analysis of LEA Key Scheduling in C and Rust</vt:lpstr>
      <vt:lpstr>Comparative Analysis of LEA Key Scheduling in C and Rust</vt:lpstr>
      <vt:lpstr>Benchmark</vt:lpstr>
      <vt:lpstr>Benchmark</vt:lpstr>
      <vt:lpstr>Benchmark</vt:lpstr>
      <vt:lpstr>Conclusion</vt:lpstr>
      <vt:lpstr>Benchmark</vt:lpstr>
      <vt:lpstr>Benchmark</vt:lpstr>
      <vt:lpstr>Benchmark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HD</dc:creator>
  <cp:lastModifiedBy>김상원</cp:lastModifiedBy>
  <cp:revision>87</cp:revision>
  <dcterms:created xsi:type="dcterms:W3CDTF">2019-03-05T04:29:07Z</dcterms:created>
  <dcterms:modified xsi:type="dcterms:W3CDTF">2024-08-27T04:02:14Z</dcterms:modified>
</cp:coreProperties>
</file>