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15"/>
  </p:notesMasterIdLst>
  <p:handoutMasterIdLst>
    <p:handoutMasterId r:id="rId16"/>
  </p:handoutMasterIdLst>
  <p:sldIdLst>
    <p:sldId id="269" r:id="rId3"/>
    <p:sldId id="275" r:id="rId4"/>
    <p:sldId id="280" r:id="rId5"/>
    <p:sldId id="281" r:id="rId6"/>
    <p:sldId id="284" r:id="rId7"/>
    <p:sldId id="285" r:id="rId8"/>
    <p:sldId id="282" r:id="rId9"/>
    <p:sldId id="286" r:id="rId10"/>
    <p:sldId id="287" r:id="rId11"/>
    <p:sldId id="283" r:id="rId12"/>
    <p:sldId id="290" r:id="rId13"/>
    <p:sldId id="274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  <a:srgbClr val="996633"/>
    <a:srgbClr val="FF9900"/>
    <a:srgbClr val="66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34" autoAdjust="0"/>
    <p:restoredTop sz="80629"/>
  </p:normalViewPr>
  <p:slideViewPr>
    <p:cSldViewPr snapToGrid="0">
      <p:cViewPr>
        <p:scale>
          <a:sx n="130" d="100"/>
          <a:sy n="130" d="100"/>
        </p:scale>
        <p:origin x="336" y="-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2022. 6. 11.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2022. 6. 11.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웹 애플리케이션 보안 프로젝트인 </a:t>
            </a:r>
            <a:r>
              <a:rPr lang="en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OWASP(Open Web Application Security Project)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에서 발표한 문서에 따르면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2021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년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10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대 웹 어플리케이션 취약점 중 </a:t>
            </a:r>
            <a:r>
              <a:rPr lang="en" altLang="ko-Kore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injection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ko-KR" alt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위로 선정하였다</a:t>
            </a:r>
            <a:r>
              <a:rPr lang="en-US" altLang="ko-KR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ko-KR" altLang="en-US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62938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64859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79461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40753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95487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74377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6" y="6195047"/>
            <a:ext cx="3026852" cy="64278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0202" y="6215220"/>
            <a:ext cx="1311798" cy="64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>
            <a:cxnSpLocks/>
          </p:cNvCxnSpPr>
          <p:nvPr userDrawn="1"/>
        </p:nvCxnSpPr>
        <p:spPr>
          <a:xfrm>
            <a:off x="4863597" y="2208981"/>
            <a:ext cx="199407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055592" y="1691017"/>
            <a:ext cx="1007185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1055592" y="2606858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1055592" y="3526039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1055593" y="4441880"/>
            <a:ext cx="10071849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1" name="모서리가 둥근 직사각형 19">
            <a:extLst>
              <a:ext uri="{FF2B5EF4-FFF2-40B4-BE49-F238E27FC236}">
                <a16:creationId xmlns:a16="http://schemas.microsoft.com/office/drawing/2014/main" id="{9A1001AF-7C71-4701-94B0-3772F84D3418}"/>
              </a:ext>
            </a:extLst>
          </p:cNvPr>
          <p:cNvSpPr/>
          <p:nvPr userDrawn="1"/>
        </p:nvSpPr>
        <p:spPr>
          <a:xfrm>
            <a:off x="1064556" y="1691018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9">
            <a:extLst>
              <a:ext uri="{FF2B5EF4-FFF2-40B4-BE49-F238E27FC236}">
                <a16:creationId xmlns:a16="http://schemas.microsoft.com/office/drawing/2014/main" id="{D9E18A4C-9D39-4312-9D41-EA0FA0703DAD}"/>
              </a:ext>
            </a:extLst>
          </p:cNvPr>
          <p:cNvSpPr/>
          <p:nvPr userDrawn="1"/>
        </p:nvSpPr>
        <p:spPr>
          <a:xfrm>
            <a:off x="1064556" y="26036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9">
            <a:extLst>
              <a:ext uri="{FF2B5EF4-FFF2-40B4-BE49-F238E27FC236}">
                <a16:creationId xmlns:a16="http://schemas.microsoft.com/office/drawing/2014/main" id="{DD43020D-DDFD-4ED7-A112-51545002358E}"/>
              </a:ext>
            </a:extLst>
          </p:cNvPr>
          <p:cNvSpPr/>
          <p:nvPr userDrawn="1"/>
        </p:nvSpPr>
        <p:spPr>
          <a:xfrm>
            <a:off x="1064556" y="3532617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9">
            <a:extLst>
              <a:ext uri="{FF2B5EF4-FFF2-40B4-BE49-F238E27FC236}">
                <a16:creationId xmlns:a16="http://schemas.microsoft.com/office/drawing/2014/main" id="{7B5C337D-B310-4C62-8229-6DD25DC8C899}"/>
              </a:ext>
            </a:extLst>
          </p:cNvPr>
          <p:cNvSpPr/>
          <p:nvPr userDrawn="1"/>
        </p:nvSpPr>
        <p:spPr>
          <a:xfrm>
            <a:off x="1064556" y="44452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>
                <a:latin typeface="+mj-lt"/>
              </a:rPr>
              <a:t>Q &amp; A</a:t>
            </a:r>
            <a:endParaRPr lang="ko-KR" altLang="en-US" sz="80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rgbClr val="2E75B6"/>
                </a:solidFill>
                <a:latin typeface="+mn-lt"/>
              </a:rPr>
              <a:t>‹#›</a:t>
            </a:fld>
            <a:endParaRPr lang="ko-KR" altLang="en-US" sz="2000">
              <a:solidFill>
                <a:srgbClr val="2E75B6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mojiall.com/ko/emoji/%E2%86%91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3200" dirty="0"/>
              <a:t>딥러닝 기반의 </a:t>
            </a:r>
            <a:r>
              <a:rPr lang="en-US" altLang="ko-KR" sz="3200" dirty="0"/>
              <a:t>SQL injection</a:t>
            </a:r>
            <a:r>
              <a:rPr lang="ko-KR" altLang="en-US" sz="3200" dirty="0"/>
              <a:t> 공격 탐지 동향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한성대학교 </a:t>
            </a:r>
            <a:r>
              <a:rPr lang="en-US" altLang="ko-KR" dirty="0"/>
              <a:t>IT</a:t>
            </a:r>
            <a:r>
              <a:rPr lang="ko-KR" altLang="en-US" dirty="0"/>
              <a:t>융합공학부 강예준</a:t>
            </a:r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결론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1400" dirty="0"/>
              <a:t>대다수의 연구가 </a:t>
            </a:r>
            <a:r>
              <a:rPr lang="en-US" altLang="ko-KR" sz="1400" dirty="0"/>
              <a:t>SQL </a:t>
            </a:r>
            <a:r>
              <a:rPr lang="ko-KR" altLang="en-US" sz="1400" dirty="0"/>
              <a:t>쿼리문을 그대로 사용하여 학습을 수행하기 보다</a:t>
            </a:r>
            <a:r>
              <a:rPr lang="en-US" altLang="ko-KR" sz="1400" dirty="0"/>
              <a:t>,</a:t>
            </a:r>
            <a:r>
              <a:rPr lang="ko-KR" altLang="en-US" sz="1400" dirty="0"/>
              <a:t> </a:t>
            </a:r>
            <a:r>
              <a:rPr lang="ko-KR" altLang="en-US" sz="1400" b="1" kern="0" dirty="0" err="1">
                <a:solidFill>
                  <a:srgbClr val="2E75B6"/>
                </a:solidFill>
                <a:latin typeface="한컴바탕"/>
              </a:rPr>
              <a:t>전처리</a:t>
            </a:r>
            <a:r>
              <a:rPr lang="ko-KR" altLang="en-US" sz="1400" b="1" kern="0" dirty="0">
                <a:solidFill>
                  <a:srgbClr val="2E75B6"/>
                </a:solidFill>
                <a:latin typeface="한컴바탕"/>
              </a:rPr>
              <a:t> 과정</a:t>
            </a:r>
            <a:r>
              <a:rPr lang="ko-KR" altLang="en-US" sz="1400" dirty="0"/>
              <a:t>을 거친 후에 탐지</a:t>
            </a:r>
            <a:endParaRPr lang="en-US" altLang="ko-KR" sz="1400" dirty="0"/>
          </a:p>
          <a:p>
            <a:pPr>
              <a:lnSpc>
                <a:spcPct val="150000"/>
              </a:lnSpc>
            </a:pPr>
            <a:r>
              <a:rPr lang="ko-KR" altLang="en-US" sz="1400" dirty="0"/>
              <a:t>매우 다양한 모델에서 탐지 수행</a:t>
            </a:r>
            <a:br>
              <a:rPr lang="en-US" altLang="ko-KR" sz="1400" dirty="0"/>
            </a:br>
            <a:r>
              <a:rPr lang="en-US" altLang="ko-KR" sz="1400" dirty="0">
                <a:sym typeface="Wingdings" pitchFamily="2" charset="2"/>
              </a:rPr>
              <a:t></a:t>
            </a:r>
            <a:r>
              <a:rPr lang="ko-KR" altLang="en-US" sz="1400" dirty="0">
                <a:sym typeface="Wingdings" pitchFamily="2" charset="2"/>
              </a:rPr>
              <a:t> 대부분의 연구가 </a:t>
            </a:r>
            <a:r>
              <a:rPr lang="en-US" altLang="ko-KR" sz="1400" dirty="0">
                <a:sym typeface="Wingdings" pitchFamily="2" charset="2"/>
              </a:rPr>
              <a:t>90%</a:t>
            </a:r>
            <a:r>
              <a:rPr lang="ko-KR" altLang="en-US" sz="1400" dirty="0">
                <a:sym typeface="Wingdings" pitchFamily="2" charset="2"/>
              </a:rPr>
              <a:t> 이상의 성능</a:t>
            </a:r>
            <a:endParaRPr lang="en-US" altLang="ko-KR" sz="1400" dirty="0">
              <a:sym typeface="Wingdings" pitchFamily="2" charset="2"/>
            </a:endParaRPr>
          </a:p>
          <a:p>
            <a:pPr>
              <a:lnSpc>
                <a:spcPct val="150000"/>
              </a:lnSpc>
            </a:pPr>
            <a:r>
              <a:rPr lang="en-US" altLang="ko-KR" sz="1400" dirty="0">
                <a:sym typeface="Wingdings" pitchFamily="2" charset="2"/>
              </a:rPr>
              <a:t>SQL injection</a:t>
            </a:r>
            <a:r>
              <a:rPr lang="ko-KR" altLang="en-US" sz="1400" dirty="0">
                <a:sym typeface="Wingdings" pitchFamily="2" charset="2"/>
              </a:rPr>
              <a:t> 공격의 경우 모델의 성능 뿐만 아니라 </a:t>
            </a:r>
            <a:r>
              <a:rPr lang="ko-KR" altLang="en-US" sz="1400" b="1" kern="0" dirty="0">
                <a:solidFill>
                  <a:srgbClr val="2E75B6"/>
                </a:solidFill>
                <a:latin typeface="한컴바탕"/>
                <a:sym typeface="Wingdings" pitchFamily="2" charset="2"/>
              </a:rPr>
              <a:t>속도도 중요</a:t>
            </a:r>
            <a:br>
              <a:rPr lang="en-US" altLang="ko-KR" sz="1400" dirty="0">
                <a:sym typeface="Wingdings" pitchFamily="2" charset="2"/>
              </a:rPr>
            </a:br>
            <a:r>
              <a:rPr lang="en-US" altLang="ko-KR" sz="1400" dirty="0">
                <a:sym typeface="Wingdings" pitchFamily="2" charset="2"/>
              </a:rPr>
              <a:t></a:t>
            </a:r>
            <a:r>
              <a:rPr lang="ko-KR" altLang="en-US" sz="1400" dirty="0">
                <a:sym typeface="Wingdings" pitchFamily="2" charset="2"/>
              </a:rPr>
              <a:t> 빠른 속도로 </a:t>
            </a:r>
            <a:r>
              <a:rPr lang="en-US" altLang="ko-KR" sz="1400" dirty="0">
                <a:sym typeface="Wingdings" pitchFamily="2" charset="2"/>
              </a:rPr>
              <a:t>SQL injection</a:t>
            </a:r>
            <a:r>
              <a:rPr lang="ko-KR" altLang="en-US" sz="1400" dirty="0">
                <a:sym typeface="Wingdings" pitchFamily="2" charset="2"/>
              </a:rPr>
              <a:t>을 탐지할 수 있는 방법에 대한 연구 필요</a:t>
            </a:r>
            <a:endParaRPr lang="en-US" altLang="ko-KR" sz="1400" dirty="0">
              <a:sym typeface="Wingdings" pitchFamily="2" charset="2"/>
            </a:endParaRPr>
          </a:p>
          <a:p>
            <a:pPr>
              <a:lnSpc>
                <a:spcPct val="150000"/>
              </a:lnSpc>
            </a:pP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012364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C158E65-DEFB-51AC-254C-19A37F89C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참고문헌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A30CA04-A446-B3A4-CB90-9732333EB73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" altLang="ko-Kore-KR" sz="1050" dirty="0"/>
              <a:t>[1] OWASP, https://</a:t>
            </a:r>
            <a:r>
              <a:rPr lang="en" altLang="ko-Kore-KR" sz="1050" dirty="0" err="1"/>
              <a:t>owasp.org</a:t>
            </a:r>
            <a:r>
              <a:rPr lang="en" altLang="ko-Kore-KR" sz="1050" dirty="0"/>
              <a:t>/www-project-top-ten/ , 2020.</a:t>
            </a:r>
          </a:p>
          <a:p>
            <a:r>
              <a:rPr lang="en" altLang="ko-Kore-KR" sz="1050" dirty="0"/>
              <a:t>[2] </a:t>
            </a:r>
            <a:r>
              <a:rPr lang="en" altLang="ko-Kore-KR" sz="1050" dirty="0" err="1"/>
              <a:t>Halfond</a:t>
            </a:r>
            <a:r>
              <a:rPr lang="en" altLang="ko-Kore-KR" sz="1050" dirty="0"/>
              <a:t>, William G., Jeremy </a:t>
            </a:r>
            <a:r>
              <a:rPr lang="en" altLang="ko-Kore-KR" sz="1050" dirty="0" err="1"/>
              <a:t>Viegas</a:t>
            </a:r>
            <a:r>
              <a:rPr lang="en" altLang="ko-Kore-KR" sz="1050" dirty="0"/>
              <a:t>, and Alessandro </a:t>
            </a:r>
            <a:r>
              <a:rPr lang="en" altLang="ko-Kore-KR" sz="1050" dirty="0" err="1"/>
              <a:t>Orso</a:t>
            </a:r>
            <a:r>
              <a:rPr lang="en" altLang="ko-Kore-KR" sz="1050" dirty="0"/>
              <a:t>. "A classification of SQL-injection attacks and countermeasures." Proceedings of the IEEE international symposium on secure software engineering. Vol. 1. IEEE, 2006.</a:t>
            </a:r>
          </a:p>
          <a:p>
            <a:r>
              <a:rPr lang="en" altLang="ko-Kore-KR" sz="1050" dirty="0"/>
              <a:t>[3] Wang, Sun-Chong. "Artificial neural network." Interdisciplinary computing in java programming. Springer, Boston, MA, 2003. 81-100.</a:t>
            </a:r>
          </a:p>
          <a:p>
            <a:r>
              <a:rPr lang="en" altLang="ko-Kore-KR" sz="1050" dirty="0"/>
              <a:t>[4] O'Shea, Keiron, and Ryan Nash. "An introduction to convolutional neural networks." </a:t>
            </a:r>
            <a:r>
              <a:rPr lang="en" altLang="ko-Kore-KR" sz="1050" dirty="0" err="1"/>
              <a:t>arXiv</a:t>
            </a:r>
            <a:r>
              <a:rPr lang="en" altLang="ko-Kore-KR" sz="1050" dirty="0"/>
              <a:t> preprint arXiv:1511.08458 (2015).</a:t>
            </a:r>
          </a:p>
          <a:p>
            <a:r>
              <a:rPr lang="en" altLang="ko-Kore-KR" sz="1050" dirty="0"/>
              <a:t>[5] </a:t>
            </a:r>
            <a:r>
              <a:rPr lang="en" altLang="ko-Kore-KR" sz="1050" dirty="0" err="1"/>
              <a:t>Falor</a:t>
            </a:r>
            <a:r>
              <a:rPr lang="en" altLang="ko-Kore-KR" sz="1050" dirty="0"/>
              <a:t>, </a:t>
            </a:r>
            <a:r>
              <a:rPr lang="en" altLang="ko-Kore-KR" sz="1050" dirty="0" err="1"/>
              <a:t>Ayush</a:t>
            </a:r>
            <a:r>
              <a:rPr lang="en" altLang="ko-Kore-KR" sz="1050" dirty="0"/>
              <a:t>, et al. "A Deep Learning Approach for Detection of SQL Injection Attacks Using Convolutional Neural Networks." Proceedings of Data Analytics and Management. Springer, Singapore, 2022. 293-304.</a:t>
            </a:r>
          </a:p>
          <a:p>
            <a:r>
              <a:rPr lang="en" altLang="ko-Kore-KR" sz="1050" dirty="0"/>
              <a:t>[6] Zhang, Wei, et al. "Deep Neural Network-Based SQL Injection Detection Method." Security and Communication Networks 2022 (2022).</a:t>
            </a:r>
          </a:p>
          <a:p>
            <a:r>
              <a:rPr lang="en" altLang="ko-Kore-KR" sz="1050" dirty="0"/>
              <a:t>[7] Chen, Ding, et al. "</a:t>
            </a:r>
            <a:r>
              <a:rPr lang="en" altLang="ko-Kore-KR" sz="1050" dirty="0" err="1"/>
              <a:t>Sql</a:t>
            </a:r>
            <a:r>
              <a:rPr lang="en" altLang="ko-Kore-KR" sz="1050" dirty="0"/>
              <a:t> injection attack detection and prevention techniques using deep learning." Journal of Physics: Conference Series. Vol. 1757. No. 1. IOP Publishing, 2021.</a:t>
            </a:r>
          </a:p>
        </p:txBody>
      </p:sp>
    </p:spTree>
    <p:extLst>
      <p:ext uri="{BB962C8B-B14F-4D97-AF65-F5344CB8AC3E}">
        <p14:creationId xmlns:p14="http://schemas.microsoft.com/office/powerpoint/2010/main" val="18207124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A92250D-3794-6EC0-C63B-59B0B94F13D0}"/>
              </a:ext>
            </a:extLst>
          </p:cNvPr>
          <p:cNvSpPr txBox="1"/>
          <p:nvPr/>
        </p:nvSpPr>
        <p:spPr>
          <a:xfrm>
            <a:off x="4219754" y="3036496"/>
            <a:ext cx="3983967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sz="5400"/>
              <a:t>감사합니다</a:t>
            </a:r>
            <a:r>
              <a:rPr lang="en-US" altLang="ko-KR" sz="5400"/>
              <a:t>.</a:t>
            </a:r>
            <a:endParaRPr lang="ko-KR" altLang="en-US" sz="5400"/>
          </a:p>
        </p:txBody>
      </p:sp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ko-KR" altLang="en-US"/>
              <a:t>서론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ko-KR" altLang="en-US"/>
              <a:t>관련연구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ko-KR" altLang="en-US"/>
              <a:t>동향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ko-KR" altLang="en-US"/>
              <a:t>결론</a:t>
            </a:r>
          </a:p>
        </p:txBody>
      </p:sp>
    </p:spTree>
    <p:extLst>
      <p:ext uri="{BB962C8B-B14F-4D97-AF65-F5344CB8AC3E}">
        <p14:creationId xmlns:p14="http://schemas.microsoft.com/office/powerpoint/2010/main" val="575598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서론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한컴바탕"/>
              </a:rPr>
              <a:t>Injection</a:t>
            </a:r>
            <a:r>
              <a:rPr lang="ko-KR" altLang="en-US" sz="1400" kern="0" dirty="0">
                <a:solidFill>
                  <a:srgbClr val="000000"/>
                </a:solidFill>
                <a:latin typeface="한컴바탕"/>
              </a:rPr>
              <a:t> 공격은  웹 어플리케이션에 </a:t>
            </a:r>
            <a:r>
              <a:rPr lang="ko-KR" altLang="en-US" sz="1400" b="1" kern="0" dirty="0">
                <a:solidFill>
                  <a:srgbClr val="C00000"/>
                </a:solidFill>
                <a:latin typeface="한컴바탕"/>
              </a:rPr>
              <a:t>치명적인 공격</a:t>
            </a:r>
            <a:r>
              <a:rPr lang="ko-KR" altLang="en-US" sz="1400" kern="0" dirty="0">
                <a:solidFill>
                  <a:srgbClr val="000000"/>
                </a:solidFill>
                <a:latin typeface="한컴바탕"/>
              </a:rPr>
              <a:t>을 가할 수 있는 네트워크 공격 수단 중 하나</a:t>
            </a:r>
            <a:endParaRPr lang="en-US" altLang="ko-KR" sz="1400" kern="0" dirty="0">
              <a:solidFill>
                <a:srgbClr val="000000"/>
              </a:solidFill>
              <a:latin typeface="한컴바탕"/>
            </a:endParaRPr>
          </a:p>
          <a:p>
            <a:pPr>
              <a:lnSpc>
                <a:spcPct val="150000"/>
              </a:lnSpc>
            </a:pPr>
            <a:r>
              <a:rPr lang="ko-KR" altLang="en-US" sz="1400" kern="0" dirty="0">
                <a:solidFill>
                  <a:srgbClr val="000000"/>
                </a:solidFill>
                <a:latin typeface="한컴바탕"/>
              </a:rPr>
              <a:t>이러한 위협에 대응하기 위해 적절한 </a:t>
            </a:r>
            <a:r>
              <a:rPr lang="en-US" altLang="ko-KR" sz="1400" kern="0" dirty="0">
                <a:solidFill>
                  <a:srgbClr val="000000"/>
                </a:solidFill>
                <a:latin typeface="한컴바탕"/>
              </a:rPr>
              <a:t>Injection</a:t>
            </a:r>
            <a:r>
              <a:rPr lang="ko-KR" altLang="en-US" sz="1400" kern="0" dirty="0">
                <a:solidFill>
                  <a:srgbClr val="000000"/>
                </a:solidFill>
                <a:latin typeface="한컴바탕"/>
              </a:rPr>
              <a:t> 탐지 기술이 요구</a:t>
            </a:r>
            <a:endParaRPr lang="en-US" altLang="ko-KR" sz="1400" kern="0" dirty="0">
              <a:solidFill>
                <a:srgbClr val="000000"/>
              </a:solidFill>
              <a:latin typeface="한컴바탕"/>
            </a:endParaRPr>
          </a:p>
          <a:p>
            <a:pPr>
              <a:lnSpc>
                <a:spcPct val="150000"/>
              </a:lnSpc>
            </a:pPr>
            <a:endParaRPr lang="ko-KR" altLang="en-US" sz="1400" kern="0" dirty="0">
              <a:solidFill>
                <a:srgbClr val="000000"/>
              </a:solidFill>
              <a:latin typeface="한컴바탕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33877B98-05A0-6919-048B-A64BA9BB95D8}"/>
              </a:ext>
            </a:extLst>
          </p:cNvPr>
          <p:cNvGrpSpPr/>
          <p:nvPr/>
        </p:nvGrpSpPr>
        <p:grpSpPr>
          <a:xfrm>
            <a:off x="2291865" y="3498257"/>
            <a:ext cx="7268329" cy="2402534"/>
            <a:chOff x="2301698" y="3930877"/>
            <a:chExt cx="7268329" cy="2402534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0D0EA888-D351-C830-82D5-5CEF1168764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01698" y="3930877"/>
              <a:ext cx="7268329" cy="200345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D6161FC-E5CA-A457-8153-39702DB7D869}"/>
                </a:ext>
              </a:extLst>
            </p:cNvPr>
            <p:cNvSpPr txBox="1"/>
            <p:nvPr/>
          </p:nvSpPr>
          <p:spPr>
            <a:xfrm>
              <a:off x="4071851" y="6025634"/>
              <a:ext cx="404829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dirty="0"/>
                <a:t>2021</a:t>
              </a:r>
              <a:r>
                <a:rPr kumimoji="1" lang="ko-KR" altLang="en-US" sz="1400" dirty="0"/>
                <a:t>년 </a:t>
              </a:r>
              <a:r>
                <a:rPr kumimoji="1" lang="en-US" altLang="ko-KR" sz="1400" dirty="0"/>
                <a:t>10</a:t>
              </a:r>
              <a:r>
                <a:rPr kumimoji="1" lang="ko-KR" altLang="en-US" sz="1400" dirty="0"/>
                <a:t>대 웹 </a:t>
              </a:r>
              <a:r>
                <a:rPr kumimoji="1" lang="ko-KR" altLang="en-US" sz="1400" dirty="0" err="1"/>
                <a:t>어플리레이션</a:t>
              </a:r>
              <a:r>
                <a:rPr kumimoji="1" lang="ko-KR" altLang="en-US" sz="1400" dirty="0"/>
                <a:t> 취약점</a:t>
              </a:r>
              <a:endParaRPr kumimoji="1" lang="ko-Kore-KR" altLang="en-US" sz="1400" dirty="0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4548CF88-DF8C-708E-E6D9-36A8C9B1F505}"/>
                </a:ext>
              </a:extLst>
            </p:cNvPr>
            <p:cNvSpPr/>
            <p:nvPr/>
          </p:nvSpPr>
          <p:spPr>
            <a:xfrm>
              <a:off x="2362289" y="4111500"/>
              <a:ext cx="3047243" cy="165761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545CEE29-5D88-9311-EEB5-9526CF2468F3}"/>
                </a:ext>
              </a:extLst>
            </p:cNvPr>
            <p:cNvSpPr/>
            <p:nvPr/>
          </p:nvSpPr>
          <p:spPr>
            <a:xfrm>
              <a:off x="6709841" y="4447305"/>
              <a:ext cx="1066022" cy="168785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776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관련연구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1800" b="1" kern="0" dirty="0">
                <a:solidFill>
                  <a:srgbClr val="000000"/>
                </a:solidFill>
                <a:latin typeface="Arial Rounded MT Bold" panose="020F0704030504030204" pitchFamily="34" charset="0"/>
              </a:rPr>
              <a:t>SQL injection</a:t>
            </a:r>
            <a:endParaRPr lang="en-US" altLang="ko-KR" sz="2000" b="1" kern="0" dirty="0">
              <a:solidFill>
                <a:srgbClr val="000000"/>
              </a:solidFill>
              <a:latin typeface="Arial Rounded MT Bold" panose="020F070403050403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en-US" altLang="ko-KR" sz="1400" kern="0" dirty="0">
                <a:solidFill>
                  <a:srgbClr val="000000"/>
                </a:solidFill>
                <a:latin typeface="한컴바탕"/>
              </a:rPr>
              <a:t>SQL </a:t>
            </a:r>
            <a:r>
              <a:rPr lang="ko-KR" altLang="en-US" sz="1400" kern="0" dirty="0">
                <a:solidFill>
                  <a:srgbClr val="000000"/>
                </a:solidFill>
                <a:latin typeface="한컴바탕"/>
              </a:rPr>
              <a:t>쿼리문을 </a:t>
            </a:r>
            <a:r>
              <a:rPr lang="ko-KR" altLang="en-US" sz="1400" b="1" kern="0" dirty="0">
                <a:solidFill>
                  <a:srgbClr val="C00000"/>
                </a:solidFill>
                <a:latin typeface="한컴바탕"/>
              </a:rPr>
              <a:t>조작</a:t>
            </a:r>
            <a:r>
              <a:rPr lang="ko-KR" altLang="en-US" sz="1400" kern="0" dirty="0">
                <a:solidFill>
                  <a:srgbClr val="000000"/>
                </a:solidFill>
                <a:latin typeface="한컴바탕"/>
              </a:rPr>
              <a:t>하여 데이터베이스를 비정상적으로 동작하게 하는 공격 기법</a:t>
            </a:r>
            <a:endParaRPr lang="en-US" altLang="ko-KR" sz="1400" kern="0" dirty="0">
              <a:solidFill>
                <a:srgbClr val="000000"/>
              </a:solidFill>
              <a:latin typeface="한컴바탕"/>
            </a:endParaRPr>
          </a:p>
          <a:p>
            <a:pPr lvl="1">
              <a:lnSpc>
                <a:spcPct val="150000"/>
              </a:lnSpc>
            </a:pPr>
            <a:r>
              <a:rPr lang="ko-KR" altLang="en-US" sz="1400" kern="0" dirty="0">
                <a:solidFill>
                  <a:srgbClr val="000000"/>
                </a:solidFill>
                <a:latin typeface="한컴바탕"/>
              </a:rPr>
              <a:t>공격자가 보안 상의 취약점을 악용하여 악의적인 </a:t>
            </a:r>
            <a:r>
              <a:rPr lang="en-US" altLang="ko-KR" sz="1400" kern="0" dirty="0">
                <a:solidFill>
                  <a:srgbClr val="000000"/>
                </a:solidFill>
                <a:latin typeface="한컴바탕"/>
              </a:rPr>
              <a:t>SQL</a:t>
            </a:r>
            <a:r>
              <a:rPr lang="ko-KR" altLang="en-US" sz="1400" kern="0" dirty="0">
                <a:solidFill>
                  <a:srgbClr val="000000"/>
                </a:solidFill>
                <a:latin typeface="한컴바탕"/>
              </a:rPr>
              <a:t> 문을 주입</a:t>
            </a:r>
            <a:endParaRPr lang="en-US" altLang="ko-KR" sz="1400" kern="0" dirty="0">
              <a:solidFill>
                <a:srgbClr val="000000"/>
              </a:solidFill>
              <a:latin typeface="한컴바탕"/>
            </a:endParaRPr>
          </a:p>
          <a:p>
            <a:pPr lvl="1">
              <a:lnSpc>
                <a:spcPct val="150000"/>
              </a:lnSpc>
            </a:pPr>
            <a:r>
              <a:rPr lang="ko-KR" altLang="en-US" sz="1400" kern="0" dirty="0">
                <a:solidFill>
                  <a:srgbClr val="000000"/>
                </a:solidFill>
                <a:latin typeface="한컴바탕"/>
              </a:rPr>
              <a:t>공격에 성공하게 될 경우 공격자가 데이터베이스에 접근 가능</a:t>
            </a:r>
            <a:br>
              <a:rPr lang="en-US" altLang="ko-KR" sz="1400" kern="0" dirty="0">
                <a:solidFill>
                  <a:srgbClr val="000000"/>
                </a:solidFill>
                <a:latin typeface="한컴바탕"/>
              </a:rPr>
            </a:br>
            <a:r>
              <a:rPr lang="en-US" altLang="ko-KR" sz="1400" kern="0" dirty="0">
                <a:solidFill>
                  <a:srgbClr val="000000"/>
                </a:solidFill>
                <a:latin typeface="한컴바탕"/>
                <a:sym typeface="Wingdings" pitchFamily="2" charset="2"/>
              </a:rPr>
              <a:t></a:t>
            </a:r>
            <a:r>
              <a:rPr lang="ko-KR" altLang="en-US" sz="1400" kern="0" dirty="0">
                <a:solidFill>
                  <a:srgbClr val="000000"/>
                </a:solidFill>
                <a:latin typeface="한컴바탕"/>
                <a:sym typeface="Wingdings" pitchFamily="2" charset="2"/>
              </a:rPr>
              <a:t> 민감한 데이터나 </a:t>
            </a:r>
            <a:r>
              <a:rPr lang="ko-KR" altLang="en-US" sz="1400" b="1" kern="0" dirty="0">
                <a:solidFill>
                  <a:srgbClr val="C00000"/>
                </a:solidFill>
                <a:latin typeface="한컴바탕"/>
                <a:sym typeface="Wingdings" pitchFamily="2" charset="2"/>
              </a:rPr>
              <a:t>개인 정보 유출</a:t>
            </a:r>
            <a:r>
              <a:rPr lang="ko-KR" altLang="en-US" sz="1400" kern="0" dirty="0">
                <a:solidFill>
                  <a:srgbClr val="000000"/>
                </a:solidFill>
                <a:latin typeface="한컴바탕"/>
                <a:sym typeface="Wingdings" pitchFamily="2" charset="2"/>
              </a:rPr>
              <a:t>될 위험</a:t>
            </a:r>
            <a:br>
              <a:rPr lang="en-US" altLang="ko-KR" sz="1400" kern="0" dirty="0">
                <a:solidFill>
                  <a:srgbClr val="000000"/>
                </a:solidFill>
                <a:latin typeface="한컴바탕"/>
                <a:sym typeface="Wingdings" pitchFamily="2" charset="2"/>
              </a:rPr>
            </a:br>
            <a:r>
              <a:rPr lang="en-US" altLang="ko-KR" sz="1400" kern="0" dirty="0">
                <a:solidFill>
                  <a:srgbClr val="000000"/>
                </a:solidFill>
                <a:latin typeface="한컴바탕"/>
                <a:sym typeface="Wingdings" pitchFamily="2" charset="2"/>
              </a:rPr>
              <a:t></a:t>
            </a:r>
            <a:r>
              <a:rPr lang="ko-KR" altLang="en-US" sz="1400" kern="0" dirty="0">
                <a:solidFill>
                  <a:srgbClr val="000000"/>
                </a:solidFill>
                <a:latin typeface="한컴바탕"/>
                <a:sym typeface="Wingdings" pitchFamily="2" charset="2"/>
              </a:rPr>
              <a:t> 조직의 데이터 정체를 장악하여 조직에 </a:t>
            </a:r>
            <a:r>
              <a:rPr lang="ko-KR" altLang="en-US" sz="1400" b="1" kern="0" dirty="0">
                <a:solidFill>
                  <a:srgbClr val="C00000"/>
                </a:solidFill>
                <a:latin typeface="한컴바탕"/>
                <a:sym typeface="Wingdings" pitchFamily="2" charset="2"/>
              </a:rPr>
              <a:t>막대한 피해</a:t>
            </a:r>
            <a:endParaRPr lang="ko-KR" altLang="en-US" sz="1400" b="1" kern="0" dirty="0">
              <a:solidFill>
                <a:srgbClr val="C00000"/>
              </a:solidFill>
              <a:latin typeface="한컴바탕"/>
            </a:endParaRPr>
          </a:p>
          <a:p>
            <a:pPr>
              <a:lnSpc>
                <a:spcPct val="150000"/>
              </a:lnSpc>
            </a:pPr>
            <a:endParaRPr lang="ko-KR" altLang="en-US" sz="1600" kern="0" dirty="0">
              <a:solidFill>
                <a:srgbClr val="000000"/>
              </a:solidFill>
              <a:latin typeface="한컴바탕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508BC35-8CDD-2F46-E078-CE31069DDF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9352" y="3961421"/>
            <a:ext cx="3686658" cy="268883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600EB67-9113-415F-0ED9-65758D85CE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7613" y="3917855"/>
            <a:ext cx="3728833" cy="2940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529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관련연구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 b="1" kern="0" dirty="0">
                <a:solidFill>
                  <a:srgbClr val="000000"/>
                </a:solidFill>
                <a:latin typeface="Arial Rounded MT Bold" panose="020F0704030504030204" pitchFamily="34" charset="0"/>
              </a:rPr>
              <a:t>인공신경망</a:t>
            </a:r>
            <a:r>
              <a:rPr lang="en-US" altLang="ko-KR" sz="1800" b="1" kern="0" dirty="0">
                <a:solidFill>
                  <a:srgbClr val="000000"/>
                </a:solidFill>
                <a:latin typeface="Arial Rounded MT Bold" panose="020F0704030504030204" pitchFamily="34" charset="0"/>
              </a:rPr>
              <a:t>[3]</a:t>
            </a:r>
            <a:endParaRPr lang="en-US" altLang="ko-KR" sz="2000" b="1" kern="0" dirty="0">
              <a:solidFill>
                <a:srgbClr val="000000"/>
              </a:solidFill>
              <a:latin typeface="Arial Rounded MT Bold" panose="020F0704030504030204" pitchFamily="34" charset="0"/>
            </a:endParaRPr>
          </a:p>
          <a:p>
            <a:pPr lvl="1">
              <a:lnSpc>
                <a:spcPct val="150000"/>
              </a:lnSpc>
            </a:pPr>
            <a:r>
              <a:rPr lang="ko-KR" altLang="en-US" sz="1400" kern="0" dirty="0" err="1">
                <a:solidFill>
                  <a:srgbClr val="000000"/>
                </a:solidFill>
                <a:latin typeface="한컴바탕"/>
              </a:rPr>
              <a:t>딥러닝은</a:t>
            </a:r>
            <a:r>
              <a:rPr lang="ko-KR" altLang="en-US" sz="1400" kern="0" dirty="0">
                <a:solidFill>
                  <a:srgbClr val="000000"/>
                </a:solidFill>
                <a:latin typeface="한컴바탕"/>
              </a:rPr>
              <a:t> 여러 층을 가진 인공신경망을 통해 학습 수행</a:t>
            </a:r>
            <a:br>
              <a:rPr lang="en-US" altLang="ko-KR" sz="1400" kern="0" dirty="0">
                <a:solidFill>
                  <a:srgbClr val="000000"/>
                </a:solidFill>
                <a:latin typeface="한컴바탕"/>
              </a:rPr>
            </a:br>
            <a:r>
              <a:rPr lang="en-US" altLang="ko-KR" sz="1400" kern="0" dirty="0">
                <a:solidFill>
                  <a:srgbClr val="000000"/>
                </a:solidFill>
                <a:latin typeface="한컴바탕"/>
                <a:sym typeface="Wingdings" panose="05000000000000000000" pitchFamily="2" charset="2"/>
              </a:rPr>
              <a:t></a:t>
            </a:r>
            <a:r>
              <a:rPr lang="ko-KR" altLang="en-US" sz="1400" kern="0" dirty="0">
                <a:solidFill>
                  <a:srgbClr val="000000"/>
                </a:solidFill>
                <a:latin typeface="한컴바탕"/>
                <a:sym typeface="Wingdings" panose="05000000000000000000" pitchFamily="2" charset="2"/>
              </a:rPr>
              <a:t> </a:t>
            </a:r>
            <a:r>
              <a:rPr lang="ko-KR" altLang="en-US" sz="1400" kern="0" dirty="0" err="1">
                <a:solidFill>
                  <a:srgbClr val="000000"/>
                </a:solidFill>
                <a:latin typeface="한컴바탕"/>
              </a:rPr>
              <a:t>인공신경망이란</a:t>
            </a:r>
            <a:r>
              <a:rPr lang="ko-KR" altLang="en-US" sz="1400" kern="0" dirty="0">
                <a:solidFill>
                  <a:srgbClr val="000000"/>
                </a:solidFill>
                <a:latin typeface="한컴바탕"/>
              </a:rPr>
              <a:t> 인간의 뇌 속에 있는 </a:t>
            </a:r>
            <a:r>
              <a:rPr lang="ko-KR" altLang="en-US" sz="1400" b="1" kern="0" dirty="0">
                <a:solidFill>
                  <a:srgbClr val="2E75B6"/>
                </a:solidFill>
                <a:latin typeface="한컴바탕"/>
              </a:rPr>
              <a:t>뉴런의 연결구조</a:t>
            </a:r>
            <a:r>
              <a:rPr lang="ko-KR" altLang="en-US" sz="1400" kern="0" dirty="0">
                <a:solidFill>
                  <a:srgbClr val="000000"/>
                </a:solidFill>
                <a:latin typeface="한컴바탕"/>
              </a:rPr>
              <a:t>를 본떠 만든 네트워크 구조</a:t>
            </a:r>
            <a:endParaRPr lang="en-US" altLang="ko-KR" sz="1400" kern="0" dirty="0">
              <a:solidFill>
                <a:srgbClr val="000000"/>
              </a:solidFill>
              <a:latin typeface="한컴바탕"/>
            </a:endParaRPr>
          </a:p>
          <a:p>
            <a:pPr lvl="1">
              <a:lnSpc>
                <a:spcPct val="150000"/>
              </a:lnSpc>
            </a:pPr>
            <a:r>
              <a:rPr lang="ko-KR" altLang="en-US" sz="1400" kern="0" dirty="0">
                <a:solidFill>
                  <a:srgbClr val="000000"/>
                </a:solidFill>
                <a:latin typeface="한컴바탕"/>
              </a:rPr>
              <a:t>인간의 뇌에는 수많은 뉴런이 존재하며</a:t>
            </a:r>
            <a:r>
              <a:rPr lang="en-US" altLang="ko-KR" sz="1400" kern="0" dirty="0">
                <a:solidFill>
                  <a:srgbClr val="000000"/>
                </a:solidFill>
                <a:latin typeface="한컴바탕"/>
              </a:rPr>
              <a:t>, </a:t>
            </a:r>
            <a:r>
              <a:rPr lang="ko-KR" altLang="en-US" sz="1400" kern="0" dirty="0">
                <a:solidFill>
                  <a:srgbClr val="000000"/>
                </a:solidFill>
                <a:latin typeface="한컴바탕"/>
              </a:rPr>
              <a:t>하나의 뉴런은 다른 뉴런으로부터 신호를 받고 또 다른 뉴런에게 신호를 전달</a:t>
            </a:r>
            <a:br>
              <a:rPr lang="en-US" altLang="ko-KR" sz="1400" kern="0" dirty="0">
                <a:solidFill>
                  <a:srgbClr val="000000"/>
                </a:solidFill>
                <a:latin typeface="한컴바탕"/>
              </a:rPr>
            </a:br>
            <a:r>
              <a:rPr lang="en-US" altLang="ko-KR" sz="1400" kern="0" dirty="0">
                <a:solidFill>
                  <a:srgbClr val="000000"/>
                </a:solidFill>
                <a:latin typeface="한컴바탕"/>
                <a:sym typeface="Wingdings" panose="05000000000000000000" pitchFamily="2" charset="2"/>
              </a:rPr>
              <a:t></a:t>
            </a:r>
            <a:r>
              <a:rPr lang="ko-KR" altLang="en-US" sz="1400" kern="0" dirty="0">
                <a:solidFill>
                  <a:srgbClr val="000000"/>
                </a:solidFill>
                <a:latin typeface="한컴바탕"/>
                <a:sym typeface="Wingdings" panose="05000000000000000000" pitchFamily="2" charset="2"/>
              </a:rPr>
              <a:t> 이를 </a:t>
            </a:r>
            <a:r>
              <a:rPr lang="ko-KR" altLang="en-US" sz="1400" kern="0" dirty="0">
                <a:solidFill>
                  <a:srgbClr val="000000"/>
                </a:solidFill>
                <a:latin typeface="한컴바탕"/>
              </a:rPr>
              <a:t>컴퓨터로 구현한 것이 인공신경망</a:t>
            </a:r>
          </a:p>
          <a:p>
            <a:pPr lvl="1">
              <a:lnSpc>
                <a:spcPct val="150000"/>
              </a:lnSpc>
            </a:pPr>
            <a:r>
              <a:rPr lang="ko-KR" altLang="en-US" sz="1400" kern="0" dirty="0" err="1">
                <a:solidFill>
                  <a:srgbClr val="000000"/>
                </a:solidFill>
                <a:latin typeface="한컴바탕"/>
              </a:rPr>
              <a:t>입력층</a:t>
            </a:r>
            <a:r>
              <a:rPr lang="en-US" altLang="ko-KR" sz="1400" kern="0" dirty="0">
                <a:solidFill>
                  <a:srgbClr val="000000"/>
                </a:solidFill>
                <a:latin typeface="한컴바탕"/>
              </a:rPr>
              <a:t>, </a:t>
            </a:r>
            <a:r>
              <a:rPr lang="ko-KR" altLang="en-US" sz="1400" kern="0" dirty="0" err="1">
                <a:solidFill>
                  <a:srgbClr val="000000"/>
                </a:solidFill>
                <a:latin typeface="한컴바탕"/>
              </a:rPr>
              <a:t>은닉층</a:t>
            </a:r>
            <a:r>
              <a:rPr lang="en-US" altLang="ko-KR" sz="1400" kern="0" dirty="0">
                <a:solidFill>
                  <a:srgbClr val="000000"/>
                </a:solidFill>
                <a:latin typeface="한컴바탕"/>
              </a:rPr>
              <a:t>, </a:t>
            </a:r>
            <a:r>
              <a:rPr lang="ko-KR" altLang="en-US" sz="1400" kern="0" dirty="0" err="1">
                <a:solidFill>
                  <a:srgbClr val="000000"/>
                </a:solidFill>
                <a:latin typeface="한컴바탕"/>
              </a:rPr>
              <a:t>출력층</a:t>
            </a:r>
            <a:r>
              <a:rPr lang="en-US" altLang="ko-KR" sz="1400" kern="0" dirty="0">
                <a:solidFill>
                  <a:srgbClr val="000000"/>
                </a:solidFill>
                <a:latin typeface="한컴바탕"/>
              </a:rPr>
              <a:t> </a:t>
            </a:r>
            <a:r>
              <a:rPr lang="ko-KR" altLang="en-US" sz="1400" kern="0" dirty="0">
                <a:solidFill>
                  <a:srgbClr val="000000"/>
                </a:solidFill>
                <a:latin typeface="한컴바탕"/>
              </a:rPr>
              <a:t>존재</a:t>
            </a:r>
          </a:p>
          <a:p>
            <a:pPr lvl="1">
              <a:lnSpc>
                <a:spcPct val="150000"/>
              </a:lnSpc>
            </a:pPr>
            <a:r>
              <a:rPr lang="ko-KR" altLang="en-US" sz="1400" kern="0" dirty="0">
                <a:solidFill>
                  <a:srgbClr val="000000"/>
                </a:solidFill>
                <a:latin typeface="한컴바탕"/>
              </a:rPr>
              <a:t>입력층은 </a:t>
            </a:r>
            <a:r>
              <a:rPr lang="ko-KR" altLang="en-US" sz="1400" kern="0" dirty="0" err="1">
                <a:solidFill>
                  <a:srgbClr val="000000"/>
                </a:solidFill>
                <a:latin typeface="한컴바탕"/>
              </a:rPr>
              <a:t>학습하고자하는</a:t>
            </a:r>
            <a:r>
              <a:rPr lang="ko-KR" altLang="en-US" sz="1400" kern="0" dirty="0">
                <a:solidFill>
                  <a:srgbClr val="000000"/>
                </a:solidFill>
                <a:latin typeface="한컴바탕"/>
              </a:rPr>
              <a:t> 데이터를 입력 받는 층</a:t>
            </a:r>
            <a:endParaRPr lang="en-US" altLang="ko-KR" sz="1400" kern="0" dirty="0">
              <a:solidFill>
                <a:srgbClr val="000000"/>
              </a:solidFill>
              <a:latin typeface="한컴바탕"/>
            </a:endParaRPr>
          </a:p>
          <a:p>
            <a:pPr lvl="1">
              <a:lnSpc>
                <a:spcPct val="150000"/>
              </a:lnSpc>
            </a:pPr>
            <a:r>
              <a:rPr lang="ko-KR" altLang="en-US" sz="1400" kern="0" dirty="0">
                <a:solidFill>
                  <a:srgbClr val="000000"/>
                </a:solidFill>
                <a:latin typeface="한컴바탕"/>
              </a:rPr>
              <a:t>신경망 외부에서는 접근할 수 없는 은닉층을 거쳐 출력층을 통해 최종 결과 출력</a:t>
            </a:r>
            <a:endParaRPr lang="en-US" altLang="ko-KR" sz="1400" kern="0" dirty="0">
              <a:solidFill>
                <a:srgbClr val="000000"/>
              </a:solidFill>
              <a:latin typeface="한컴바탕"/>
            </a:endParaRPr>
          </a:p>
          <a:p>
            <a:pPr lvl="1">
              <a:lnSpc>
                <a:spcPct val="150000"/>
              </a:lnSpc>
            </a:pPr>
            <a:r>
              <a:rPr lang="ko-KR" altLang="en-US" sz="1400" kern="0" dirty="0" err="1">
                <a:solidFill>
                  <a:srgbClr val="000000"/>
                </a:solidFill>
                <a:latin typeface="한컴바탕"/>
              </a:rPr>
              <a:t>머신러닝과의</a:t>
            </a:r>
            <a:r>
              <a:rPr lang="ko-KR" altLang="en-US" sz="1400" kern="0" dirty="0">
                <a:solidFill>
                  <a:srgbClr val="000000"/>
                </a:solidFill>
                <a:latin typeface="한컴바탕"/>
              </a:rPr>
              <a:t> 차이점은 데이터로부터 특징을 스스로 추출하여 학습</a:t>
            </a:r>
            <a:endParaRPr lang="en-US" altLang="ko-KR" sz="1400" kern="0" dirty="0">
              <a:solidFill>
                <a:srgbClr val="000000"/>
              </a:solidFill>
              <a:latin typeface="한컴바탕"/>
            </a:endParaRPr>
          </a:p>
          <a:p>
            <a:pPr lvl="1">
              <a:lnSpc>
                <a:spcPct val="150000"/>
              </a:lnSpc>
            </a:pPr>
            <a:r>
              <a:rPr lang="ko-KR" altLang="en-US" sz="1400" kern="0" dirty="0" err="1">
                <a:solidFill>
                  <a:srgbClr val="000000"/>
                </a:solidFill>
                <a:latin typeface="한컴바탕"/>
              </a:rPr>
              <a:t>딥러닝은</a:t>
            </a:r>
            <a:r>
              <a:rPr lang="ko-KR" altLang="en-US" sz="1400" kern="0" dirty="0">
                <a:solidFill>
                  <a:srgbClr val="000000"/>
                </a:solidFill>
                <a:latin typeface="한컴바탕"/>
              </a:rPr>
              <a:t> 컴퓨터 비전</a:t>
            </a:r>
            <a:r>
              <a:rPr lang="en-US" altLang="ko-KR" sz="1400" kern="0" dirty="0">
                <a:solidFill>
                  <a:srgbClr val="000000"/>
                </a:solidFill>
                <a:latin typeface="한컴바탕"/>
              </a:rPr>
              <a:t>, </a:t>
            </a:r>
            <a:r>
              <a:rPr lang="ko-KR" altLang="en-US" sz="1400" kern="0" dirty="0">
                <a:solidFill>
                  <a:srgbClr val="000000"/>
                </a:solidFill>
                <a:latin typeface="한컴바탕"/>
              </a:rPr>
              <a:t>음성 인식</a:t>
            </a:r>
            <a:r>
              <a:rPr lang="en-US" altLang="ko-KR" sz="1400" kern="0" dirty="0">
                <a:solidFill>
                  <a:srgbClr val="000000"/>
                </a:solidFill>
                <a:latin typeface="한컴바탕"/>
              </a:rPr>
              <a:t>, </a:t>
            </a:r>
            <a:r>
              <a:rPr lang="ko-KR" altLang="en-US" sz="1400" kern="0" dirty="0">
                <a:solidFill>
                  <a:srgbClr val="000000"/>
                </a:solidFill>
                <a:latin typeface="한컴바탕"/>
              </a:rPr>
              <a:t>자연어 처리</a:t>
            </a:r>
            <a:r>
              <a:rPr lang="en-US" altLang="ko-KR" sz="1400" kern="0" dirty="0">
                <a:solidFill>
                  <a:srgbClr val="000000"/>
                </a:solidFill>
                <a:latin typeface="한컴바탕"/>
              </a:rPr>
              <a:t>, </a:t>
            </a:r>
            <a:r>
              <a:rPr lang="ko-KR" altLang="en-US" sz="1400" kern="0" dirty="0">
                <a:solidFill>
                  <a:srgbClr val="000000"/>
                </a:solidFill>
                <a:latin typeface="한컴바탕"/>
              </a:rPr>
              <a:t>신호 처리 등 다양한 분야에서 활용</a:t>
            </a:r>
          </a:p>
          <a:p>
            <a:pPr>
              <a:lnSpc>
                <a:spcPct val="150000"/>
              </a:lnSpc>
            </a:pPr>
            <a:endParaRPr lang="ko-KR" altLang="en-US" sz="1600" kern="0" dirty="0">
              <a:solidFill>
                <a:srgbClr val="000000"/>
              </a:solidFill>
              <a:latin typeface="한컴바탕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54E5DCB3-B3F6-12A2-2776-AABB65E0B5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77325F4E-202B-CA28-3E07-89A4B427FF7A}"/>
              </a:ext>
            </a:extLst>
          </p:cNvPr>
          <p:cNvGrpSpPr/>
          <p:nvPr/>
        </p:nvGrpSpPr>
        <p:grpSpPr>
          <a:xfrm>
            <a:off x="8117456" y="3737629"/>
            <a:ext cx="3201665" cy="2441893"/>
            <a:chOff x="8117456" y="3737629"/>
            <a:chExt cx="3201665" cy="2441893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931093D6-B975-B9E0-A8B1-39BF26C325B5}"/>
                </a:ext>
              </a:extLst>
            </p:cNvPr>
            <p:cNvGrpSpPr/>
            <p:nvPr/>
          </p:nvGrpSpPr>
          <p:grpSpPr>
            <a:xfrm>
              <a:off x="8214264" y="4012168"/>
              <a:ext cx="3008049" cy="2167354"/>
              <a:chOff x="7696679" y="4178300"/>
              <a:chExt cx="3008049" cy="2167354"/>
            </a:xfrm>
          </p:grpSpPr>
          <p:grpSp>
            <p:nvGrpSpPr>
              <p:cNvPr id="7" name="그룹 6">
                <a:extLst>
                  <a:ext uri="{FF2B5EF4-FFF2-40B4-BE49-F238E27FC236}">
                    <a16:creationId xmlns:a16="http://schemas.microsoft.com/office/drawing/2014/main" id="{1DA07D3D-971C-A506-7216-54A7BC32D0EA}"/>
                  </a:ext>
                </a:extLst>
              </p:cNvPr>
              <p:cNvGrpSpPr/>
              <p:nvPr/>
            </p:nvGrpSpPr>
            <p:grpSpPr>
              <a:xfrm>
                <a:off x="7696679" y="4178300"/>
                <a:ext cx="3008049" cy="1828800"/>
                <a:chOff x="8065698" y="3876675"/>
                <a:chExt cx="3008049" cy="1828800"/>
              </a:xfrm>
            </p:grpSpPr>
            <p:pic>
              <p:nvPicPr>
                <p:cNvPr id="1025" name="_x507032344">
                  <a:extLst>
                    <a:ext uri="{FF2B5EF4-FFF2-40B4-BE49-F238E27FC236}">
                      <a16:creationId xmlns:a16="http://schemas.microsoft.com/office/drawing/2014/main" id="{CA298B08-607B-0E0F-D2FC-7F801ED4E11C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 rotWithShape="1"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55973" b="5350"/>
                <a:stretch/>
              </p:blipFill>
              <p:spPr bwMode="auto">
                <a:xfrm>
                  <a:off x="8065698" y="3876675"/>
                  <a:ext cx="3008049" cy="18288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pic>
              <p:nvPicPr>
                <p:cNvPr id="6" name="그림 5">
                  <a:extLst>
                    <a:ext uri="{FF2B5EF4-FFF2-40B4-BE49-F238E27FC236}">
                      <a16:creationId xmlns:a16="http://schemas.microsoft.com/office/drawing/2014/main" id="{FCE1468E-DB16-F71A-0FE8-C01B9F06BB5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0750434" y="4457700"/>
                  <a:ext cx="323313" cy="546100"/>
                </a:xfrm>
                <a:prstGeom prst="rect">
                  <a:avLst/>
                </a:prstGeom>
              </p:spPr>
            </p:pic>
          </p:grp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E118335-8319-1B80-9F33-87BF6BF403D6}"/>
                  </a:ext>
                </a:extLst>
              </p:cNvPr>
              <p:cNvSpPr txBox="1"/>
              <p:nvPr/>
            </p:nvSpPr>
            <p:spPr>
              <a:xfrm>
                <a:off x="8610153" y="6007100"/>
                <a:ext cx="11811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600" b="1"/>
                  <a:t>딥러닝</a:t>
                </a:r>
                <a:endParaRPr lang="ko-KR" altLang="en-US" b="1"/>
              </a:p>
            </p:txBody>
          </p: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5CEA41F-AC29-4ECC-BF7A-E7141809165F}"/>
                </a:ext>
              </a:extLst>
            </p:cNvPr>
            <p:cNvSpPr txBox="1"/>
            <p:nvPr/>
          </p:nvSpPr>
          <p:spPr>
            <a:xfrm>
              <a:off x="8117456" y="3737629"/>
              <a:ext cx="7246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>
                  <a:solidFill>
                    <a:srgbClr val="996633"/>
                  </a:solidFill>
                </a:rPr>
                <a:t>입력층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6FE1A3C-7649-70D3-0C43-41D1EDDCE7C2}"/>
                </a:ext>
              </a:extLst>
            </p:cNvPr>
            <p:cNvSpPr txBox="1"/>
            <p:nvPr/>
          </p:nvSpPr>
          <p:spPr>
            <a:xfrm>
              <a:off x="9355978" y="3737629"/>
              <a:ext cx="7246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>
                  <a:solidFill>
                    <a:srgbClr val="996633"/>
                  </a:solidFill>
                </a:rPr>
                <a:t>은닉층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1B475CA-6DAC-B315-6120-1CD540C6DB35}"/>
                </a:ext>
              </a:extLst>
            </p:cNvPr>
            <p:cNvSpPr txBox="1"/>
            <p:nvPr/>
          </p:nvSpPr>
          <p:spPr>
            <a:xfrm>
              <a:off x="10594502" y="3737629"/>
              <a:ext cx="72461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400" b="1">
                  <a:solidFill>
                    <a:srgbClr val="996633"/>
                  </a:solidFill>
                </a:rPr>
                <a:t>출력층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94431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관련연구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b="1" kern="0" dirty="0" err="1">
                <a:solidFill>
                  <a:srgbClr val="000000"/>
                </a:solidFill>
                <a:latin typeface="+mn-ea"/>
              </a:rPr>
              <a:t>합성곱신경망</a:t>
            </a:r>
            <a:r>
              <a:rPr lang="en-US" altLang="ko-KR" sz="1600" b="1" kern="0" dirty="0">
                <a:solidFill>
                  <a:srgbClr val="000000"/>
                </a:solidFill>
                <a:latin typeface="+mn-ea"/>
              </a:rPr>
              <a:t>[4]</a:t>
            </a:r>
          </a:p>
          <a:p>
            <a:pPr lvl="1">
              <a:lnSpc>
                <a:spcPct val="150000"/>
              </a:lnSpc>
            </a:pPr>
            <a:r>
              <a:rPr lang="ko-KR" altLang="en-US" sz="1400" dirty="0"/>
              <a:t>심층 신경망과 다르게 데이터의 </a:t>
            </a:r>
            <a:r>
              <a:rPr lang="ko-KR" altLang="en-US" sz="1400" b="1" kern="0" dirty="0">
                <a:solidFill>
                  <a:srgbClr val="2E75B6"/>
                </a:solidFill>
                <a:latin typeface="한컴바탕"/>
              </a:rPr>
              <a:t>형상을 유지</a:t>
            </a:r>
            <a:r>
              <a:rPr lang="ko-KR" altLang="en-US" sz="1400" dirty="0"/>
              <a:t>한 채로 데이터를 학습</a:t>
            </a:r>
            <a:endParaRPr lang="en-US" altLang="ko-KR" sz="1400" dirty="0"/>
          </a:p>
          <a:p>
            <a:pPr lvl="1">
              <a:lnSpc>
                <a:spcPct val="150000"/>
              </a:lnSpc>
            </a:pPr>
            <a:r>
              <a:rPr lang="ko-KR" altLang="en-US" sz="1400" dirty="0"/>
              <a:t>심층 신경망의 경우 데이터를 </a:t>
            </a:r>
            <a:r>
              <a:rPr lang="en-US" altLang="ko-KR" sz="1400" dirty="0"/>
              <a:t>1</a:t>
            </a:r>
            <a:r>
              <a:rPr lang="ko-KR" altLang="en-US" sz="1400" dirty="0"/>
              <a:t>차원 형태로만 입력 가능</a:t>
            </a:r>
            <a:br>
              <a:rPr lang="en-US" altLang="ko-KR" sz="1400" dirty="0"/>
            </a:br>
            <a:r>
              <a:rPr lang="en-US" altLang="ko-KR" sz="1400" dirty="0">
                <a:sym typeface="Wingdings" pitchFamily="2" charset="2"/>
              </a:rPr>
              <a:t></a:t>
            </a:r>
            <a:r>
              <a:rPr lang="ko-KR" altLang="en-US" sz="1400" dirty="0">
                <a:sym typeface="Wingdings" pitchFamily="2" charset="2"/>
              </a:rPr>
              <a:t> </a:t>
            </a:r>
            <a:r>
              <a:rPr lang="ko-KR" altLang="en-US" sz="1400" dirty="0"/>
              <a:t>이미지와 같이 </a:t>
            </a:r>
            <a:r>
              <a:rPr lang="en-US" altLang="ko-KR" sz="1400" dirty="0"/>
              <a:t>3</a:t>
            </a:r>
            <a:r>
              <a:rPr lang="ko-KR" altLang="en-US" sz="1400" dirty="0"/>
              <a:t>차원 데이터를 </a:t>
            </a:r>
            <a:r>
              <a:rPr lang="ko-KR" altLang="en-US" sz="1400" dirty="0" err="1"/>
              <a:t>입력받기</a:t>
            </a:r>
            <a:r>
              <a:rPr lang="ko-KR" altLang="en-US" sz="1400" dirty="0"/>
              <a:t> 위해서는 평탄화 작업을 반드시 수행</a:t>
            </a:r>
            <a:br>
              <a:rPr lang="en-US" altLang="ko-KR" sz="1400" dirty="0"/>
            </a:br>
            <a:r>
              <a:rPr lang="en-US" altLang="ko-KR" sz="1400" dirty="0">
                <a:sym typeface="Wingdings" pitchFamily="2" charset="2"/>
              </a:rPr>
              <a:t></a:t>
            </a:r>
            <a:r>
              <a:rPr lang="ko-KR" altLang="en-US" sz="1400" dirty="0">
                <a:sym typeface="Wingdings" pitchFamily="2" charset="2"/>
              </a:rPr>
              <a:t> </a:t>
            </a:r>
            <a:r>
              <a:rPr lang="ko-KR" altLang="en-US" sz="1400" dirty="0"/>
              <a:t>이미지의 경우 인접한 </a:t>
            </a:r>
            <a:r>
              <a:rPr lang="ko-KR" altLang="en-US" sz="1400" dirty="0" err="1"/>
              <a:t>픽셀들끼리는</a:t>
            </a:r>
            <a:r>
              <a:rPr lang="ko-KR" altLang="en-US" sz="1400" dirty="0"/>
              <a:t> </a:t>
            </a:r>
            <a:r>
              <a:rPr lang="en" altLang="ko-Kore-KR" sz="1400" dirty="0"/>
              <a:t>RGB </a:t>
            </a:r>
            <a:r>
              <a:rPr lang="ko-KR" altLang="en-US" sz="1400" dirty="0"/>
              <a:t>채널에 대해 서로 연관성</a:t>
            </a:r>
            <a:r>
              <a:rPr lang="ko-Kore-KR" altLang="en-US" sz="1400" dirty="0"/>
              <a:t> ↑</a:t>
            </a:r>
            <a:r>
              <a:rPr lang="en-US" altLang="ko-Kore-KR" sz="1400" dirty="0"/>
              <a:t>,	</a:t>
            </a:r>
            <a:r>
              <a:rPr lang="ko-Kore-KR" altLang="en-US" sz="1400" dirty="0"/>
              <a:t> </a:t>
            </a:r>
            <a:r>
              <a:rPr lang="ko-KR" altLang="en-US" sz="1400" dirty="0"/>
              <a:t>멀리 </a:t>
            </a:r>
            <a:r>
              <a:rPr lang="ko-KR" altLang="en-US" sz="1400" dirty="0" err="1"/>
              <a:t>떨어져있는</a:t>
            </a:r>
            <a:r>
              <a:rPr lang="ko-KR" altLang="en-US" sz="1400" dirty="0"/>
              <a:t> </a:t>
            </a:r>
            <a:r>
              <a:rPr lang="ko-KR" altLang="en-US" sz="1400" dirty="0" err="1"/>
              <a:t>픽셀들끼리는</a:t>
            </a:r>
            <a:r>
              <a:rPr lang="ko-KR" altLang="en-US" sz="1400" dirty="0"/>
              <a:t> 연관성</a:t>
            </a:r>
            <a:r>
              <a:rPr lang="ko-Kore-KR" altLang="en-US" sz="1400" dirty="0"/>
              <a:t> ↓ </a:t>
            </a:r>
            <a:endParaRPr lang="en-US" altLang="ko-Kore-KR" sz="1400" dirty="0"/>
          </a:p>
          <a:p>
            <a:pPr lvl="1">
              <a:lnSpc>
                <a:spcPct val="150000"/>
              </a:lnSpc>
            </a:pPr>
            <a:r>
              <a:rPr lang="ko-KR" altLang="en-US" sz="1400" dirty="0"/>
              <a:t>이미지를 </a:t>
            </a:r>
            <a:r>
              <a:rPr lang="ko-KR" altLang="en-US" sz="1400" dirty="0" err="1"/>
              <a:t>평탄화시킬</a:t>
            </a:r>
            <a:r>
              <a:rPr lang="ko-KR" altLang="en-US" sz="1400" dirty="0"/>
              <a:t> 경우 이미지에 담긴 </a:t>
            </a:r>
            <a:r>
              <a:rPr lang="ko-KR" altLang="en-US" sz="1400" b="1" dirty="0">
                <a:solidFill>
                  <a:srgbClr val="C00000"/>
                </a:solidFill>
              </a:rPr>
              <a:t>공간적 정보가 유실</a:t>
            </a:r>
            <a:r>
              <a:rPr lang="ko-KR" altLang="en-US" sz="1400" dirty="0"/>
              <a:t>되어 학습하는 데에 한계가 존재</a:t>
            </a:r>
            <a:endParaRPr lang="en-US" altLang="ko-KR" sz="1400" dirty="0"/>
          </a:p>
          <a:p>
            <a:pPr lvl="1">
              <a:lnSpc>
                <a:spcPct val="150000"/>
              </a:lnSpc>
            </a:pPr>
            <a:r>
              <a:rPr lang="ko-KR" altLang="en-US" sz="1400" dirty="0"/>
              <a:t>이러한 문제점을 해결한 </a:t>
            </a:r>
            <a:r>
              <a:rPr lang="ko-KR" altLang="en-US" sz="1400" dirty="0" err="1"/>
              <a:t>합성곱</a:t>
            </a:r>
            <a:r>
              <a:rPr lang="ko-KR" altLang="en-US" sz="1400" dirty="0"/>
              <a:t> 신경망은 형상을 유지한 채로 데이터를 학습</a:t>
            </a:r>
            <a:endParaRPr lang="en-US" altLang="ko-KR" sz="1400" dirty="0"/>
          </a:p>
          <a:p>
            <a:pPr lvl="1">
              <a:lnSpc>
                <a:spcPct val="150000"/>
              </a:lnSpc>
            </a:pPr>
            <a:r>
              <a:rPr lang="ko-KR" altLang="en-US" sz="1400" b="1" dirty="0"/>
              <a:t>컴퓨터 비전 </a:t>
            </a:r>
            <a:r>
              <a:rPr lang="ko-KR" altLang="en-US" sz="1400" dirty="0"/>
              <a:t>분야에서 많이 사용되는 신경망</a:t>
            </a:r>
            <a:endParaRPr lang="en-US" altLang="ko-KR" sz="1000" dirty="0"/>
          </a:p>
          <a:p>
            <a:pPr>
              <a:lnSpc>
                <a:spcPct val="150000"/>
              </a:lnSpc>
            </a:pPr>
            <a:endParaRPr lang="en-US" altLang="ko-KR" sz="1600" kern="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54E5DCB3-B3F6-12A2-2776-AABB65E0B5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34866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49772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 b="1" kern="0" dirty="0">
                <a:solidFill>
                  <a:srgbClr val="000000"/>
                </a:solidFill>
                <a:latin typeface="Arial Rounded MT Bold" panose="020F0704030504030204" pitchFamily="34" charset="0"/>
              </a:rPr>
              <a:t>데이터셋 직접 생성 후 여러가지 모델에 대해 성능 측정 </a:t>
            </a:r>
            <a:r>
              <a:rPr lang="en-US" altLang="ko-KR" sz="1800" b="1" kern="0" dirty="0">
                <a:solidFill>
                  <a:srgbClr val="000000"/>
                </a:solidFill>
                <a:latin typeface="Arial Rounded MT Bold" panose="020F0704030504030204" pitchFamily="34" charset="0"/>
              </a:rPr>
              <a:t>[5]</a:t>
            </a:r>
          </a:p>
          <a:p>
            <a:pPr lvl="1">
              <a:lnSpc>
                <a:spcPct val="150000"/>
              </a:lnSpc>
            </a:pPr>
            <a:r>
              <a:rPr lang="ko-KR" altLang="en-US" sz="1400" kern="0" dirty="0">
                <a:solidFill>
                  <a:srgbClr val="000000"/>
                </a:solidFill>
                <a:latin typeface="한컴바탕"/>
                <a:sym typeface="Wingdings" pitchFamily="2" charset="2"/>
              </a:rPr>
              <a:t>데이터셋에 </a:t>
            </a:r>
            <a:r>
              <a:rPr lang="en-US" altLang="ko-KR" sz="1400" kern="0" dirty="0">
                <a:solidFill>
                  <a:srgbClr val="000000"/>
                </a:solidFill>
                <a:latin typeface="한컴바탕"/>
                <a:sym typeface="Wingdings" pitchFamily="2" charset="2"/>
              </a:rPr>
              <a:t>SQL injection</a:t>
            </a:r>
            <a:r>
              <a:rPr lang="ko-KR" altLang="en-US" sz="1400" kern="0" dirty="0">
                <a:solidFill>
                  <a:srgbClr val="000000"/>
                </a:solidFill>
                <a:latin typeface="한컴바탕"/>
                <a:sym typeface="Wingdings" pitchFamily="2" charset="2"/>
              </a:rPr>
              <a:t> 공격에 사용할 수 있는 모든 유형의 쿼리를 포함시켜 </a:t>
            </a:r>
            <a:r>
              <a:rPr lang="ko-KR" altLang="en-US" sz="1400" b="1" kern="0" dirty="0">
                <a:solidFill>
                  <a:srgbClr val="2E75B6"/>
                </a:solidFill>
                <a:latin typeface="한컴바탕"/>
                <a:sym typeface="Wingdings" pitchFamily="2" charset="2"/>
              </a:rPr>
              <a:t>범용적인 데이터셋 생성</a:t>
            </a:r>
            <a:r>
              <a:rPr lang="ko-KR" altLang="en-US" sz="1400" kern="0" dirty="0">
                <a:solidFill>
                  <a:srgbClr val="000000"/>
                </a:solidFill>
                <a:latin typeface="한컴바탕"/>
                <a:sym typeface="Wingdings" pitchFamily="2" charset="2"/>
              </a:rPr>
              <a:t> </a:t>
            </a:r>
            <a:endParaRPr lang="en-US" altLang="ko-KR" sz="1400" kern="0" dirty="0">
              <a:solidFill>
                <a:srgbClr val="000000"/>
              </a:solidFill>
              <a:latin typeface="한컴바탕"/>
              <a:sym typeface="Wingdings" pitchFamily="2" charset="2"/>
            </a:endParaRPr>
          </a:p>
          <a:p>
            <a:pPr lvl="1">
              <a:lnSpc>
                <a:spcPct val="150000"/>
              </a:lnSpc>
            </a:pPr>
            <a:r>
              <a:rPr lang="ko-KR" altLang="en-US" sz="1400" kern="0" dirty="0">
                <a:solidFill>
                  <a:srgbClr val="000000"/>
                </a:solidFill>
                <a:latin typeface="한컴바탕"/>
              </a:rPr>
              <a:t>데이터셋은 모델에 입력되기 전</a:t>
            </a:r>
            <a:r>
              <a:rPr lang="en-US" altLang="ko-KR" sz="1400" kern="0" dirty="0">
                <a:solidFill>
                  <a:srgbClr val="000000"/>
                </a:solidFill>
                <a:latin typeface="한컴바탕"/>
              </a:rPr>
              <a:t>,</a:t>
            </a:r>
            <a:r>
              <a:rPr lang="ko-KR" altLang="en-US" sz="1400" kern="0" dirty="0">
                <a:solidFill>
                  <a:srgbClr val="000000"/>
                </a:solidFill>
                <a:latin typeface="한컴바탕"/>
              </a:rPr>
              <a:t> </a:t>
            </a:r>
            <a:r>
              <a:rPr lang="ko-KR" altLang="en-US" sz="1400" kern="0" dirty="0" err="1">
                <a:solidFill>
                  <a:srgbClr val="000000"/>
                </a:solidFill>
                <a:latin typeface="한컴바탕"/>
              </a:rPr>
              <a:t>전처리</a:t>
            </a:r>
            <a:r>
              <a:rPr lang="ko-KR" altLang="en-US" sz="1400" kern="0" dirty="0">
                <a:solidFill>
                  <a:srgbClr val="000000"/>
                </a:solidFill>
                <a:latin typeface="한컴바탕"/>
              </a:rPr>
              <a:t> 과정 수행</a:t>
            </a:r>
            <a:br>
              <a:rPr lang="en-US" altLang="ko-KR" sz="1400" kern="0" spc="0" dirty="0">
                <a:solidFill>
                  <a:srgbClr val="000000"/>
                </a:solidFill>
                <a:effectLst/>
                <a:latin typeface="한컴바탕"/>
              </a:rPr>
            </a:b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한컴바탕"/>
                <a:sym typeface="Wingdings" pitchFamily="2" charset="2"/>
              </a:rPr>
              <a:t>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한컴바탕"/>
                <a:sym typeface="Wingdings" pitchFamily="2" charset="2"/>
              </a:rPr>
              <a:t> 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한컴바탕"/>
                <a:sym typeface="Wingdings" pitchFamily="2" charset="2"/>
              </a:rPr>
              <a:t>SQL injection :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한컴바탕"/>
                <a:sym typeface="Wingdings" pitchFamily="2" charset="2"/>
              </a:rPr>
              <a:t> 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한컴바탕"/>
                <a:sym typeface="Wingdings" pitchFamily="2" charset="2"/>
              </a:rPr>
              <a:t>1</a:t>
            </a:r>
            <a:br>
              <a:rPr lang="en-US" altLang="ko-KR" sz="1400" kern="0" spc="0" dirty="0">
                <a:solidFill>
                  <a:srgbClr val="000000"/>
                </a:solidFill>
                <a:effectLst/>
                <a:latin typeface="한컴바탕"/>
                <a:sym typeface="Wingdings" pitchFamily="2" charset="2"/>
              </a:rPr>
            </a:b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한컴바탕"/>
                <a:sym typeface="Wingdings" pitchFamily="2" charset="2"/>
              </a:rPr>
              <a:t>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한컴바탕"/>
                <a:sym typeface="Wingdings" pitchFamily="2" charset="2"/>
              </a:rPr>
              <a:t> 일반 </a:t>
            </a:r>
            <a:r>
              <a:rPr lang="en-US" altLang="ko-KR" sz="1400" kern="0" dirty="0">
                <a:solidFill>
                  <a:srgbClr val="000000"/>
                </a:solidFill>
                <a:latin typeface="한컴바탕"/>
                <a:sym typeface="Wingdings" pitchFamily="2" charset="2"/>
              </a:rPr>
              <a:t>SQL</a:t>
            </a:r>
            <a:r>
              <a:rPr lang="ko-KR" altLang="en-US" sz="1400" kern="0" dirty="0">
                <a:solidFill>
                  <a:srgbClr val="000000"/>
                </a:solidFill>
                <a:latin typeface="한컴바탕"/>
                <a:sym typeface="Wingdings" pitchFamily="2" charset="2"/>
              </a:rPr>
              <a:t> </a:t>
            </a:r>
            <a:r>
              <a:rPr lang="ko-KR" altLang="en-US" sz="1400" kern="0" dirty="0" err="1">
                <a:solidFill>
                  <a:srgbClr val="000000"/>
                </a:solidFill>
                <a:latin typeface="한컴바탕"/>
                <a:sym typeface="Wingdings" pitchFamily="2" charset="2"/>
              </a:rPr>
              <a:t>쿼리문</a:t>
            </a:r>
            <a:r>
              <a:rPr lang="ko-KR" altLang="en-US" sz="1400" kern="0" dirty="0">
                <a:solidFill>
                  <a:srgbClr val="000000"/>
                </a:solidFill>
                <a:latin typeface="한컴바탕"/>
                <a:sym typeface="Wingdings" pitchFamily="2" charset="2"/>
              </a:rPr>
              <a:t> </a:t>
            </a:r>
            <a:r>
              <a:rPr lang="en-US" altLang="ko-KR" sz="1400" kern="0" dirty="0">
                <a:solidFill>
                  <a:srgbClr val="000000"/>
                </a:solidFill>
                <a:latin typeface="한컴바탕"/>
                <a:sym typeface="Wingdings" pitchFamily="2" charset="2"/>
              </a:rPr>
              <a:t>:</a:t>
            </a:r>
            <a:r>
              <a:rPr lang="ko-KR" altLang="en-US" sz="1400" kern="0" dirty="0">
                <a:solidFill>
                  <a:srgbClr val="000000"/>
                </a:solidFill>
                <a:latin typeface="한컴바탕"/>
                <a:sym typeface="Wingdings" pitchFamily="2" charset="2"/>
              </a:rPr>
              <a:t> </a:t>
            </a:r>
            <a:r>
              <a:rPr lang="en-US" altLang="ko-KR" sz="1400" kern="0" dirty="0">
                <a:solidFill>
                  <a:srgbClr val="000000"/>
                </a:solidFill>
                <a:latin typeface="한컴바탕"/>
                <a:sym typeface="Wingdings" pitchFamily="2" charset="2"/>
              </a:rPr>
              <a:t>0</a:t>
            </a:r>
          </a:p>
          <a:p>
            <a:pPr lvl="1">
              <a:lnSpc>
                <a:spcPct val="150000"/>
              </a:lnSpc>
            </a:pPr>
            <a:r>
              <a:rPr lang="ko-KR" altLang="en-US" sz="1400" kern="0" dirty="0" err="1">
                <a:solidFill>
                  <a:srgbClr val="000000"/>
                </a:solidFill>
                <a:latin typeface="한컴바탕"/>
                <a:sym typeface="Wingdings" pitchFamily="2" charset="2"/>
              </a:rPr>
              <a:t>합성곱신경망</a:t>
            </a:r>
            <a:r>
              <a:rPr lang="en-US" altLang="ko-KR" sz="1400" kern="0" dirty="0">
                <a:solidFill>
                  <a:srgbClr val="000000"/>
                </a:solidFill>
                <a:latin typeface="한컴바탕"/>
                <a:sym typeface="Wingdings" pitchFamily="2" charset="2"/>
              </a:rPr>
              <a:t>(CNN), </a:t>
            </a:r>
            <a:r>
              <a:rPr lang="ko-KR" altLang="en-US" sz="1400" kern="0" spc="0" dirty="0" err="1">
                <a:solidFill>
                  <a:srgbClr val="000000"/>
                </a:solidFill>
                <a:effectLst/>
                <a:latin typeface="한컴바탕"/>
                <a:sym typeface="Wingdings" pitchFamily="2" charset="2"/>
              </a:rPr>
              <a:t>나이브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한컴바탕"/>
                <a:sym typeface="Wingdings" pitchFamily="2" charset="2"/>
              </a:rPr>
              <a:t> </a:t>
            </a:r>
            <a:r>
              <a:rPr lang="ko-KR" altLang="en-US" sz="1400" kern="0" spc="0" dirty="0" err="1">
                <a:solidFill>
                  <a:srgbClr val="000000"/>
                </a:solidFill>
                <a:effectLst/>
                <a:latin typeface="한컴바탕"/>
                <a:sym typeface="Wingdings" pitchFamily="2" charset="2"/>
              </a:rPr>
              <a:t>베이즈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한컴바탕"/>
                <a:sym typeface="Wingdings" pitchFamily="2" charset="2"/>
              </a:rPr>
              <a:t> 분류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한컴바탕"/>
                <a:sym typeface="Wingdings" pitchFamily="2" charset="2"/>
              </a:rPr>
              <a:t>(GNB),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한컴바탕"/>
                <a:sym typeface="Wingdings" pitchFamily="2" charset="2"/>
              </a:rPr>
              <a:t> 서포트 벡터 머신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한컴바탕"/>
                <a:sym typeface="Wingdings" pitchFamily="2" charset="2"/>
              </a:rPr>
              <a:t> (SVM),</a:t>
            </a: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한컴바탕"/>
                <a:sym typeface="Wingdings" pitchFamily="2" charset="2"/>
              </a:rPr>
              <a:t> 최근접 이웃</a:t>
            </a:r>
            <a:r>
              <a:rPr lang="en-US" altLang="ko-KR" sz="1400" kern="0" spc="0" dirty="0">
                <a:solidFill>
                  <a:srgbClr val="000000"/>
                </a:solidFill>
                <a:effectLst/>
                <a:latin typeface="한컴바탕"/>
                <a:sym typeface="Wingdings" pitchFamily="2" charset="2"/>
              </a:rPr>
              <a:t> (KNN)</a:t>
            </a:r>
            <a:r>
              <a:rPr lang="ko-KR" altLang="en-US" sz="1400" kern="0" dirty="0">
                <a:solidFill>
                  <a:srgbClr val="000000"/>
                </a:solidFill>
                <a:latin typeface="한컴바탕"/>
                <a:sym typeface="Wingdings" pitchFamily="2" charset="2"/>
              </a:rPr>
              <a:t> 그리고 </a:t>
            </a:r>
            <a:r>
              <a:rPr lang="ko-KR" altLang="en-US" sz="1400" kern="0" dirty="0" err="1">
                <a:solidFill>
                  <a:srgbClr val="000000"/>
                </a:solidFill>
                <a:latin typeface="한컴바탕"/>
                <a:sym typeface="Wingdings" pitchFamily="2" charset="2"/>
              </a:rPr>
              <a:t>의사결정트리</a:t>
            </a:r>
            <a:r>
              <a:rPr lang="en-US" altLang="ko-KR" sz="1400" kern="0" dirty="0">
                <a:solidFill>
                  <a:srgbClr val="000000"/>
                </a:solidFill>
                <a:latin typeface="한컴바탕"/>
                <a:sym typeface="Wingdings" pitchFamily="2" charset="2"/>
              </a:rPr>
              <a:t>(DT) </a:t>
            </a:r>
            <a:r>
              <a:rPr lang="ko-KR" altLang="en-US" sz="1400" kern="0" dirty="0">
                <a:solidFill>
                  <a:srgbClr val="000000"/>
                </a:solidFill>
                <a:latin typeface="한컴바탕"/>
                <a:sym typeface="Wingdings" pitchFamily="2" charset="2"/>
              </a:rPr>
              <a:t>총 </a:t>
            </a:r>
            <a:r>
              <a:rPr lang="en-US" altLang="ko-KR" sz="1400" kern="0" dirty="0">
                <a:solidFill>
                  <a:srgbClr val="000000"/>
                </a:solidFill>
                <a:latin typeface="한컴바탕"/>
                <a:sym typeface="Wingdings" pitchFamily="2" charset="2"/>
              </a:rPr>
              <a:t>5</a:t>
            </a:r>
            <a:r>
              <a:rPr lang="ko-KR" altLang="en-US" sz="1400" kern="0" dirty="0">
                <a:solidFill>
                  <a:srgbClr val="000000"/>
                </a:solidFill>
                <a:latin typeface="한컴바탕"/>
                <a:sym typeface="Wingdings" pitchFamily="2" charset="2"/>
              </a:rPr>
              <a:t>가지</a:t>
            </a:r>
            <a:br>
              <a:rPr lang="en-US" altLang="ko-KR" sz="1400" kern="0" dirty="0">
                <a:solidFill>
                  <a:srgbClr val="000000"/>
                </a:solidFill>
                <a:latin typeface="한컴바탕"/>
                <a:sym typeface="Wingdings" pitchFamily="2" charset="2"/>
              </a:rPr>
            </a:br>
            <a:r>
              <a:rPr lang="en-US" altLang="ko-KR" sz="1400" kern="0" dirty="0">
                <a:solidFill>
                  <a:srgbClr val="000000"/>
                </a:solidFill>
                <a:latin typeface="한컴바탕"/>
                <a:sym typeface="Wingdings" pitchFamily="2" charset="2"/>
              </a:rPr>
              <a:t></a:t>
            </a:r>
            <a:r>
              <a:rPr lang="ko-KR" altLang="en-US" sz="1400" kern="0" dirty="0">
                <a:solidFill>
                  <a:srgbClr val="000000"/>
                </a:solidFill>
                <a:latin typeface="한컴바탕"/>
                <a:sym typeface="Wingdings" pitchFamily="2" charset="2"/>
              </a:rPr>
              <a:t> </a:t>
            </a:r>
            <a:r>
              <a:rPr lang="en-US" altLang="ko-KR" sz="1400" kern="0" dirty="0">
                <a:solidFill>
                  <a:srgbClr val="000000"/>
                </a:solidFill>
                <a:latin typeface="한컴바탕"/>
                <a:sym typeface="Wingdings" pitchFamily="2" charset="2"/>
              </a:rPr>
              <a:t>GNB</a:t>
            </a:r>
            <a:r>
              <a:rPr lang="ko-KR" altLang="en-US" sz="1400" kern="0" dirty="0">
                <a:solidFill>
                  <a:srgbClr val="000000"/>
                </a:solidFill>
                <a:latin typeface="한컴바탕"/>
                <a:sym typeface="Wingdings" pitchFamily="2" charset="2"/>
              </a:rPr>
              <a:t>가 가장 높은 정확도 측정</a:t>
            </a:r>
            <a:br>
              <a:rPr lang="en-US" altLang="ko-KR" sz="1400" kern="0" dirty="0">
                <a:solidFill>
                  <a:srgbClr val="000000"/>
                </a:solidFill>
                <a:latin typeface="한컴바탕"/>
                <a:sym typeface="Wingdings" pitchFamily="2" charset="2"/>
              </a:rPr>
            </a:br>
            <a:r>
              <a:rPr lang="en-US" altLang="ko-KR" sz="1400" kern="0" dirty="0">
                <a:solidFill>
                  <a:srgbClr val="000000"/>
                </a:solidFill>
                <a:latin typeface="한컴바탕"/>
                <a:sym typeface="Wingdings" pitchFamily="2" charset="2"/>
              </a:rPr>
              <a:t></a:t>
            </a:r>
            <a:r>
              <a:rPr lang="ko-KR" altLang="en-US" sz="1400" kern="0" dirty="0">
                <a:solidFill>
                  <a:srgbClr val="000000"/>
                </a:solidFill>
                <a:latin typeface="한컴바탕"/>
                <a:sym typeface="Wingdings" pitchFamily="2" charset="2"/>
              </a:rPr>
              <a:t> </a:t>
            </a:r>
            <a:r>
              <a:rPr lang="en-US" altLang="ko-KR" sz="1400" kern="0" dirty="0">
                <a:solidFill>
                  <a:srgbClr val="000000"/>
                </a:solidFill>
                <a:latin typeface="한컴바탕"/>
                <a:sym typeface="Wingdings" pitchFamily="2" charset="2"/>
              </a:rPr>
              <a:t>SVM</a:t>
            </a:r>
            <a:r>
              <a:rPr lang="ko-KR" altLang="en-US" sz="1400" kern="0" dirty="0">
                <a:solidFill>
                  <a:srgbClr val="000000"/>
                </a:solidFill>
                <a:latin typeface="한컴바탕"/>
                <a:sym typeface="Wingdings" pitchFamily="2" charset="2"/>
              </a:rPr>
              <a:t>이 가장 높은 정밀도 측정</a:t>
            </a:r>
            <a:br>
              <a:rPr lang="en-US" altLang="ko-KR" sz="1400" kern="0" dirty="0">
                <a:solidFill>
                  <a:srgbClr val="000000"/>
                </a:solidFill>
                <a:latin typeface="한컴바탕"/>
                <a:sym typeface="Wingdings" pitchFamily="2" charset="2"/>
              </a:rPr>
            </a:br>
            <a:r>
              <a:rPr lang="en-US" altLang="ko-KR" sz="1400" kern="0" dirty="0">
                <a:solidFill>
                  <a:srgbClr val="000000"/>
                </a:solidFill>
                <a:latin typeface="한컴바탕"/>
                <a:sym typeface="Wingdings" pitchFamily="2" charset="2"/>
              </a:rPr>
              <a:t></a:t>
            </a:r>
            <a:r>
              <a:rPr lang="ko-KR" altLang="en-US" sz="1400" kern="0" dirty="0">
                <a:solidFill>
                  <a:srgbClr val="000000"/>
                </a:solidFill>
                <a:latin typeface="한컴바탕"/>
                <a:sym typeface="Wingdings" pitchFamily="2" charset="2"/>
              </a:rPr>
              <a:t> </a:t>
            </a:r>
            <a:r>
              <a:rPr lang="en-US" altLang="ko-KR" sz="1400" b="1" kern="0" dirty="0">
                <a:solidFill>
                  <a:srgbClr val="2E75B6"/>
                </a:solidFill>
                <a:latin typeface="한컴바탕"/>
                <a:sym typeface="Wingdings" pitchFamily="2" charset="2"/>
              </a:rPr>
              <a:t>CNN</a:t>
            </a:r>
            <a:r>
              <a:rPr lang="ko-KR" altLang="en-US" sz="1400" kern="0" dirty="0">
                <a:solidFill>
                  <a:srgbClr val="000000"/>
                </a:solidFill>
                <a:latin typeface="한컴바탕"/>
                <a:sym typeface="Wingdings" pitchFamily="2" charset="2"/>
              </a:rPr>
              <a:t>이 정확도</a:t>
            </a:r>
            <a:r>
              <a:rPr lang="en-US" altLang="ko-KR" sz="1400" kern="0" dirty="0">
                <a:solidFill>
                  <a:srgbClr val="000000"/>
                </a:solidFill>
                <a:latin typeface="한컴바탕"/>
                <a:sym typeface="Wingdings" pitchFamily="2" charset="2"/>
              </a:rPr>
              <a:t>,</a:t>
            </a:r>
            <a:r>
              <a:rPr lang="ko-KR" altLang="en-US" sz="1400" kern="0" dirty="0">
                <a:solidFill>
                  <a:srgbClr val="000000"/>
                </a:solidFill>
                <a:latin typeface="한컴바탕"/>
                <a:sym typeface="Wingdings" pitchFamily="2" charset="2"/>
              </a:rPr>
              <a:t> 정밀도</a:t>
            </a:r>
            <a:r>
              <a:rPr lang="en-US" altLang="ko-KR" sz="1400" kern="0" dirty="0">
                <a:solidFill>
                  <a:srgbClr val="000000"/>
                </a:solidFill>
                <a:latin typeface="한컴바탕"/>
                <a:sym typeface="Wingdings" pitchFamily="2" charset="2"/>
              </a:rPr>
              <a:t>,</a:t>
            </a:r>
            <a:r>
              <a:rPr lang="ko-KR" altLang="en-US" sz="1400" kern="0" dirty="0">
                <a:solidFill>
                  <a:srgbClr val="000000"/>
                </a:solidFill>
                <a:latin typeface="한컴바탕"/>
                <a:sym typeface="Wingdings" pitchFamily="2" charset="2"/>
              </a:rPr>
              <a:t> 재현율에 대해 일관성</a:t>
            </a:r>
            <a:r>
              <a:rPr lang="ko-KR" altLang="en-US" sz="1050" kern="0" dirty="0">
                <a:solidFill>
                  <a:srgbClr val="000000"/>
                </a:solidFill>
                <a:latin typeface="한컴바탕"/>
                <a:sym typeface="Wingdings" pitchFamily="2" charset="2"/>
              </a:rPr>
              <a:t> </a:t>
            </a:r>
            <a:r>
              <a:rPr lang="ko-Kore-KR" altLang="en-US" sz="1400" kern="0" dirty="0">
                <a:solidFill>
                  <a:srgbClr val="000000"/>
                </a:solidFill>
                <a:latin typeface="한컴바탕"/>
                <a:sym typeface="Wingdings" pitchFamily="2" charset="2"/>
              </a:rPr>
              <a:t>및</a:t>
            </a:r>
            <a:r>
              <a:rPr lang="ko-KR" altLang="en-US" sz="1400" kern="0" dirty="0">
                <a:solidFill>
                  <a:srgbClr val="000000"/>
                </a:solidFill>
                <a:latin typeface="한컴바탕"/>
                <a:sym typeface="Wingdings" pitchFamily="2" charset="2"/>
              </a:rPr>
              <a:t> 성능 </a:t>
            </a:r>
            <a:r>
              <a:rPr lang="ko-Kore-KR" altLang="en-US" sz="1800" dirty="0"/>
              <a:t>↑</a:t>
            </a:r>
            <a:endParaRPr lang="ko-KR" altLang="en-US" sz="1400" kern="0" dirty="0">
              <a:solidFill>
                <a:srgbClr val="000000"/>
              </a:solidFill>
              <a:latin typeface="한컴바탕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lvl="1">
              <a:lnSpc>
                <a:spcPct val="150000"/>
              </a:lnSpc>
            </a:pPr>
            <a:endParaRPr lang="en-US" altLang="ko-KR" sz="1400" kern="0" spc="0" dirty="0">
              <a:solidFill>
                <a:srgbClr val="000000"/>
              </a:solidFill>
              <a:effectLst/>
              <a:latin typeface="한컴바탕"/>
            </a:endParaRPr>
          </a:p>
          <a:p>
            <a:pPr lvl="1">
              <a:lnSpc>
                <a:spcPct val="150000"/>
              </a:lnSpc>
            </a:pPr>
            <a:endParaRPr lang="en-US" altLang="ko-KR" sz="1400" kern="0" dirty="0">
              <a:solidFill>
                <a:srgbClr val="000000"/>
              </a:solidFill>
              <a:latin typeface="한컴바탕"/>
              <a:sym typeface="Wingdings" pitchFamily="2" charset="2"/>
            </a:endParaRPr>
          </a:p>
          <a:p>
            <a:pPr lvl="1">
              <a:lnSpc>
                <a:spcPct val="150000"/>
              </a:lnSpc>
            </a:pPr>
            <a:endParaRPr lang="en-US" altLang="ko-KR" sz="1400" kern="0" dirty="0">
              <a:solidFill>
                <a:srgbClr val="000000"/>
              </a:solidFill>
              <a:latin typeface="한컴바탕"/>
              <a:sym typeface="Wingdings" pitchFamily="2" charset="2"/>
            </a:endParaRPr>
          </a:p>
          <a:p>
            <a:pPr lvl="1">
              <a:lnSpc>
                <a:spcPct val="150000"/>
              </a:lnSpc>
            </a:pPr>
            <a:endParaRPr lang="en-US" altLang="ko-KR" sz="1400" kern="0" spc="0" dirty="0">
              <a:solidFill>
                <a:srgbClr val="000000"/>
              </a:solidFill>
              <a:effectLst/>
              <a:latin typeface="한컴바탕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동향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1A47779-2221-24D8-4520-554EA81897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42465" y="3711006"/>
            <a:ext cx="4537616" cy="282565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89FE948-43CD-5290-2B9C-BF0C7FEE9B89}"/>
              </a:ext>
            </a:extLst>
          </p:cNvPr>
          <p:cNvSpPr txBox="1"/>
          <p:nvPr/>
        </p:nvSpPr>
        <p:spPr>
          <a:xfrm>
            <a:off x="8291945" y="6525091"/>
            <a:ext cx="218209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ore-KR" altLang="en-US" sz="1400" b="1" dirty="0"/>
              <a:t>각</a:t>
            </a:r>
            <a:r>
              <a:rPr kumimoji="1" lang="ko-KR" altLang="en-US" sz="1400" b="1" dirty="0"/>
              <a:t> 분류기에 대한 성능</a:t>
            </a:r>
            <a:r>
              <a:rPr kumimoji="1" lang="en-US" altLang="ko-KR" sz="1400" b="1" dirty="0"/>
              <a:t>[5]</a:t>
            </a:r>
            <a:endParaRPr kumimoji="1" lang="ko-Kore-KR" alt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691630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동향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164" y="1152525"/>
            <a:ext cx="11368160" cy="5497728"/>
          </a:xfrm>
        </p:spPr>
        <p:txBody>
          <a:bodyPr>
            <a:normAutofit/>
          </a:bodyPr>
          <a:lstStyle/>
          <a:p>
            <a:pPr marL="0" indent="127000" algn="just" fontAlgn="base">
              <a:lnSpc>
                <a:spcPct val="150000"/>
              </a:lnSpc>
              <a:spcBef>
                <a:spcPts val="0"/>
              </a:spcBef>
            </a:pPr>
            <a:r>
              <a:rPr lang="en-US" altLang="ko-KR" sz="1800" b="1" kern="0" dirty="0">
                <a:solidFill>
                  <a:srgbClr val="000000"/>
                </a:solidFill>
                <a:latin typeface="Arial Rounded MT Bold" panose="020F0704030504030204" pitchFamily="34" charset="0"/>
              </a:rPr>
              <a:t>SQL injection </a:t>
            </a:r>
            <a:r>
              <a:rPr lang="ko-KR" altLang="en-US" sz="1800" b="1" kern="0" dirty="0">
                <a:solidFill>
                  <a:srgbClr val="000000"/>
                </a:solidFill>
                <a:latin typeface="Arial Rounded MT Bold" panose="020F0704030504030204" pitchFamily="34" charset="0"/>
              </a:rPr>
              <a:t>탐지 모델 </a:t>
            </a:r>
            <a:r>
              <a:rPr lang="en-US" altLang="ko-KR" sz="1800" b="1" kern="0" dirty="0">
                <a:solidFill>
                  <a:srgbClr val="000000"/>
                </a:solidFill>
                <a:latin typeface="Arial Rounded MT Bold" panose="020F0704030504030204" pitchFamily="34" charset="0"/>
              </a:rPr>
              <a:t>:</a:t>
            </a:r>
            <a:r>
              <a:rPr lang="ko-KR" altLang="en-US" sz="1800" b="1" kern="0" dirty="0">
                <a:solidFill>
                  <a:srgbClr val="000000"/>
                </a:solidFill>
                <a:latin typeface="Arial Rounded MT Bold" panose="020F0704030504030204" pitchFamily="34" charset="0"/>
              </a:rPr>
              <a:t> </a:t>
            </a:r>
            <a:r>
              <a:rPr lang="en-US" altLang="ko-KR" sz="1800" b="1" kern="0" dirty="0">
                <a:solidFill>
                  <a:srgbClr val="000000"/>
                </a:solidFill>
                <a:latin typeface="Arial Rounded MT Bold" panose="020F0704030504030204" pitchFamily="34" charset="0"/>
              </a:rPr>
              <a:t>SQLNN</a:t>
            </a:r>
            <a:r>
              <a:rPr lang="ko-KR" altLang="en-US" sz="1800" b="1" kern="0" dirty="0">
                <a:solidFill>
                  <a:srgbClr val="000000"/>
                </a:solidFill>
                <a:latin typeface="Arial Rounded MT Bold" panose="020F0704030504030204" pitchFamily="34" charset="0"/>
              </a:rPr>
              <a:t> </a:t>
            </a:r>
            <a:r>
              <a:rPr lang="en-US" altLang="ko-KR" sz="1800" b="1" kern="0" dirty="0">
                <a:solidFill>
                  <a:srgbClr val="000000"/>
                </a:solidFill>
                <a:latin typeface="Arial Rounded MT Bold" panose="020F0704030504030204" pitchFamily="34" charset="0"/>
              </a:rPr>
              <a:t>[6]</a:t>
            </a:r>
          </a:p>
          <a:p>
            <a:pPr lvl="1">
              <a:lnSpc>
                <a:spcPct val="150000"/>
              </a:lnSpc>
            </a:pPr>
            <a:r>
              <a:rPr lang="ko-KR" altLang="en-US" sz="1400" kern="0" spc="0" dirty="0">
                <a:solidFill>
                  <a:srgbClr val="000000"/>
                </a:solidFill>
                <a:effectLst/>
                <a:latin typeface="한컴바탕"/>
              </a:rPr>
              <a:t>데이터셋 레이블링 </a:t>
            </a:r>
            <a:br>
              <a:rPr lang="en-US" altLang="ko-KR" sz="1400" kern="0" spc="0" dirty="0">
                <a:solidFill>
                  <a:srgbClr val="000000"/>
                </a:solidFill>
                <a:effectLst/>
                <a:latin typeface="한컴바탕"/>
              </a:rPr>
            </a:br>
            <a:r>
              <a:rPr lang="en-US" altLang="ko-KR" sz="1400" kern="0" dirty="0">
                <a:solidFill>
                  <a:srgbClr val="000000"/>
                </a:solidFill>
                <a:latin typeface="한컴바탕"/>
                <a:sym typeface="Wingdings" pitchFamily="2" charset="2"/>
              </a:rPr>
              <a:t></a:t>
            </a:r>
            <a:r>
              <a:rPr lang="ko-KR" altLang="en-US" sz="1400" kern="0" dirty="0">
                <a:solidFill>
                  <a:srgbClr val="000000"/>
                </a:solidFill>
                <a:latin typeface="한컴바탕"/>
                <a:sym typeface="Wingdings" pitchFamily="2" charset="2"/>
              </a:rPr>
              <a:t> </a:t>
            </a:r>
            <a:r>
              <a:rPr lang="en-US" altLang="ko-KR" sz="1400" kern="0" dirty="0">
                <a:solidFill>
                  <a:srgbClr val="000000"/>
                </a:solidFill>
                <a:latin typeface="한컴바탕"/>
                <a:sym typeface="Wingdings" pitchFamily="2" charset="2"/>
              </a:rPr>
              <a:t>SQL injection :</a:t>
            </a:r>
            <a:r>
              <a:rPr lang="ko-KR" altLang="en-US" sz="1400" kern="0" dirty="0">
                <a:solidFill>
                  <a:srgbClr val="000000"/>
                </a:solidFill>
                <a:latin typeface="한컴바탕"/>
                <a:sym typeface="Wingdings" pitchFamily="2" charset="2"/>
              </a:rPr>
              <a:t> </a:t>
            </a:r>
            <a:r>
              <a:rPr lang="en-US" altLang="ko-KR" sz="1400" kern="0" dirty="0">
                <a:solidFill>
                  <a:srgbClr val="000000"/>
                </a:solidFill>
                <a:latin typeface="한컴바탕"/>
                <a:sym typeface="Wingdings" pitchFamily="2" charset="2"/>
              </a:rPr>
              <a:t>1</a:t>
            </a:r>
            <a:br>
              <a:rPr lang="en-US" altLang="ko-KR" sz="1400" kern="0" dirty="0">
                <a:solidFill>
                  <a:srgbClr val="000000"/>
                </a:solidFill>
                <a:latin typeface="한컴바탕"/>
                <a:sym typeface="Wingdings" pitchFamily="2" charset="2"/>
              </a:rPr>
            </a:br>
            <a:r>
              <a:rPr lang="en-US" altLang="ko-KR" sz="1400" kern="0" dirty="0">
                <a:solidFill>
                  <a:srgbClr val="000000"/>
                </a:solidFill>
                <a:latin typeface="한컴바탕"/>
                <a:sym typeface="Wingdings" pitchFamily="2" charset="2"/>
              </a:rPr>
              <a:t></a:t>
            </a:r>
            <a:r>
              <a:rPr lang="ko-KR" altLang="en-US" sz="1400" kern="0" dirty="0">
                <a:solidFill>
                  <a:srgbClr val="000000"/>
                </a:solidFill>
                <a:latin typeface="한컴바탕"/>
                <a:sym typeface="Wingdings" pitchFamily="2" charset="2"/>
              </a:rPr>
              <a:t> 일반 </a:t>
            </a:r>
            <a:r>
              <a:rPr lang="en-US" altLang="ko-KR" sz="1400" kern="0" dirty="0">
                <a:solidFill>
                  <a:srgbClr val="000000"/>
                </a:solidFill>
                <a:latin typeface="한컴바탕"/>
                <a:sym typeface="Wingdings" pitchFamily="2" charset="2"/>
              </a:rPr>
              <a:t>SQL</a:t>
            </a:r>
            <a:r>
              <a:rPr lang="ko-KR" altLang="en-US" sz="1400" kern="0" dirty="0">
                <a:solidFill>
                  <a:srgbClr val="000000"/>
                </a:solidFill>
                <a:latin typeface="한컴바탕"/>
                <a:sym typeface="Wingdings" pitchFamily="2" charset="2"/>
              </a:rPr>
              <a:t> </a:t>
            </a:r>
            <a:r>
              <a:rPr lang="ko-KR" altLang="en-US" sz="1400" kern="0" dirty="0" err="1">
                <a:solidFill>
                  <a:srgbClr val="000000"/>
                </a:solidFill>
                <a:latin typeface="한컴바탕"/>
                <a:sym typeface="Wingdings" pitchFamily="2" charset="2"/>
              </a:rPr>
              <a:t>쿼리문</a:t>
            </a:r>
            <a:r>
              <a:rPr lang="ko-KR" altLang="en-US" sz="1400" kern="0" dirty="0">
                <a:solidFill>
                  <a:srgbClr val="000000"/>
                </a:solidFill>
                <a:latin typeface="한컴바탕"/>
                <a:sym typeface="Wingdings" pitchFamily="2" charset="2"/>
              </a:rPr>
              <a:t> </a:t>
            </a:r>
            <a:r>
              <a:rPr lang="en-US" altLang="ko-KR" sz="1400" kern="0" dirty="0">
                <a:solidFill>
                  <a:srgbClr val="000000"/>
                </a:solidFill>
                <a:latin typeface="한컴바탕"/>
                <a:sym typeface="Wingdings" pitchFamily="2" charset="2"/>
              </a:rPr>
              <a:t>:</a:t>
            </a:r>
            <a:r>
              <a:rPr lang="ko-KR" altLang="en-US" sz="1400" kern="0" dirty="0">
                <a:solidFill>
                  <a:srgbClr val="000000"/>
                </a:solidFill>
                <a:latin typeface="한컴바탕"/>
                <a:sym typeface="Wingdings" pitchFamily="2" charset="2"/>
              </a:rPr>
              <a:t> </a:t>
            </a:r>
            <a:r>
              <a:rPr lang="en-US" altLang="ko-KR" sz="1400" kern="0" dirty="0">
                <a:solidFill>
                  <a:srgbClr val="000000"/>
                </a:solidFill>
                <a:latin typeface="한컴바탕"/>
                <a:sym typeface="Wingdings" pitchFamily="2" charset="2"/>
              </a:rPr>
              <a:t>0</a:t>
            </a:r>
          </a:p>
          <a:p>
            <a:pPr lvl="1">
              <a:lnSpc>
                <a:spcPct val="150000"/>
              </a:lnSpc>
            </a:pPr>
            <a:r>
              <a:rPr lang="ko-KR" altLang="en-US" sz="1400" kern="0" dirty="0">
                <a:solidFill>
                  <a:srgbClr val="000000"/>
                </a:solidFill>
                <a:latin typeface="한컴바탕"/>
              </a:rPr>
              <a:t>데이터셋을 </a:t>
            </a:r>
            <a:r>
              <a:rPr lang="ko-KR" altLang="en-US" sz="1400" b="1" kern="0" dirty="0" err="1">
                <a:solidFill>
                  <a:srgbClr val="2E75B6"/>
                </a:solidFill>
                <a:latin typeface="한컴바탕"/>
              </a:rPr>
              <a:t>토큰화</a:t>
            </a:r>
            <a:r>
              <a:rPr lang="ko-KR" altLang="en-US" sz="1400" kern="0" dirty="0" err="1">
                <a:solidFill>
                  <a:srgbClr val="000000"/>
                </a:solidFill>
                <a:latin typeface="한컴바탕"/>
              </a:rPr>
              <a:t>하여</a:t>
            </a:r>
            <a:r>
              <a:rPr lang="ko-KR" altLang="en-US" sz="1400" kern="0" dirty="0">
                <a:solidFill>
                  <a:srgbClr val="000000"/>
                </a:solidFill>
                <a:latin typeface="한컴바탕"/>
              </a:rPr>
              <a:t> 분석</a:t>
            </a:r>
            <a:br>
              <a:rPr lang="en-US" altLang="ko-KR" sz="1400" kern="0" dirty="0">
                <a:solidFill>
                  <a:srgbClr val="000000"/>
                </a:solidFill>
                <a:latin typeface="한컴바탕"/>
              </a:rPr>
            </a:br>
            <a:r>
              <a:rPr lang="en-US" altLang="ko-KR" sz="1400" kern="0" dirty="0">
                <a:solidFill>
                  <a:srgbClr val="000000"/>
                </a:solidFill>
                <a:latin typeface="한컴바탕"/>
                <a:sym typeface="Wingdings" pitchFamily="2" charset="2"/>
              </a:rPr>
              <a:t></a:t>
            </a:r>
            <a:r>
              <a:rPr lang="ko-KR" altLang="en-US" sz="1400" kern="0" dirty="0">
                <a:solidFill>
                  <a:srgbClr val="000000"/>
                </a:solidFill>
                <a:latin typeface="한컴바탕"/>
                <a:sym typeface="Wingdings" pitchFamily="2" charset="2"/>
              </a:rPr>
              <a:t> </a:t>
            </a:r>
            <a:r>
              <a:rPr lang="en-US" altLang="ko-KR" sz="1400" kern="0" dirty="0">
                <a:solidFill>
                  <a:srgbClr val="000000"/>
                </a:solidFill>
                <a:latin typeface="한컴바탕"/>
                <a:sym typeface="Wingdings" pitchFamily="2" charset="2"/>
              </a:rPr>
              <a:t>”select”, “*”, “from”</a:t>
            </a:r>
            <a:r>
              <a:rPr lang="ko-KR" altLang="en-US" sz="1400" kern="0" dirty="0">
                <a:solidFill>
                  <a:srgbClr val="000000"/>
                </a:solidFill>
                <a:latin typeface="한컴바탕"/>
                <a:sym typeface="Wingdings" pitchFamily="2" charset="2"/>
              </a:rPr>
              <a:t>과 같은 단어는 </a:t>
            </a:r>
            <a:r>
              <a:rPr lang="en-US" altLang="ko-KR" sz="1400" kern="0" dirty="0">
                <a:solidFill>
                  <a:srgbClr val="000000"/>
                </a:solidFill>
                <a:latin typeface="한컴바탕"/>
                <a:sym typeface="Wingdings" pitchFamily="2" charset="2"/>
              </a:rPr>
              <a:t>SQL injection</a:t>
            </a:r>
            <a:r>
              <a:rPr lang="ko-KR" altLang="en-US" sz="1400" kern="0" dirty="0">
                <a:solidFill>
                  <a:srgbClr val="000000"/>
                </a:solidFill>
                <a:latin typeface="한컴바탕"/>
                <a:sym typeface="Wingdings" pitchFamily="2" charset="2"/>
              </a:rPr>
              <a:t> 공격과 일반 </a:t>
            </a:r>
            <a:r>
              <a:rPr lang="en-US" altLang="ko-KR" sz="1400" kern="0" dirty="0">
                <a:solidFill>
                  <a:srgbClr val="000000"/>
                </a:solidFill>
                <a:latin typeface="한컴바탕"/>
                <a:sym typeface="Wingdings" pitchFamily="2" charset="2"/>
              </a:rPr>
              <a:t>SQL</a:t>
            </a:r>
            <a:r>
              <a:rPr lang="ko-KR" altLang="en-US" sz="1400" kern="0" dirty="0">
                <a:solidFill>
                  <a:srgbClr val="000000"/>
                </a:solidFill>
                <a:latin typeface="한컴바탕"/>
                <a:sym typeface="Wingdings" pitchFamily="2" charset="2"/>
              </a:rPr>
              <a:t> </a:t>
            </a:r>
            <a:r>
              <a:rPr lang="ko-KR" altLang="en-US" sz="1400" kern="0" dirty="0" err="1">
                <a:solidFill>
                  <a:srgbClr val="000000"/>
                </a:solidFill>
                <a:latin typeface="한컴바탕"/>
                <a:sym typeface="Wingdings" pitchFamily="2" charset="2"/>
              </a:rPr>
              <a:t>쿼리문</a:t>
            </a:r>
            <a:r>
              <a:rPr lang="ko-KR" altLang="en-US" sz="1400" kern="0" dirty="0">
                <a:solidFill>
                  <a:srgbClr val="000000"/>
                </a:solidFill>
                <a:latin typeface="한컴바탕"/>
                <a:sym typeface="Wingdings" pitchFamily="2" charset="2"/>
              </a:rPr>
              <a:t> 모두에서 자주 등장하는 단어</a:t>
            </a:r>
            <a:br>
              <a:rPr lang="en-US" altLang="ko-KR" sz="1400" kern="0" dirty="0">
                <a:solidFill>
                  <a:srgbClr val="000000"/>
                </a:solidFill>
                <a:latin typeface="한컴바탕"/>
                <a:sym typeface="Wingdings" pitchFamily="2" charset="2"/>
              </a:rPr>
            </a:br>
            <a:r>
              <a:rPr lang="en-US" altLang="ko-KR" sz="1400" kern="0" dirty="0">
                <a:solidFill>
                  <a:srgbClr val="000000"/>
                </a:solidFill>
                <a:latin typeface="한컴바탕"/>
                <a:sym typeface="Wingdings" pitchFamily="2" charset="2"/>
              </a:rPr>
              <a:t></a:t>
            </a:r>
            <a:r>
              <a:rPr lang="ko-KR" altLang="en-US" sz="1400" kern="0" dirty="0">
                <a:solidFill>
                  <a:srgbClr val="000000"/>
                </a:solidFill>
                <a:latin typeface="한컴바탕"/>
                <a:sym typeface="Wingdings" pitchFamily="2" charset="2"/>
              </a:rPr>
              <a:t> 특정 단어는 </a:t>
            </a:r>
            <a:r>
              <a:rPr lang="en-US" altLang="ko-KR" sz="1400" kern="0" dirty="0">
                <a:solidFill>
                  <a:srgbClr val="000000"/>
                </a:solidFill>
                <a:latin typeface="한컴바탕"/>
                <a:sym typeface="Wingdings" pitchFamily="2" charset="2"/>
              </a:rPr>
              <a:t>SQL</a:t>
            </a:r>
            <a:r>
              <a:rPr lang="ko-KR" altLang="en-US" sz="1400" kern="0" dirty="0">
                <a:solidFill>
                  <a:srgbClr val="000000"/>
                </a:solidFill>
                <a:latin typeface="한컴바탕"/>
                <a:sym typeface="Wingdings" pitchFamily="2" charset="2"/>
              </a:rPr>
              <a:t> </a:t>
            </a:r>
            <a:r>
              <a:rPr lang="en-US" altLang="ko-KR" sz="1400" kern="0" dirty="0">
                <a:solidFill>
                  <a:srgbClr val="000000"/>
                </a:solidFill>
                <a:latin typeface="한컴바탕"/>
                <a:sym typeface="Wingdings" pitchFamily="2" charset="2"/>
              </a:rPr>
              <a:t>injection </a:t>
            </a:r>
            <a:r>
              <a:rPr lang="ko-KR" altLang="en-US" sz="1400" kern="0" dirty="0">
                <a:solidFill>
                  <a:srgbClr val="000000"/>
                </a:solidFill>
                <a:latin typeface="한컴바탕"/>
                <a:sym typeface="Wingdings" pitchFamily="2" charset="2"/>
              </a:rPr>
              <a:t>공격과 일반 </a:t>
            </a:r>
            <a:r>
              <a:rPr lang="en-US" altLang="ko-KR" sz="1400" kern="0" dirty="0">
                <a:solidFill>
                  <a:srgbClr val="000000"/>
                </a:solidFill>
                <a:latin typeface="한컴바탕"/>
                <a:sym typeface="Wingdings" pitchFamily="2" charset="2"/>
              </a:rPr>
              <a:t>SQL</a:t>
            </a:r>
            <a:r>
              <a:rPr lang="ko-KR" altLang="en-US" sz="1400" kern="0" dirty="0">
                <a:solidFill>
                  <a:srgbClr val="000000"/>
                </a:solidFill>
                <a:latin typeface="한컴바탕"/>
                <a:sym typeface="Wingdings" pitchFamily="2" charset="2"/>
              </a:rPr>
              <a:t> </a:t>
            </a:r>
            <a:r>
              <a:rPr lang="ko-KR" altLang="en-US" sz="1400" kern="0" dirty="0" err="1">
                <a:solidFill>
                  <a:srgbClr val="000000"/>
                </a:solidFill>
                <a:latin typeface="한컴바탕"/>
                <a:sym typeface="Wingdings" pitchFamily="2" charset="2"/>
              </a:rPr>
              <a:t>쿼리문</a:t>
            </a:r>
            <a:r>
              <a:rPr lang="ko-KR" altLang="en-US" sz="1400" kern="0" dirty="0">
                <a:solidFill>
                  <a:srgbClr val="000000"/>
                </a:solidFill>
                <a:latin typeface="한컴바탕"/>
                <a:sym typeface="Wingdings" pitchFamily="2" charset="2"/>
              </a:rPr>
              <a:t> 모두에서 사용되는 빈도가 매우 </a:t>
            </a:r>
            <a:r>
              <a:rPr lang="ko-Kore-KR" altLang="en-US" sz="1600" dirty="0"/>
              <a:t>↓</a:t>
            </a:r>
            <a:endParaRPr lang="ko-Kore-KR" altLang="en-US" b="1" dirty="0"/>
          </a:p>
          <a:p>
            <a:pPr lvl="1">
              <a:lnSpc>
                <a:spcPct val="150000"/>
              </a:lnSpc>
            </a:pPr>
            <a:r>
              <a:rPr lang="ko-KR" altLang="en-US" sz="1400" kern="0" dirty="0">
                <a:solidFill>
                  <a:srgbClr val="000000"/>
                </a:solidFill>
                <a:latin typeface="한컴바탕"/>
              </a:rPr>
              <a:t>위와 같은 특성을 가지고 있는 단어들은 분류를 위해 요구되는 </a:t>
            </a:r>
            <a:r>
              <a:rPr lang="ko-KR" altLang="en-US" sz="1400" b="1" kern="0" dirty="0" err="1">
                <a:solidFill>
                  <a:srgbClr val="C00000"/>
                </a:solidFill>
                <a:latin typeface="한컴바탕"/>
              </a:rPr>
              <a:t>데이터로써의</a:t>
            </a:r>
            <a:r>
              <a:rPr lang="ko-KR" altLang="en-US" sz="1400" b="1" kern="0" dirty="0">
                <a:solidFill>
                  <a:srgbClr val="C00000"/>
                </a:solidFill>
                <a:latin typeface="한컴바탕"/>
              </a:rPr>
              <a:t> 역할을 수행 </a:t>
            </a:r>
            <a:r>
              <a:rPr lang="en-US" altLang="ko-KR" sz="1400" b="1" kern="0" dirty="0">
                <a:solidFill>
                  <a:srgbClr val="C00000"/>
                </a:solidFill>
                <a:latin typeface="한컴바탕"/>
              </a:rPr>
              <a:t>X</a:t>
            </a:r>
            <a:br>
              <a:rPr lang="en-US" altLang="ko-KR" sz="1400" kern="0" dirty="0">
                <a:solidFill>
                  <a:srgbClr val="000000"/>
                </a:solidFill>
                <a:latin typeface="한컴바탕"/>
              </a:rPr>
            </a:br>
            <a:r>
              <a:rPr lang="en-US" altLang="ko-KR" sz="1400" kern="0" dirty="0">
                <a:solidFill>
                  <a:srgbClr val="000000"/>
                </a:solidFill>
                <a:latin typeface="한컴바탕"/>
                <a:sym typeface="Wingdings" pitchFamily="2" charset="2"/>
              </a:rPr>
              <a:t></a:t>
            </a:r>
            <a:r>
              <a:rPr lang="ko-KR" altLang="en-US" sz="1400" kern="0" dirty="0">
                <a:solidFill>
                  <a:srgbClr val="000000"/>
                </a:solidFill>
                <a:latin typeface="한컴바탕"/>
                <a:sym typeface="Wingdings" pitchFamily="2" charset="2"/>
              </a:rPr>
              <a:t> 이와 같은 문제점을 해결하기 위해 </a:t>
            </a:r>
            <a:r>
              <a:rPr lang="en-US" altLang="ko-KR" sz="1400" b="1" kern="0" dirty="0">
                <a:solidFill>
                  <a:srgbClr val="2E75B6"/>
                </a:solidFill>
                <a:latin typeface="한컴바탕"/>
                <a:sym typeface="Wingdings" pitchFamily="2" charset="2"/>
              </a:rPr>
              <a:t>TF-IDF</a:t>
            </a:r>
            <a:r>
              <a:rPr lang="ko-KR" altLang="en-US" sz="1400" b="1" kern="0" dirty="0">
                <a:solidFill>
                  <a:srgbClr val="2E75B6"/>
                </a:solidFill>
                <a:latin typeface="한컴바탕"/>
                <a:sym typeface="Wingdings" pitchFamily="2" charset="2"/>
              </a:rPr>
              <a:t> 알고리즘</a:t>
            </a:r>
            <a:r>
              <a:rPr lang="ko-KR" altLang="en-US" sz="1400" kern="0" dirty="0">
                <a:solidFill>
                  <a:srgbClr val="000000"/>
                </a:solidFill>
                <a:latin typeface="한컴바탕"/>
                <a:sym typeface="Wingdings" pitchFamily="2" charset="2"/>
              </a:rPr>
              <a:t>을 사용하여 단어에 가중치를 부여하고 </a:t>
            </a:r>
            <a:r>
              <a:rPr lang="ko-KR" altLang="en-US" sz="1400" kern="0" dirty="0" err="1">
                <a:solidFill>
                  <a:srgbClr val="000000"/>
                </a:solidFill>
                <a:latin typeface="한컴바탕"/>
                <a:sym typeface="Wingdings" pitchFamily="2" charset="2"/>
              </a:rPr>
              <a:t>단어별</a:t>
            </a:r>
            <a:r>
              <a:rPr lang="ko-KR" altLang="en-US" sz="1400" kern="0" dirty="0">
                <a:solidFill>
                  <a:srgbClr val="000000"/>
                </a:solidFill>
                <a:latin typeface="한컴바탕"/>
                <a:sym typeface="Wingdings" pitchFamily="2" charset="2"/>
              </a:rPr>
              <a:t> 중요도 측정</a:t>
            </a:r>
            <a:br>
              <a:rPr lang="en-US" altLang="ko-KR" sz="1400" kern="0" dirty="0">
                <a:solidFill>
                  <a:srgbClr val="000000"/>
                </a:solidFill>
                <a:latin typeface="한컴바탕"/>
                <a:sym typeface="Wingdings" pitchFamily="2" charset="2"/>
              </a:rPr>
            </a:br>
            <a:r>
              <a:rPr lang="en-US" altLang="ko-KR" sz="1400" kern="0" dirty="0">
                <a:solidFill>
                  <a:srgbClr val="000000"/>
                </a:solidFill>
                <a:latin typeface="한컴바탕"/>
                <a:sym typeface="Wingdings" pitchFamily="2" charset="2"/>
              </a:rPr>
              <a:t></a:t>
            </a:r>
            <a:r>
              <a:rPr lang="ko-KR" altLang="en-US" sz="1400" kern="0" dirty="0">
                <a:solidFill>
                  <a:srgbClr val="000000"/>
                </a:solidFill>
                <a:latin typeface="한컴바탕"/>
                <a:sym typeface="Wingdings" pitchFamily="2" charset="2"/>
              </a:rPr>
              <a:t> 사용되는 빈도수가 너무 높거나 너무 낮은 단어는 제외</a:t>
            </a:r>
            <a:endParaRPr lang="en-US" altLang="ko-KR" sz="1400" kern="0" dirty="0">
              <a:solidFill>
                <a:srgbClr val="000000"/>
              </a:solidFill>
              <a:latin typeface="한컴바탕"/>
              <a:sym typeface="Wingdings" pitchFamily="2" charset="2"/>
            </a:endParaRPr>
          </a:p>
          <a:p>
            <a:pPr lvl="1">
              <a:lnSpc>
                <a:spcPct val="150000"/>
              </a:lnSpc>
            </a:pPr>
            <a:r>
              <a:rPr lang="ko-KR" altLang="en-US" sz="1400" kern="0" dirty="0" err="1">
                <a:solidFill>
                  <a:srgbClr val="000000"/>
                </a:solidFill>
                <a:latin typeface="한컴바탕"/>
                <a:sym typeface="Wingdings" pitchFamily="2" charset="2"/>
              </a:rPr>
              <a:t>토큰화된</a:t>
            </a:r>
            <a:r>
              <a:rPr lang="ko-KR" altLang="en-US" sz="1400" kern="0" dirty="0">
                <a:solidFill>
                  <a:srgbClr val="000000"/>
                </a:solidFill>
                <a:latin typeface="한컴바탕"/>
                <a:sym typeface="Wingdings" pitchFamily="2" charset="2"/>
              </a:rPr>
              <a:t> 데이터를 벡터화 </a:t>
            </a:r>
            <a:r>
              <a:rPr lang="en-US" altLang="ko-KR" sz="1400" kern="0" dirty="0">
                <a:solidFill>
                  <a:srgbClr val="000000"/>
                </a:solidFill>
                <a:latin typeface="한컴바탕"/>
                <a:sym typeface="Wingdings" pitchFamily="2" charset="2"/>
              </a:rPr>
              <a:t></a:t>
            </a:r>
            <a:r>
              <a:rPr lang="ko-KR" altLang="en-US" sz="1400" kern="0" dirty="0">
                <a:solidFill>
                  <a:srgbClr val="000000"/>
                </a:solidFill>
                <a:latin typeface="한컴바탕"/>
                <a:sym typeface="Wingdings" pitchFamily="2" charset="2"/>
              </a:rPr>
              <a:t> 벡터행렬 </a:t>
            </a:r>
            <a:r>
              <a:rPr lang="en-US" altLang="ko-KR" sz="1400" kern="0" dirty="0">
                <a:solidFill>
                  <a:srgbClr val="000000"/>
                </a:solidFill>
                <a:latin typeface="한컴바탕"/>
                <a:sym typeface="Wingdings" pitchFamily="2" charset="2"/>
              </a:rPr>
              <a:t></a:t>
            </a:r>
            <a:r>
              <a:rPr lang="ko-KR" altLang="en-US" sz="1400" kern="0" dirty="0">
                <a:solidFill>
                  <a:srgbClr val="000000"/>
                </a:solidFill>
                <a:latin typeface="한컴바탕"/>
                <a:sym typeface="Wingdings" pitchFamily="2" charset="2"/>
              </a:rPr>
              <a:t> 희소행렬로 변환</a:t>
            </a:r>
            <a:br>
              <a:rPr lang="en-US" altLang="ko-KR" sz="1400" kern="0" dirty="0">
                <a:solidFill>
                  <a:srgbClr val="000000"/>
                </a:solidFill>
                <a:latin typeface="한컴바탕"/>
                <a:sym typeface="Wingdings" pitchFamily="2" charset="2"/>
              </a:rPr>
            </a:br>
            <a:r>
              <a:rPr lang="en-US" altLang="ko-KR" sz="1400" kern="0" dirty="0">
                <a:solidFill>
                  <a:srgbClr val="000000"/>
                </a:solidFill>
                <a:latin typeface="한컴바탕"/>
                <a:sym typeface="Wingdings" pitchFamily="2" charset="2"/>
              </a:rPr>
              <a:t></a:t>
            </a:r>
            <a:r>
              <a:rPr lang="ko-KR" altLang="en-US" sz="1400" kern="0" dirty="0">
                <a:solidFill>
                  <a:srgbClr val="000000"/>
                </a:solidFill>
                <a:latin typeface="한컴바탕"/>
                <a:sym typeface="Wingdings" pitchFamily="2" charset="2"/>
              </a:rPr>
              <a:t> 신경망 훈련 시</a:t>
            </a:r>
            <a:r>
              <a:rPr lang="en-US" altLang="ko-KR" sz="1400" kern="0" dirty="0">
                <a:solidFill>
                  <a:srgbClr val="000000"/>
                </a:solidFill>
                <a:latin typeface="한컴바탕"/>
                <a:sym typeface="Wingdings" pitchFamily="2" charset="2"/>
              </a:rPr>
              <a:t>,</a:t>
            </a:r>
            <a:r>
              <a:rPr lang="ko-KR" altLang="en-US" sz="1400" kern="0" dirty="0">
                <a:solidFill>
                  <a:srgbClr val="000000"/>
                </a:solidFill>
                <a:latin typeface="한컴바탕"/>
                <a:sym typeface="Wingdings" pitchFamily="2" charset="2"/>
              </a:rPr>
              <a:t> 계산을 용이하게 하고 성능을 개선 시키기 위함</a:t>
            </a:r>
            <a:endParaRPr lang="en-US" altLang="ko-KR" sz="1400" kern="0" dirty="0">
              <a:solidFill>
                <a:srgbClr val="000000"/>
              </a:solidFill>
              <a:latin typeface="한컴바탕"/>
              <a:sym typeface="Wingdings" pitchFamily="2" charset="2"/>
            </a:endParaRPr>
          </a:p>
          <a:p>
            <a:pPr lvl="1">
              <a:lnSpc>
                <a:spcPct val="150000"/>
              </a:lnSpc>
            </a:pPr>
            <a:r>
              <a:rPr lang="ko-KR" altLang="en-US" sz="1400" kern="0" dirty="0" err="1">
                <a:solidFill>
                  <a:srgbClr val="000000"/>
                </a:solidFill>
                <a:latin typeface="한컴바탕"/>
                <a:sym typeface="Wingdings" pitchFamily="2" charset="2"/>
              </a:rPr>
              <a:t>옵티마이저</a:t>
            </a:r>
            <a:r>
              <a:rPr lang="ko-KR" altLang="en-US" sz="1400" kern="0" dirty="0">
                <a:solidFill>
                  <a:srgbClr val="000000"/>
                </a:solidFill>
                <a:latin typeface="한컴바탕"/>
                <a:sym typeface="Wingdings" pitchFamily="2" charset="2"/>
              </a:rPr>
              <a:t> </a:t>
            </a:r>
            <a:r>
              <a:rPr lang="en-US" altLang="ko-KR" sz="1400" kern="0" dirty="0">
                <a:solidFill>
                  <a:srgbClr val="000000"/>
                </a:solidFill>
                <a:latin typeface="한컴바탕"/>
                <a:sym typeface="Wingdings" pitchFamily="2" charset="2"/>
              </a:rPr>
              <a:t>:</a:t>
            </a:r>
            <a:r>
              <a:rPr lang="ko-KR" altLang="en-US" sz="1400" kern="0" dirty="0">
                <a:solidFill>
                  <a:srgbClr val="000000"/>
                </a:solidFill>
                <a:latin typeface="한컴바탕"/>
                <a:sym typeface="Wingdings" pitchFamily="2" charset="2"/>
              </a:rPr>
              <a:t> </a:t>
            </a:r>
            <a:r>
              <a:rPr lang="en-US" altLang="ko-KR" sz="1400" kern="0" dirty="0">
                <a:solidFill>
                  <a:srgbClr val="000000"/>
                </a:solidFill>
                <a:latin typeface="한컴바탕"/>
                <a:sym typeface="Wingdings" pitchFamily="2" charset="2"/>
              </a:rPr>
              <a:t>Adam	</a:t>
            </a:r>
            <a:r>
              <a:rPr lang="ko-KR" altLang="en-US" sz="1400" kern="0" dirty="0">
                <a:solidFill>
                  <a:srgbClr val="000000"/>
                </a:solidFill>
                <a:latin typeface="한컴바탕"/>
                <a:sym typeface="Wingdings" pitchFamily="2" charset="2"/>
              </a:rPr>
              <a:t>손실함수 </a:t>
            </a:r>
            <a:r>
              <a:rPr lang="en-US" altLang="ko-KR" sz="1400" kern="0" dirty="0">
                <a:solidFill>
                  <a:srgbClr val="000000"/>
                </a:solidFill>
                <a:latin typeface="한컴바탕"/>
                <a:sym typeface="Wingdings" pitchFamily="2" charset="2"/>
              </a:rPr>
              <a:t>:</a:t>
            </a:r>
            <a:r>
              <a:rPr lang="ko-KR" altLang="en-US" sz="1400" kern="0" dirty="0">
                <a:solidFill>
                  <a:srgbClr val="000000"/>
                </a:solidFill>
                <a:latin typeface="한컴바탕"/>
                <a:sym typeface="Wingdings" pitchFamily="2" charset="2"/>
              </a:rPr>
              <a:t> </a:t>
            </a:r>
            <a:r>
              <a:rPr lang="en-US" altLang="ko-KR" sz="1400" kern="0" dirty="0">
                <a:solidFill>
                  <a:srgbClr val="000000"/>
                </a:solidFill>
                <a:latin typeface="한컴바탕"/>
                <a:sym typeface="Wingdings" pitchFamily="2" charset="2"/>
              </a:rPr>
              <a:t>Cross-Entropy</a:t>
            </a:r>
          </a:p>
          <a:p>
            <a:pPr lvl="1">
              <a:lnSpc>
                <a:spcPct val="150000"/>
              </a:lnSpc>
            </a:pPr>
            <a:endParaRPr lang="en-US" altLang="ko-KR" sz="1400" kern="0" dirty="0">
              <a:solidFill>
                <a:srgbClr val="000000"/>
              </a:solidFill>
              <a:latin typeface="한컴바탕"/>
              <a:sym typeface="Wingdings" pitchFamily="2" charset="2"/>
            </a:endParaRPr>
          </a:p>
          <a:p>
            <a:pPr lvl="1">
              <a:lnSpc>
                <a:spcPct val="150000"/>
              </a:lnSpc>
            </a:pPr>
            <a:endParaRPr lang="ko-KR" altLang="en-US" sz="1400" kern="0" spc="0" dirty="0">
              <a:solidFill>
                <a:srgbClr val="000000"/>
              </a:solidFill>
              <a:effectLst/>
              <a:latin typeface="한컴바탕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1D1D4EA-2E89-1D40-C20E-DDBB87A972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2709" y="4738831"/>
            <a:ext cx="4562764" cy="157826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9B2EEE9-B876-7EFD-99AE-9DDC01BD40FA}"/>
              </a:ext>
            </a:extLst>
          </p:cNvPr>
          <p:cNvSpPr txBox="1"/>
          <p:nvPr/>
        </p:nvSpPr>
        <p:spPr>
          <a:xfrm>
            <a:off x="7479290" y="6317099"/>
            <a:ext cx="362960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ko-Kore-KR" altLang="en-US" sz="1600" b="1" dirty="0"/>
              <a:t>각</a:t>
            </a:r>
            <a:r>
              <a:rPr kumimoji="1" lang="ko-KR" altLang="en-US" sz="1600" b="1" dirty="0"/>
              <a:t> 분류기에 대한 성능 </a:t>
            </a:r>
            <a:r>
              <a:rPr kumimoji="1" lang="en-US" altLang="ko-KR" sz="1600" b="1" dirty="0"/>
              <a:t>[6]</a:t>
            </a:r>
            <a:endParaRPr kumimoji="1" lang="ko-Kore-KR" altLang="en-US" sz="1600" b="1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01D109B-F1A9-C6FC-8EAB-6C42C36F2CE1}"/>
              </a:ext>
            </a:extLst>
          </p:cNvPr>
          <p:cNvSpPr/>
          <p:nvPr/>
        </p:nvSpPr>
        <p:spPr>
          <a:xfrm>
            <a:off x="7080250" y="6057194"/>
            <a:ext cx="4427682" cy="18833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7032949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164" y="1152525"/>
            <a:ext cx="11368160" cy="5497728"/>
          </a:xfrm>
        </p:spPr>
        <p:txBody>
          <a:bodyPr>
            <a:normAutofit/>
          </a:bodyPr>
          <a:lstStyle/>
          <a:p>
            <a:pPr marL="0" indent="127000" algn="just" fontAlgn="base">
              <a:lnSpc>
                <a:spcPct val="150000"/>
              </a:lnSpc>
              <a:spcBef>
                <a:spcPts val="0"/>
              </a:spcBef>
            </a:pPr>
            <a:r>
              <a:rPr lang="ko-KR" altLang="en-US" sz="1800" b="1" kern="0" dirty="0">
                <a:solidFill>
                  <a:srgbClr val="000000"/>
                </a:solidFill>
                <a:latin typeface="한컴바탕"/>
              </a:rPr>
              <a:t>데이터 디코딩 후 일반화 수행 </a:t>
            </a:r>
            <a:r>
              <a:rPr lang="en-US" altLang="ko-KR" sz="1800" b="1" kern="0" dirty="0">
                <a:solidFill>
                  <a:srgbClr val="000000"/>
                </a:solidFill>
                <a:latin typeface="한컴바탕"/>
              </a:rPr>
              <a:t>[7]</a:t>
            </a:r>
          </a:p>
          <a:p>
            <a:pPr marL="457200" lvl="1" indent="127000" algn="just" fontAlgn="base">
              <a:lnSpc>
                <a:spcPct val="150000"/>
              </a:lnSpc>
              <a:spcBef>
                <a:spcPts val="0"/>
              </a:spcBef>
            </a:pPr>
            <a:r>
              <a:rPr lang="en-US" altLang="ko-KR" sz="1400" kern="0" dirty="0">
                <a:solidFill>
                  <a:srgbClr val="000000"/>
                </a:solidFill>
                <a:latin typeface="한컴바탕"/>
              </a:rPr>
              <a:t>HTTP</a:t>
            </a:r>
            <a:r>
              <a:rPr lang="ko-KR" altLang="en-US" sz="1400" kern="0" dirty="0">
                <a:solidFill>
                  <a:srgbClr val="000000"/>
                </a:solidFill>
                <a:latin typeface="한컴바탕"/>
              </a:rPr>
              <a:t> 요청 데이터는 </a:t>
            </a:r>
            <a:r>
              <a:rPr lang="en-US" altLang="ko-KR" sz="1400" kern="0" dirty="0" err="1">
                <a:solidFill>
                  <a:srgbClr val="000000"/>
                </a:solidFill>
                <a:latin typeface="한컴바탕"/>
              </a:rPr>
              <a:t>urlencode</a:t>
            </a:r>
            <a:r>
              <a:rPr lang="en-US" altLang="ko-KR" sz="1400" kern="0" dirty="0">
                <a:solidFill>
                  <a:srgbClr val="000000"/>
                </a:solidFill>
                <a:latin typeface="한컴바탕"/>
              </a:rPr>
              <a:t>, </a:t>
            </a:r>
            <a:r>
              <a:rPr lang="en-US" altLang="ko-KR" sz="1400" kern="0" dirty="0" err="1">
                <a:solidFill>
                  <a:srgbClr val="000000"/>
                </a:solidFill>
                <a:latin typeface="한컴바탕"/>
              </a:rPr>
              <a:t>querystring</a:t>
            </a:r>
            <a:r>
              <a:rPr lang="en-US" altLang="ko-KR" sz="1400" kern="0" dirty="0">
                <a:solidFill>
                  <a:srgbClr val="000000"/>
                </a:solidFill>
                <a:latin typeface="한컴바탕"/>
              </a:rPr>
              <a:t>, JSON, PHP serialize, Base64 </a:t>
            </a:r>
            <a:r>
              <a:rPr lang="ko-KR" altLang="en-US" sz="1400" kern="0" dirty="0">
                <a:solidFill>
                  <a:srgbClr val="000000"/>
                </a:solidFill>
                <a:latin typeface="한컴바탕"/>
              </a:rPr>
              <a:t>등 다양한 방식으로 인코딩</a:t>
            </a:r>
            <a:endParaRPr lang="en-US" altLang="ko-KR" sz="1400" kern="0" dirty="0">
              <a:solidFill>
                <a:srgbClr val="000000"/>
              </a:solidFill>
              <a:latin typeface="한컴바탕"/>
            </a:endParaRPr>
          </a:p>
          <a:p>
            <a:pPr marL="457200" lvl="1" indent="0" algn="just" fontAlgn="base">
              <a:lnSpc>
                <a:spcPct val="150000"/>
              </a:lnSpc>
              <a:spcBef>
                <a:spcPts val="0"/>
              </a:spcBef>
              <a:buNone/>
            </a:pPr>
            <a:r>
              <a:rPr lang="ko-KR" altLang="en-US" sz="1400" kern="0" dirty="0">
                <a:solidFill>
                  <a:srgbClr val="000000"/>
                </a:solidFill>
                <a:latin typeface="한컴바탕"/>
              </a:rPr>
              <a:t>   </a:t>
            </a:r>
            <a:r>
              <a:rPr lang="en-US" altLang="ko-KR" sz="1400" kern="0" dirty="0">
                <a:solidFill>
                  <a:srgbClr val="000000"/>
                </a:solidFill>
                <a:latin typeface="한컴바탕"/>
                <a:sym typeface="Wingdings" pitchFamily="2" charset="2"/>
              </a:rPr>
              <a:t></a:t>
            </a:r>
            <a:r>
              <a:rPr lang="ko-KR" altLang="en-US" sz="1400" kern="0" dirty="0">
                <a:solidFill>
                  <a:srgbClr val="000000"/>
                </a:solidFill>
                <a:latin typeface="한컴바탕"/>
                <a:sym typeface="Wingdings" pitchFamily="2" charset="2"/>
              </a:rPr>
              <a:t> 모델에 입력하기 전</a:t>
            </a:r>
            <a:r>
              <a:rPr lang="en-US" altLang="ko-KR" sz="1400" kern="0" dirty="0">
                <a:solidFill>
                  <a:srgbClr val="000000"/>
                </a:solidFill>
                <a:latin typeface="한컴바탕"/>
                <a:sym typeface="Wingdings" pitchFamily="2" charset="2"/>
              </a:rPr>
              <a:t>,</a:t>
            </a:r>
            <a:r>
              <a:rPr lang="ko-KR" altLang="en-US" sz="1400" kern="0" dirty="0">
                <a:solidFill>
                  <a:srgbClr val="000000"/>
                </a:solidFill>
                <a:latin typeface="한컴바탕"/>
                <a:sym typeface="Wingdings" pitchFamily="2" charset="2"/>
              </a:rPr>
              <a:t> </a:t>
            </a:r>
            <a:r>
              <a:rPr lang="ko-KR" altLang="en-US" sz="1400" b="1" kern="0" dirty="0">
                <a:solidFill>
                  <a:srgbClr val="2E75B6"/>
                </a:solidFill>
                <a:latin typeface="한컴바탕"/>
                <a:sym typeface="Wingdings" pitchFamily="2" charset="2"/>
              </a:rPr>
              <a:t>디코딩 수행</a:t>
            </a:r>
            <a:endParaRPr lang="en-US" altLang="ko-KR" sz="1400" b="1" kern="0" dirty="0">
              <a:solidFill>
                <a:srgbClr val="2E75B6"/>
              </a:solidFill>
              <a:latin typeface="한컴바탕"/>
              <a:sym typeface="Wingdings" pitchFamily="2" charset="2"/>
            </a:endParaRPr>
          </a:p>
          <a:p>
            <a:pPr lvl="1" algn="just" fontAlgn="base">
              <a:lnSpc>
                <a:spcPct val="150000"/>
              </a:lnSpc>
              <a:spcBef>
                <a:spcPts val="0"/>
              </a:spcBef>
            </a:pPr>
            <a:r>
              <a:rPr lang="ko-KR" altLang="en-US" sz="1400" kern="0" dirty="0">
                <a:solidFill>
                  <a:srgbClr val="000000"/>
                </a:solidFill>
                <a:latin typeface="한컴바탕"/>
                <a:sym typeface="Wingdings" pitchFamily="2" charset="2"/>
              </a:rPr>
              <a:t>데이터</a:t>
            </a:r>
            <a:r>
              <a:rPr lang="ko-KR" altLang="en-US" sz="1400" b="1" kern="0" dirty="0">
                <a:solidFill>
                  <a:srgbClr val="2E75B6"/>
                </a:solidFill>
                <a:latin typeface="한컴바탕"/>
                <a:sym typeface="Wingdings" pitchFamily="2" charset="2"/>
              </a:rPr>
              <a:t> 일반화 수행</a:t>
            </a:r>
            <a:endParaRPr lang="en-US" altLang="ko-KR" sz="1400" b="1" kern="0" dirty="0">
              <a:solidFill>
                <a:srgbClr val="2E75B6"/>
              </a:solidFill>
              <a:latin typeface="한컴바탕"/>
              <a:sym typeface="Wingdings" pitchFamily="2" charset="2"/>
            </a:endParaRPr>
          </a:p>
          <a:p>
            <a:pPr marL="457200" lvl="1" indent="0" algn="just" fontAlgn="base">
              <a:lnSpc>
                <a:spcPct val="150000"/>
              </a:lnSpc>
              <a:spcBef>
                <a:spcPts val="0"/>
              </a:spcBef>
              <a:buNone/>
            </a:pPr>
            <a:r>
              <a:rPr lang="ko-KR" altLang="en-US" sz="1400" kern="0" dirty="0">
                <a:solidFill>
                  <a:srgbClr val="000000"/>
                </a:solidFill>
                <a:latin typeface="한컴바탕"/>
                <a:sym typeface="Wingdings" pitchFamily="2" charset="2"/>
              </a:rPr>
              <a:t>   </a:t>
            </a:r>
            <a:r>
              <a:rPr lang="en-US" altLang="ko-KR" sz="1400" kern="0" dirty="0">
                <a:solidFill>
                  <a:srgbClr val="000000"/>
                </a:solidFill>
                <a:latin typeface="한컴바탕"/>
                <a:sym typeface="Wingdings" pitchFamily="2" charset="2"/>
              </a:rPr>
              <a:t></a:t>
            </a:r>
            <a:r>
              <a:rPr lang="ko-KR" altLang="en-US" sz="1400" kern="0" dirty="0">
                <a:solidFill>
                  <a:srgbClr val="000000"/>
                </a:solidFill>
                <a:latin typeface="한컴바탕"/>
                <a:sym typeface="Wingdings" pitchFamily="2" charset="2"/>
              </a:rPr>
              <a:t> 숫자 </a:t>
            </a:r>
            <a:r>
              <a:rPr lang="en-US" altLang="ko-KR" sz="1400" kern="0" dirty="0">
                <a:solidFill>
                  <a:srgbClr val="000000"/>
                </a:solidFill>
                <a:latin typeface="한컴바탕"/>
                <a:sym typeface="Wingdings" pitchFamily="2" charset="2"/>
              </a:rPr>
              <a:t>:</a:t>
            </a:r>
            <a:r>
              <a:rPr lang="ko-KR" altLang="en-US" sz="1400" kern="0" dirty="0">
                <a:solidFill>
                  <a:srgbClr val="000000"/>
                </a:solidFill>
                <a:latin typeface="한컴바탕"/>
                <a:sym typeface="Wingdings" pitchFamily="2" charset="2"/>
              </a:rPr>
              <a:t> </a:t>
            </a:r>
            <a:r>
              <a:rPr lang="en-US" altLang="ko-KR" sz="1400" kern="0" dirty="0">
                <a:solidFill>
                  <a:srgbClr val="000000"/>
                </a:solidFill>
                <a:latin typeface="한컴바탕"/>
                <a:sym typeface="Wingdings" pitchFamily="2" charset="2"/>
              </a:rPr>
              <a:t>“0”</a:t>
            </a:r>
          </a:p>
          <a:p>
            <a:pPr marL="457200" lvl="1" indent="0" algn="just" fontAlgn="base">
              <a:lnSpc>
                <a:spcPct val="150000"/>
              </a:lnSpc>
              <a:spcBef>
                <a:spcPts val="0"/>
              </a:spcBef>
              <a:buNone/>
            </a:pPr>
            <a:r>
              <a:rPr lang="ko-KR" altLang="en-US" sz="1400" kern="0" dirty="0">
                <a:solidFill>
                  <a:srgbClr val="000000"/>
                </a:solidFill>
                <a:latin typeface="한컴바탕"/>
                <a:sym typeface="Wingdings" pitchFamily="2" charset="2"/>
              </a:rPr>
              <a:t>   </a:t>
            </a:r>
            <a:r>
              <a:rPr lang="en-US" altLang="ko-KR" sz="1400" kern="0" dirty="0">
                <a:solidFill>
                  <a:srgbClr val="000000"/>
                </a:solidFill>
                <a:latin typeface="한컴바탕"/>
                <a:sym typeface="Wingdings" pitchFamily="2" charset="2"/>
              </a:rPr>
              <a:t></a:t>
            </a:r>
            <a:r>
              <a:rPr lang="ko-KR" altLang="en-US" sz="1400" kern="0" dirty="0">
                <a:solidFill>
                  <a:srgbClr val="000000"/>
                </a:solidFill>
                <a:latin typeface="한컴바탕"/>
                <a:sym typeface="Wingdings" pitchFamily="2" charset="2"/>
              </a:rPr>
              <a:t> </a:t>
            </a:r>
            <a:r>
              <a:rPr lang="en-US" altLang="ko-KR" sz="1400" kern="0" dirty="0">
                <a:solidFill>
                  <a:srgbClr val="000000"/>
                </a:solidFill>
                <a:latin typeface="한컴바탕"/>
                <a:sym typeface="Wingdings" pitchFamily="2" charset="2"/>
              </a:rPr>
              <a:t>URL : “http://u”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동향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75534B6-EC44-4EE6-DA96-30B964ACD51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9940"/>
          <a:stretch/>
        </p:blipFill>
        <p:spPr>
          <a:xfrm>
            <a:off x="411164" y="4168774"/>
            <a:ext cx="6436066" cy="16224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A3460D8-634F-024B-39DB-E08CC167545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1000" b="9629"/>
          <a:stretch/>
        </p:blipFill>
        <p:spPr>
          <a:xfrm>
            <a:off x="6507164" y="4099034"/>
            <a:ext cx="5537691" cy="169216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4BFAB9E-E493-212E-998A-A59ECBF456FA}"/>
              </a:ext>
            </a:extLst>
          </p:cNvPr>
          <p:cNvSpPr txBox="1"/>
          <p:nvPr/>
        </p:nvSpPr>
        <p:spPr>
          <a:xfrm>
            <a:off x="3808209" y="5973814"/>
            <a:ext cx="5397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b="1" dirty="0"/>
              <a:t>CNN &amp; MLP </a:t>
            </a:r>
            <a:r>
              <a:rPr kumimoji="1" lang="ko-KR" altLang="en-US" b="1" dirty="0"/>
              <a:t>성능 측정 </a:t>
            </a:r>
            <a:r>
              <a:rPr kumimoji="1" lang="en-US" altLang="ko-KR" b="1" dirty="0"/>
              <a:t>[7]</a:t>
            </a:r>
            <a:endParaRPr kumimoji="1" lang="ko-Kore-KR" altLang="en-US" b="1" dirty="0"/>
          </a:p>
        </p:txBody>
      </p:sp>
    </p:spTree>
    <p:extLst>
      <p:ext uri="{BB962C8B-B14F-4D97-AF65-F5344CB8AC3E}">
        <p14:creationId xmlns:p14="http://schemas.microsoft.com/office/powerpoint/2010/main" val="98539943"/>
      </p:ext>
    </p:extLst>
  </p:cSld>
  <p:clrMapOvr>
    <a:masterClrMapping/>
  </p:clrMapOvr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705</TotalTime>
  <Words>908</Words>
  <Application>Microsoft Macintosh PowerPoint</Application>
  <PresentationFormat>와이드스크린</PresentationFormat>
  <Paragraphs>79</Paragraphs>
  <Slides>12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한컴바탕</vt:lpstr>
      <vt:lpstr>맑은 고딕</vt:lpstr>
      <vt:lpstr>Arial</vt:lpstr>
      <vt:lpstr>Arial Rounded MT Bold</vt:lpstr>
      <vt:lpstr>CryptoCraft 테마</vt:lpstr>
      <vt:lpstr>제목 테마</vt:lpstr>
      <vt:lpstr>딥러닝 기반의 SQL injection 공격 탐지 동향</vt:lpstr>
      <vt:lpstr>PowerPoint 프레젠테이션</vt:lpstr>
      <vt:lpstr>서론</vt:lpstr>
      <vt:lpstr>관련연구</vt:lpstr>
      <vt:lpstr>관련연구</vt:lpstr>
      <vt:lpstr>관련연구</vt:lpstr>
      <vt:lpstr>동향</vt:lpstr>
      <vt:lpstr>동향</vt:lpstr>
      <vt:lpstr>동향</vt:lpstr>
      <vt:lpstr>결론</vt:lpstr>
      <vt:lpstr>참고문헌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예준 캉</cp:lastModifiedBy>
  <cp:revision>120</cp:revision>
  <dcterms:created xsi:type="dcterms:W3CDTF">2019-03-05T04:29:07Z</dcterms:created>
  <dcterms:modified xsi:type="dcterms:W3CDTF">2022-06-11T11:06:02Z</dcterms:modified>
</cp:coreProperties>
</file>