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86" r:id="rId4"/>
    <p:sldId id="289" r:id="rId5"/>
    <p:sldId id="290" r:id="rId6"/>
    <p:sldId id="287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60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NanumSquare_ac" panose="020B0600000101010101" pitchFamily="34" charset="-127"/>
      <p:regular r:id="rId20"/>
    </p:embeddedFont>
    <p:embeddedFont>
      <p:font typeface="나눔스퀘어_ac" panose="020B0600000101010101" pitchFamily="34" charset="-127"/>
      <p:regular r:id="rId21"/>
      <p:bold r:id="rId22"/>
      <p:italic r:id="rId23"/>
      <p:boldItalic r:id="rId24"/>
    </p:embeddedFont>
    <p:embeddedFont>
      <p:font typeface="나눔스퀘어_ac ExtraBold" panose="020B0600000101010101" pitchFamily="34" charset="-127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NanumSquare_ac Bold" panose="020B0600000101010101" pitchFamily="34" charset="-127"/>
      <p:bold r:id="rId30"/>
    </p:embeddedFont>
    <p:embeddedFont>
      <p:font typeface="NanumSquare_ac ExtraBold" panose="020B0600000101010101" pitchFamily="34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2" autoAdjust="0"/>
    <p:restoredTop sz="87484" autoAdjust="0"/>
  </p:normalViewPr>
  <p:slideViewPr>
    <p:cSldViewPr snapToGrid="0">
      <p:cViewPr varScale="1">
        <p:scale>
          <a:sx n="121" d="100"/>
          <a:sy n="121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8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8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6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3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8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스토킹 범죄는 사회적으로 큰 문제로 분류되어 스토킹 처벌법이 제정되었지만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6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0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1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5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메타버스상에서 사이버 스토킹 방지를 위한 </a:t>
            </a:r>
            <a:b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유저 탐지 딥러닝 모델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임세진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김현지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강예준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김원웅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장경배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송경주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양유진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서화정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한성대학교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융합공학부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로그 데이터 예시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Action, Context, Map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3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가지의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feature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로 사용자의 행동 카테고리를 나누고 세분화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제안 시스템 구조 및 기대 효과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5997EF-86A5-77D3-C1BB-75D858AE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89744"/>
              </p:ext>
            </p:extLst>
          </p:nvPr>
        </p:nvGraphicFramePr>
        <p:xfrm>
          <a:off x="2962866" y="2830073"/>
          <a:ext cx="6526666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834">
                  <a:extLst>
                    <a:ext uri="{9D8B030D-6E8A-4147-A177-3AD203B41FA5}">
                      <a16:colId xmlns:a16="http://schemas.microsoft.com/office/drawing/2014/main" val="1910928964"/>
                    </a:ext>
                  </a:extLst>
                </a:gridCol>
                <a:gridCol w="3418115">
                  <a:extLst>
                    <a:ext uri="{9D8B030D-6E8A-4147-A177-3AD203B41FA5}">
                      <a16:colId xmlns:a16="http://schemas.microsoft.com/office/drawing/2014/main" val="69595075"/>
                    </a:ext>
                  </a:extLst>
                </a:gridCol>
                <a:gridCol w="1930717">
                  <a:extLst>
                    <a:ext uri="{9D8B030D-6E8A-4147-A177-3AD203B41FA5}">
                      <a16:colId xmlns:a16="http://schemas.microsoft.com/office/drawing/2014/main" val="85557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75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 이동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한성대학교</a:t>
                      </a:r>
                      <a:r>
                        <a:rPr lang="ko-KR" altLang="en-US" sz="1600" baseline="0" dirty="0"/>
                        <a:t> 학생식당으로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이동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한성대학교 공학관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1797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타사용자 따라가기 기능으로 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한성대학교</a:t>
                      </a:r>
                      <a:r>
                        <a:rPr lang="ko-KR" altLang="en-US" sz="1600" baseline="0" dirty="0"/>
                        <a:t> 학생식당</a:t>
                      </a:r>
                      <a:r>
                        <a:rPr lang="ko-KR" altLang="en-US" sz="1600" dirty="0"/>
                        <a:t>으로 이동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한성대학교 공학관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3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음성 채팅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마이크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…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메시지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…</a:t>
                      </a: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타사용자</a:t>
                      </a:r>
                      <a:endParaRPr lang="en-US" altLang="ko-KR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피드</a:t>
                      </a:r>
                      <a:r>
                        <a:rPr lang="ko-KR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방문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28495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62F3A0-13B4-29AA-FF08-7898ED89AEB8}"/>
              </a:ext>
            </a:extLst>
          </p:cNvPr>
          <p:cNvSpPr/>
          <p:nvPr/>
        </p:nvSpPr>
        <p:spPr>
          <a:xfrm>
            <a:off x="2962866" y="2830073"/>
            <a:ext cx="6526666" cy="3860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43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&lt;</a:t>
                </a:r>
                <a:r>
                  <a:rPr lang="ko-KR" altLang="en-US" sz="20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모델 구조</a:t>
                </a:r>
                <a:r>
                  <a:rPr lang="en-US" altLang="ko-KR" sz="20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&gt;</a:t>
                </a: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시간에 따라 순차적으로 생성되는 로그 데이터는 시계열 모델로 분석 가능</a:t>
                </a: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메타버스 내에서 사용자별 행동로그를 수집하면 데이터가 굉장히 </a:t>
                </a:r>
                <a:r>
                  <a:rPr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많아짐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분석과 학습에 많은 시간 소요</a:t>
                </a: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로그 데이터 수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∝</m:t>
                    </m:r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사용자의 특성이 반영된 벡터 추출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(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좋은 성능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)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ü"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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FFF00"/>
                    </a:highlight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대량의 데이터 처리에 강점을 가진 트랜스포머 모델 사용</a:t>
                </a:r>
                <a:endParaRPr lang="en-US" altLang="ko-KR" sz="2000" dirty="0">
                  <a:solidFill>
                    <a:srgbClr val="C00000"/>
                  </a:solidFill>
                  <a:highlight>
                    <a:srgbClr val="FFFF00"/>
                  </a:highlight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제안 시스템 구조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13464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367DA-0241-E84A-A2F9-A1B2E327B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r="6380"/>
          <a:stretch/>
        </p:blipFill>
        <p:spPr>
          <a:xfrm>
            <a:off x="8250291" y="1561457"/>
            <a:ext cx="3079860" cy="4648843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모델 구조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트랜스포머 인코더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2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개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+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분류기로 구성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스토커의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행동 패턴은 일반 유저가 지속적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,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반복적으로 하지 않을 행동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인코더로 행동 로그를 </a:t>
            </a: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임베딩하여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특징 벡터를 추출</a:t>
            </a:r>
            <a:endParaRPr lang="en-US" altLang="ko-KR" sz="16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스토커와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일반 유저의 </a:t>
            </a: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임베딩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벡터 간의 유사도가 적어 차이 발생 </a:t>
            </a:r>
            <a:r>
              <a:rPr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이진 분류</a:t>
            </a:r>
            <a:r>
              <a:rPr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스토커일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확률이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0.5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이상이더라도 </a:t>
            </a:r>
            <a:r>
              <a:rPr lang="ko-KR" altLang="en-US" sz="2000" dirty="0" err="1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임계값을</a:t>
            </a:r>
            <a:r>
              <a:rPr lang="ko-KR" altLang="en-US" sz="20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넘는 경우에만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이상 행동 유저로 판단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플랫폼의 특성과 탐지 민감도에 따라 </a:t>
            </a: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임계값을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설정</a:t>
            </a:r>
            <a:endParaRPr lang="en-US" altLang="ko-KR" sz="16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제안 시스템 구조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197568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기대 효과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사이버 스토킹은 사이버 환경의 특성상 가해자와의 분리가 어려움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법적으로 사이버 스토킹에 대한 기준 모호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+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피해자가 직접 스토킹 증거 확보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본 시스템을 통해 대량의 로그 데이터에서 정상 데이터와의 차이를 통해 </a:t>
            </a:r>
            <a:r>
              <a:rPr lang="ko-KR" altLang="en-US" sz="20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스토킹 탐지 기준 마련 가능</a:t>
            </a:r>
            <a:endParaRPr lang="en-US" altLang="ko-KR" sz="20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행동 로그 분석으로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스토커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판별을 수행하므로 </a:t>
            </a:r>
            <a:r>
              <a:rPr lang="ko-KR" altLang="en-US" sz="20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피해자가 인지하지 못하게 </a:t>
            </a:r>
            <a:r>
              <a:rPr lang="ko-KR" altLang="en-US" sz="2000" b="1" dirty="0" err="1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스토킹하는</a:t>
            </a:r>
            <a:r>
              <a:rPr lang="ko-KR" altLang="en-US" sz="20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경우도 적발 가능</a:t>
            </a:r>
            <a:endParaRPr lang="en-US" altLang="ko-KR" sz="20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피해자의 별도 신고과정 없이 </a:t>
            </a:r>
            <a:r>
              <a:rPr lang="ko-KR" altLang="en-US" sz="20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자동으로 스토킹 탐지하여 빠른 대응 가능</a:t>
            </a:r>
            <a:endParaRPr lang="en-US" altLang="ko-KR" sz="20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후속 조치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(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사용자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동의하에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법적 처벌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,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계정 차단을 통한 즉시 분리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15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다른 계정을 통한 접근도 가능하나</a:t>
            </a:r>
            <a:r>
              <a:rPr lang="en-US" altLang="ko-KR" sz="15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,</a:t>
            </a:r>
            <a:r>
              <a:rPr lang="ko-KR" altLang="en-US" sz="15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본 시스템으로 </a:t>
            </a:r>
            <a:r>
              <a:rPr lang="ko-KR" altLang="en-US" sz="15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매번 적발 가능</a:t>
            </a:r>
            <a:endParaRPr lang="en-US" altLang="ko-KR" sz="15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sz="15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보복 행위 방지를 위해 가상 캐릭터를 생성하여 가해자에게만 해당 캐릭터가 피해자의 계정으로 보이게 하는 등의 </a:t>
            </a:r>
            <a:r>
              <a:rPr lang="ko-KR" altLang="en-US" sz="15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유연한 처리 가능</a:t>
            </a:r>
            <a:endParaRPr lang="en-US" altLang="ko-KR" sz="12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제안 시스템 구조 및 기대 효과</a:t>
            </a:r>
          </a:p>
        </p:txBody>
      </p:sp>
    </p:spTree>
    <p:extLst>
      <p:ext uri="{BB962C8B-B14F-4D97-AF65-F5344CB8AC3E}">
        <p14:creationId xmlns:p14="http://schemas.microsoft.com/office/powerpoint/2010/main" val="307715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메타버스상에서는 기존 소셜 미디어보다 </a:t>
            </a:r>
            <a:r>
              <a:rPr lang="ko-KR" altLang="en-US" sz="1800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사이버스토킹으로</a:t>
            </a: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인한 범죄가 확대되기 쉬움</a:t>
            </a: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메타버스상에서의 사이버 스토킹 방지를 위해 사용자의 행동 로그를 분석하여 이상 유저를 탐지하는 딥러닝 모델 제안</a:t>
            </a: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본 시스템은 </a:t>
            </a:r>
            <a:r>
              <a:rPr lang="ko-KR" altLang="en-US" sz="18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자동으로 스토킹을 탐지하여 피해자가 보다 안전하게 메타버스 서비스를 이용할 수 있게 한다</a:t>
            </a: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는 의의가 있음</a:t>
            </a: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추후 시스템의 구체적 구현 </a:t>
            </a:r>
            <a:r>
              <a:rPr lang="ko-KR" altLang="en-US" sz="180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진행할 예정</a:t>
            </a: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결론</a:t>
            </a:r>
          </a:p>
        </p:txBody>
      </p:sp>
    </p:spTree>
    <p:extLst>
      <p:ext uri="{BB962C8B-B14F-4D97-AF65-F5344CB8AC3E}">
        <p14:creationId xmlns:p14="http://schemas.microsoft.com/office/powerpoint/2010/main" val="20061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 &amp; A</a:t>
            </a:r>
            <a:endParaRPr lang="ko-KR" altLang="en-US" sz="5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메타버스 환경에서 사이버 스토킹 방지의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 시스템 구조 및 기대 효과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4828251"/>
            <a:ext cx="8098971" cy="112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메타버스 시장의 규모는 계속해서 확대될 것으로 예상됨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정치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행정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기업 등 </a:t>
            </a: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분야에 적용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자신의 아바타를 통해 높은 자유도를 보장받으며 메타버스 공간에서 음성 및 동작을 사용하여 소통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메타버스 환경에서 사이버 스토킹 방지의 필요성</a:t>
            </a:r>
          </a:p>
        </p:txBody>
      </p:sp>
      <p:pic>
        <p:nvPicPr>
          <p:cNvPr id="1026" name="Picture 2" descr="비대면 시대 새로운 채널로 급부상한 '메타버스'···은행권에 이어 카드사도 '주목' - 시사저널e - 온라인 저널리즘의 미래">
            <a:extLst>
              <a:ext uri="{FF2B5EF4-FFF2-40B4-BE49-F238E27FC236}">
                <a16:creationId xmlns:a16="http://schemas.microsoft.com/office/drawing/2014/main" id="{C6558C3E-5943-04ED-1B61-3453735B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90" y="3189377"/>
            <a:ext cx="6926020" cy="309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정보 보호 측면에서의 메타버스 환경의 문제점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현실과 유사한 서비스를 제공받을수록 사용자는 사이버상에 더욱 많은 정보 노출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불특정 다수의 아바타들과 음성 채팅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목소리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성별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연령대 노출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&lt;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사용자는 정보가 노출되고 있음을 인지하기 어려움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&gt;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사용자의 행위를 실시간으로 감시 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차단을 해도 새로운 계정으로 접근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디바이스를 통해 활동하는 메타버스의 경우 시선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제스처 등의 생체 데이터 노출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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사이버 스토킹과 같은 범죄에 악용될 경우 큰 피해 초래</a:t>
            </a:r>
            <a:endParaRPr lang="en-US" altLang="ko-KR" sz="20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메타버스 환경에서 사이버 스토킹 방지의 필요성</a:t>
            </a:r>
          </a:p>
        </p:txBody>
      </p:sp>
    </p:spTree>
    <p:extLst>
      <p:ext uri="{BB962C8B-B14F-4D97-AF65-F5344CB8AC3E}">
        <p14:creationId xmlns:p14="http://schemas.microsoft.com/office/powerpoint/2010/main" val="24744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본 시스템의 필요성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사이버 스토킹의 경우 실질적인 처벌이나 대응이 어려운 상황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신고를 하더라도 피해자가 두려움을 느낀 상황에 대해 </a:t>
            </a:r>
            <a:r>
              <a:rPr lang="ko-KR" altLang="en-US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직접 증거자료를 수집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하여 신고해야 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시・공간의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제약이 없어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피해자와 대면하지 않고도 손쉽게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직간접적으로 스토킹 가능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발생빈도 높음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오프라인과 달리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가해자를 특정하기 어려움</a:t>
            </a:r>
            <a:endParaRPr lang="en-US" altLang="ko-KR" sz="20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피해자에 대한 악의적인 게시물을 유포하는 방식으로 범죄가 확대되기 쉬움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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사이버 스토킹을 자동으로 감지하여 방지할 수 있는 이상 유저 탐지 딥러닝 모델 필요</a:t>
            </a:r>
            <a:endParaRPr lang="en-US" altLang="ko-KR" sz="20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메타버스 환경에서 사이버 스토킹 방지의 필요성</a:t>
            </a:r>
          </a:p>
        </p:txBody>
      </p:sp>
    </p:spTree>
    <p:extLst>
      <p:ext uri="{BB962C8B-B14F-4D97-AF65-F5344CB8AC3E}">
        <p14:creationId xmlns:p14="http://schemas.microsoft.com/office/powerpoint/2010/main" val="246696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Metaverse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Meta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가상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+ Universe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가상과 현실이 상호작용하며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사회・경제・문화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활동이 디지털 세계로 확장된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가상세계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10BDEE-C15F-57C9-7CEE-A46EFFE7CA4C}"/>
              </a:ext>
            </a:extLst>
          </p:cNvPr>
          <p:cNvGrpSpPr/>
          <p:nvPr/>
        </p:nvGrpSpPr>
        <p:grpSpPr>
          <a:xfrm>
            <a:off x="735043" y="3681412"/>
            <a:ext cx="10536382" cy="1404809"/>
            <a:chOff x="4644736" y="4088368"/>
            <a:chExt cx="6139987" cy="1404809"/>
          </a:xfrm>
        </p:grpSpPr>
        <p:sp>
          <p:nvSpPr>
            <p:cNvPr id="7" name="왼쪽 대괄호[L] 6">
              <a:extLst>
                <a:ext uri="{FF2B5EF4-FFF2-40B4-BE49-F238E27FC236}">
                  <a16:creationId xmlns:a16="http://schemas.microsoft.com/office/drawing/2014/main" id="{919C865A-3094-358F-E752-B4E2438C52CC}"/>
                </a:ext>
              </a:extLst>
            </p:cNvPr>
            <p:cNvSpPr/>
            <p:nvPr/>
          </p:nvSpPr>
          <p:spPr>
            <a:xfrm>
              <a:off x="4644736" y="4239492"/>
              <a:ext cx="26642" cy="1253685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90CAFD-3E99-F59E-98E4-E25842589106}"/>
                </a:ext>
              </a:extLst>
            </p:cNvPr>
            <p:cNvSpPr txBox="1"/>
            <p:nvPr/>
          </p:nvSpPr>
          <p:spPr>
            <a:xfrm>
              <a:off x="4690455" y="4088368"/>
              <a:ext cx="6094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증강현실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(Augmented Reality) :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실제 환경에 가상의 사물이나 정보를 합성</a:t>
              </a:r>
              <a:endParaRPr lang="ko-Kore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DA5523-CC81-8CD5-3DED-5A50874A3EE8}"/>
                </a:ext>
              </a:extLst>
            </p:cNvPr>
            <p:cNvSpPr txBox="1"/>
            <p:nvPr/>
          </p:nvSpPr>
          <p:spPr>
            <a:xfrm>
              <a:off x="4690455" y="4530756"/>
              <a:ext cx="6094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라이프로깅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(Life Logging) : 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일상 속의 데이터를 수집 및 저장하여 분석</a:t>
              </a:r>
              <a:endParaRPr lang="ko-Kore-KR" altLang="en-US" sz="1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584EF5-FFC9-81A2-27B0-5037FEDD6248}"/>
              </a:ext>
            </a:extLst>
          </p:cNvPr>
          <p:cNvSpPr txBox="1"/>
          <p:nvPr/>
        </p:nvSpPr>
        <p:spPr>
          <a:xfrm>
            <a:off x="641219" y="3123101"/>
            <a:ext cx="10457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메타버스의 종류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E64F7-6B60-C920-CAB7-A18A851EFFD6}"/>
              </a:ext>
            </a:extLst>
          </p:cNvPr>
          <p:cNvSpPr txBox="1"/>
          <p:nvPr/>
        </p:nvSpPr>
        <p:spPr>
          <a:xfrm>
            <a:off x="813497" y="4555385"/>
            <a:ext cx="10457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거울세계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(Mirror Worlds)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환경을 가상 공간에 똑같이 구현</a:t>
            </a:r>
            <a:endParaRPr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CD742-6CF5-2C99-0858-C514188872FC}"/>
              </a:ext>
            </a:extLst>
          </p:cNvPr>
          <p:cNvSpPr txBox="1"/>
          <p:nvPr/>
        </p:nvSpPr>
        <p:spPr>
          <a:xfrm>
            <a:off x="813496" y="4939708"/>
            <a:ext cx="10457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가상세계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(Virtual Worlds)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현실과 유사한 디지털 상의 생활환경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이상 탐지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(Anomaly Detection)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정상이 아닌 데이터를 탐지하는 것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ex)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사이버 침입 탐지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악성코드 탐지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소셜 네트워크 이상 탐지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로그 이상 탐지 등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 탐지를 위한 기법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endParaRPr lang="en-US" altLang="ko-KR" sz="20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기반의 이상 탐지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데이터에 비정상 데이터가 포함되었는지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정답 레이블이 존재하는지 유무에 따라 지도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비지도 학습으로 나뉨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DFCA42-BF50-AF7E-9BB9-AABF540E1DC9}"/>
              </a:ext>
            </a:extLst>
          </p:cNvPr>
          <p:cNvGrpSpPr/>
          <p:nvPr/>
        </p:nvGrpSpPr>
        <p:grpSpPr>
          <a:xfrm>
            <a:off x="827809" y="4161104"/>
            <a:ext cx="10536382" cy="780942"/>
            <a:chOff x="4644736" y="4088368"/>
            <a:chExt cx="6139987" cy="780942"/>
          </a:xfrm>
        </p:grpSpPr>
        <p:sp>
          <p:nvSpPr>
            <p:cNvPr id="3" name="왼쪽 대괄호[L] 2">
              <a:extLst>
                <a:ext uri="{FF2B5EF4-FFF2-40B4-BE49-F238E27FC236}">
                  <a16:creationId xmlns:a16="http://schemas.microsoft.com/office/drawing/2014/main" id="{64FAA2EE-C097-AD7B-FB29-FF2FA689C883}"/>
                </a:ext>
              </a:extLst>
            </p:cNvPr>
            <p:cNvSpPr/>
            <p:nvPr/>
          </p:nvSpPr>
          <p:spPr>
            <a:xfrm>
              <a:off x="4644736" y="4239492"/>
              <a:ext cx="45719" cy="47798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2F6237-A9B9-3E99-BF38-7B5E92BB4812}"/>
                </a:ext>
              </a:extLst>
            </p:cNvPr>
            <p:cNvSpPr txBox="1"/>
            <p:nvPr/>
          </p:nvSpPr>
          <p:spPr>
            <a:xfrm>
              <a:off x="4690455" y="4088368"/>
              <a:ext cx="6094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지도 학습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비정상 데이터 및 정답 레이블이 존재하는 경우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비지도 학습에 비해 정확도↑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ore-KR" alt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345C5E-A586-BA32-EB36-0F8BDFB018F6}"/>
                </a:ext>
              </a:extLst>
            </p:cNvPr>
            <p:cNvSpPr txBox="1"/>
            <p:nvPr/>
          </p:nvSpPr>
          <p:spPr>
            <a:xfrm>
              <a:off x="4690455" y="4530756"/>
              <a:ext cx="6094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비지도 학습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탐지 대상에 따라 비정상 데이터 </a:t>
              </a:r>
              <a:r>
                <a: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sample</a:t>
              </a:r>
              <a:r>
                <a:rPr lang="ko-KR" altLang="en-US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구하기 어렵고 새로운 이상 패턴을 탐지해야 하는 경우</a:t>
              </a:r>
              <a:endParaRPr lang="ko-Kore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11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트랜스포머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(Transformer)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Seq2seq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인코더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디코더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구조 유지하면서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기법만으로 구현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기계 번역 모델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(2017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구글 제안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순환 신경망 계열 모델은 입력 데이터를 순차적으로 처리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시퀀스의 길이가 긴 경우 학습시간↑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트랜스포머는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구조를 사용하지 않아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입력 받은 시퀀스 한번에 처리 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병렬 연산이 가능하여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 자연어 처리 모델보다 성능 크게 향상</a:t>
            </a:r>
            <a:endParaRPr lang="en-US" altLang="ko-KR" sz="20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자연어 처리 분야에서 핵심 기술로 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</a:t>
            </a:r>
          </a:p>
        </p:txBody>
      </p:sp>
    </p:spTree>
    <p:extLst>
      <p:ext uri="{BB962C8B-B14F-4D97-AF65-F5344CB8AC3E}">
        <p14:creationId xmlns:p14="http://schemas.microsoft.com/office/powerpoint/2010/main" val="318294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시스템 구성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Input data : </a:t>
            </a:r>
            <a:r>
              <a:rPr lang="ko-KR" altLang="en-US" sz="20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메타버스 내에서의 행동 로그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음성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텍스트로 변환하여 분석 수행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이상행동 유저 행위 예시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특정 사용자를 지속적으로 따라다니거나 대화 시도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,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사용자에게 불쾌감을 주는 메시지 지속적 전송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제안 시스템 구조 및 기대 효과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16334E3-FEF8-0978-31B4-D2E3ECED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19" y="3473665"/>
            <a:ext cx="4076224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16259</TotalTime>
  <Words>930</Words>
  <Application>Microsoft Macintosh PowerPoint</Application>
  <PresentationFormat>와이드스크린</PresentationFormat>
  <Paragraphs>126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NanumSquare_ac</vt:lpstr>
      <vt:lpstr>NanumSquare_ac ExtraBold</vt:lpstr>
      <vt:lpstr>NanumSquare_ac Bold</vt:lpstr>
      <vt:lpstr>Cambria Math</vt:lpstr>
      <vt:lpstr>Wingdings</vt:lpstr>
      <vt:lpstr>맑은 고딕</vt:lpstr>
      <vt:lpstr>나눔스퀘어_ac</vt:lpstr>
      <vt:lpstr>나눔스퀘어_ac ExtraBold</vt:lpstr>
      <vt:lpstr>Times New Roman</vt:lpstr>
      <vt:lpstr>Arial</vt:lpstr>
      <vt:lpstr>Courier New</vt:lpstr>
      <vt:lpstr>Office 테마</vt:lpstr>
      <vt:lpstr>메타버스상에서 사이버 스토킹 방지를 위한  이상 유저 탐지 딥러닝 모델 제안</vt:lpstr>
      <vt:lpstr>PowerPoint 프레젠테이션</vt:lpstr>
      <vt:lpstr>01. 메타버스 환경에서 사이버 스토킹 방지의 필요성</vt:lpstr>
      <vt:lpstr>01. 메타버스 환경에서 사이버 스토킹 방지의 필요성</vt:lpstr>
      <vt:lpstr>01. 메타버스 환경에서 사이버 스토킹 방지의 필요성</vt:lpstr>
      <vt:lpstr>02. 관련 연구</vt:lpstr>
      <vt:lpstr>02. 관련 연구</vt:lpstr>
      <vt:lpstr>02. 관련 연구</vt:lpstr>
      <vt:lpstr>03. 제안 시스템 구조 및 기대 효과</vt:lpstr>
      <vt:lpstr>03. 제안 시스템 구조 및 기대 효과</vt:lpstr>
      <vt:lpstr>03. 제안 시스템 구조 및 기대 효과</vt:lpstr>
      <vt:lpstr>03. 제안 시스템 구조 및 기대 효과</vt:lpstr>
      <vt:lpstr>03. 제안 시스템 구조 및 기대 효과</vt:lpstr>
      <vt:lpstr>04. 결론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439</cp:revision>
  <dcterms:created xsi:type="dcterms:W3CDTF">2021-02-28T19:38:14Z</dcterms:created>
  <dcterms:modified xsi:type="dcterms:W3CDTF">2022-06-13T09:51:08Z</dcterms:modified>
</cp:coreProperties>
</file>