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5"/>
  </p:notesMasterIdLst>
  <p:handoutMasterIdLst>
    <p:handoutMasterId r:id="rId16"/>
  </p:handoutMasterIdLst>
  <p:sldIdLst>
    <p:sldId id="269" r:id="rId3"/>
    <p:sldId id="275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74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03" autoAdjust="0"/>
    <p:restoredTop sz="94660"/>
  </p:normalViewPr>
  <p:slideViewPr>
    <p:cSldViewPr snapToGrid="0">
      <p:cViewPr varScale="1">
        <p:scale>
          <a:sx n="170" d="100"/>
          <a:sy n="170" d="100"/>
        </p:scale>
        <p:origin x="512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2022. 6. 11.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2022. 6. 11.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사이버 보안을 위한 양자 인공지능 연구 동향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한성대학교 </a:t>
            </a:r>
            <a:r>
              <a:rPr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IT</a:t>
            </a:r>
            <a:r>
              <a:rPr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융합공학과 김현지</a:t>
            </a:r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Distributed Denial of Service Attack </a:t>
            </a:r>
            <a:r>
              <a:rPr lang="ko-Kore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탐지 </a:t>
            </a:r>
            <a:r>
              <a:rPr lang="en-US" altLang="ko-Kore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[</a:t>
            </a:r>
            <a:r>
              <a:rPr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4]</a:t>
            </a:r>
            <a:endParaRPr lang="ko-KR" altLang="en-US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ko-Kore-KR" sz="18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QSVM, Hybrid neural network, quantum ensemble</a:t>
            </a:r>
            <a:r>
              <a:rPr lang="ko-Kore-KR" altLang="en-US" sz="18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ore-KR" sz="18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model</a:t>
            </a:r>
            <a:r>
              <a:rPr lang="ko-Kore-KR" altLang="en-US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을 활용한 </a:t>
            </a:r>
            <a:r>
              <a:rPr lang="en-US" altLang="ko-Kore-KR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DDoS </a:t>
            </a:r>
            <a:r>
              <a:rPr lang="ko-Kore-KR" altLang="en-US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침입 탐지 기법 제안</a:t>
            </a:r>
            <a:endParaRPr lang="en-US" altLang="ko-Kore-KR" sz="18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DDoS </a:t>
            </a:r>
            <a:r>
              <a:rPr lang="ko-Kore-KR" altLang="en-US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평가 데이터 셋 </a:t>
            </a:r>
            <a:r>
              <a:rPr lang="en-US" altLang="ko-Kore-KR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(Source IP, Destination IP, Port </a:t>
            </a:r>
            <a:r>
              <a:rPr lang="ko-Kore-KR" altLang="en-US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등 </a:t>
            </a:r>
            <a:r>
              <a:rPr lang="en-US" altLang="ko-Kore-KR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</a:t>
            </a:r>
            <a:r>
              <a:rPr lang="en-US" altLang="ko-KR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8</a:t>
            </a:r>
            <a:r>
              <a:rPr lang="ko-KR" altLang="en-US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개의 값</a:t>
            </a:r>
            <a:r>
              <a:rPr lang="en-US" altLang="ko-Kore-KR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  <a:r>
              <a:rPr lang="ko-Kore-KR" altLang="en-US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사용</a:t>
            </a:r>
            <a:endParaRPr lang="en-US" altLang="ko-Kore-KR" sz="18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lvl="1"/>
            <a:r>
              <a:rPr lang="ko-Kore-KR" altLang="en-US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그러나 </a:t>
            </a:r>
            <a:r>
              <a:rPr lang="ko-Kore-KR" altLang="en-US" sz="1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자원 제약적인 양자 신경망에 입력되기 위해 </a:t>
            </a:r>
            <a:r>
              <a:rPr lang="en-US" altLang="ko-Kore-KR" sz="1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r>
              <a:rPr lang="ko-Kore-KR" altLang="en-US" sz="1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차원 벡터로 축소</a:t>
            </a:r>
            <a:r>
              <a:rPr lang="ko-Kore-KR" altLang="en-US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된 후</a:t>
            </a:r>
            <a:r>
              <a:rPr lang="en-US" altLang="ko-Kore-KR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lang="en-US" altLang="ko-Kore-KR" sz="1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angle </a:t>
            </a:r>
            <a:r>
              <a:rPr lang="ko-Kore-KR" altLang="en-US" sz="1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임베딩 </a:t>
            </a:r>
            <a:r>
              <a:rPr lang="ko-Kore-KR" altLang="en-US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거쳐 인코딩</a:t>
            </a:r>
            <a:endParaRPr lang="en-US" altLang="ko-Kore-KR" sz="1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18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QSVM</a:t>
            </a:r>
          </a:p>
          <a:p>
            <a:pPr lvl="1"/>
            <a:r>
              <a:rPr lang="en-US" altLang="ko-KR" sz="16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Qiskit</a:t>
            </a:r>
            <a:r>
              <a:rPr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에서 제공하는 라이브러리 사용하여 양자 회로 구성</a:t>
            </a:r>
            <a:endParaRPr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lvl="1"/>
            <a:r>
              <a:rPr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모듈 형태로 제공하여 매개변수만 입력</a:t>
            </a:r>
            <a:endParaRPr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18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Hybrid network</a:t>
            </a:r>
          </a:p>
          <a:p>
            <a:pPr lvl="1"/>
            <a:r>
              <a:rPr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r>
              <a:rPr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개의 입출력 </a:t>
            </a:r>
            <a:r>
              <a:rPr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fully connected </a:t>
            </a:r>
            <a:r>
              <a:rPr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레이어와 하나의 양자 레이어로 구성</a:t>
            </a:r>
            <a:endParaRPr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lvl="1"/>
            <a:r>
              <a:rPr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양자 레이어의 경우</a:t>
            </a:r>
            <a:r>
              <a:rPr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2-qubit</a:t>
            </a:r>
            <a:r>
              <a:rPr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사용 </a:t>
            </a:r>
            <a:r>
              <a:rPr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+ </a:t>
            </a:r>
            <a:r>
              <a:rPr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회전 게이트 및 얽힘으로 구성</a:t>
            </a:r>
            <a:endParaRPr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18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Quantum ensemble</a:t>
            </a:r>
          </a:p>
          <a:p>
            <a:pPr lvl="1"/>
            <a:r>
              <a:rPr lang="en-US" altLang="ko-KR" sz="16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Pennylane-cirq</a:t>
            </a:r>
            <a:r>
              <a:rPr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simulator </a:t>
            </a:r>
            <a:r>
              <a:rPr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사용</a:t>
            </a:r>
            <a:endParaRPr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lvl="1"/>
            <a:r>
              <a:rPr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r>
              <a:rPr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개의 </a:t>
            </a:r>
            <a:r>
              <a:rPr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Quantum Processing Unit(QPU)</a:t>
            </a:r>
            <a:r>
              <a:rPr lang="ko-KR" altLang="en-US" sz="16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를</a:t>
            </a:r>
            <a:r>
              <a:rPr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사용하여 병렬적으로 연산</a:t>
            </a:r>
            <a:endParaRPr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lvl="1"/>
            <a:r>
              <a:rPr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2-qubit</a:t>
            </a:r>
            <a:r>
              <a:rPr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을 측정하여 값을 얻고 해당 값들은 </a:t>
            </a:r>
            <a:r>
              <a:rPr lang="en-US" altLang="ko-KR" sz="16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softmax</a:t>
            </a:r>
            <a:r>
              <a:rPr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활성화 함수를 거침</a:t>
            </a:r>
            <a:endParaRPr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18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</a:t>
            </a:r>
            <a:r>
              <a:rPr lang="ko-KR" altLang="en-US" sz="18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가지 구조 중 </a:t>
            </a:r>
            <a:r>
              <a:rPr lang="en-US" altLang="ko-KR" sz="18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hybrid </a:t>
            </a:r>
            <a:r>
              <a:rPr lang="ko-KR" altLang="en-US" sz="18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방식이 </a:t>
            </a:r>
            <a:r>
              <a:rPr lang="en-US" altLang="ko-KR" sz="18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99.8%</a:t>
            </a:r>
            <a:r>
              <a:rPr lang="ko-KR" altLang="en-US" sz="18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의 정확도와 뛰어난 계산 효율성을 보임</a:t>
            </a:r>
            <a:endParaRPr lang="en-US" altLang="ko-KR" sz="18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352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ore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결론</a:t>
            </a:r>
            <a:endParaRPr lang="ko-KR" altLang="en-US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ore-KR" altLang="en-US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양자 컴퓨터 및 양자 인공지능이 개발됨에 따라 사이버 보안을 위한 양자 인공지능 활용 연구도 진행되고 있음</a:t>
            </a:r>
            <a:endParaRPr lang="en-US" altLang="ko-Kore-KR" sz="18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ko-Kore-KR" altLang="en-US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양자 회로만을 사용하는 양자 신경망과</a:t>
            </a:r>
            <a:r>
              <a:rPr lang="en-US" altLang="ko-Kore-KR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lang="ko-Kore-KR" altLang="en-US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고전 신경망과 결합한 하이브리드 신경망이 존재</a:t>
            </a:r>
            <a:endParaRPr lang="en-US" altLang="ko-Kore-KR" sz="18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lvl="1"/>
            <a:r>
              <a:rPr lang="ko-Kore-KR" altLang="en-US" sz="16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하이브리드</a:t>
            </a:r>
            <a:r>
              <a:rPr lang="ko-Kore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는 고전 신경망보다 훨씬 </a:t>
            </a:r>
            <a:r>
              <a:rPr lang="ko-Kore-KR" altLang="en-US" sz="16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더 적은 파라미터</a:t>
            </a:r>
            <a:r>
              <a:rPr lang="ko-Kore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를 사용할 수 있으며</a:t>
            </a:r>
            <a:r>
              <a:rPr lang="en-US" altLang="ko-Kore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lang="ko-Kore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데이터의 표현 범위가 넓어 </a:t>
            </a:r>
            <a:r>
              <a:rPr lang="ko-Kore-KR" altLang="en-US" sz="16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더 높은 정확도</a:t>
            </a:r>
            <a:r>
              <a:rPr lang="ko-Kore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를 달성 가능</a:t>
            </a:r>
            <a:endParaRPr lang="en-US" altLang="ko-Kore-KR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lvl="1"/>
            <a:r>
              <a:rPr lang="ko-Kore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즉</a:t>
            </a:r>
            <a:r>
              <a:rPr lang="en-US" altLang="ko-Kore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lang="ko-Kore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현재 </a:t>
            </a:r>
            <a:r>
              <a:rPr lang="en-US" altLang="ko-Kore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NISQ</a:t>
            </a:r>
            <a:r>
              <a:rPr lang="ko-Kore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시대에서는 자원 제약 및 계산 효율성을 고려하면</a:t>
            </a:r>
            <a:r>
              <a:rPr lang="en-US" altLang="ko-Kore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lang="ko-Kore-KR" altLang="en-US" sz="16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하이브리드 방식이 더 안전하며 높은 성능 </a:t>
            </a:r>
            <a:r>
              <a:rPr lang="ko-Kore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달성</a:t>
            </a:r>
            <a:endParaRPr lang="en-US" altLang="ko-Kore-KR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ko-Kore-KR" altLang="en-US" sz="18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실제 양자 프로세서를 사용할 경우</a:t>
            </a:r>
            <a:r>
              <a:rPr lang="en-US" altLang="ko-Kore-KR" sz="18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ore-KR" altLang="en-US" sz="18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노이즈로 인한 정확도 손실 발생</a:t>
            </a:r>
            <a:endParaRPr lang="en-US" altLang="ko-Kore-KR" sz="18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ko-Kore-KR" altLang="en-US" sz="18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향후</a:t>
            </a:r>
            <a:r>
              <a:rPr lang="en-US" altLang="ko-Kore-KR" sz="18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lang="ko-Kore-KR" altLang="en-US" sz="18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더 큰 규모의 양자 컴퓨터가 개발된다면</a:t>
            </a:r>
            <a:endParaRPr lang="en-US" altLang="ko-Kore-KR" sz="18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lvl="1"/>
            <a:r>
              <a:rPr lang="ko-Kore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이러한 </a:t>
            </a:r>
            <a:r>
              <a:rPr lang="ko-Kore-KR" altLang="en-US" sz="16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오류를 정정할 수 있는 양자 신경망</a:t>
            </a:r>
            <a:r>
              <a:rPr lang="ko-Kore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을 구성해야 함</a:t>
            </a:r>
            <a:endParaRPr lang="en-US" altLang="ko-Kore-KR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lvl="1"/>
            <a:r>
              <a:rPr lang="ko-Kore-KR" altLang="en-US" sz="16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더 많은 큐비트를 사용하여 더 많은 데이터 특징들을 학습 데이터로 사용</a:t>
            </a:r>
            <a:r>
              <a:rPr lang="ko-Kore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할 수 있을 것</a:t>
            </a:r>
            <a:endParaRPr lang="en-US" altLang="ko-Kore-KR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lang="en-US" altLang="ko-Kore-KR" sz="18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lang="en-US" altLang="ko-KR" sz="18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533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FC04D4B-362F-A67D-A473-88BA50EFB069}"/>
              </a:ext>
            </a:extLst>
          </p:cNvPr>
          <p:cNvSpPr/>
          <p:nvPr/>
        </p:nvSpPr>
        <p:spPr>
          <a:xfrm>
            <a:off x="3540177" y="1813810"/>
            <a:ext cx="5111646" cy="32303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3200" b="1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감사합니다</a:t>
            </a:r>
            <a:r>
              <a:rPr kumimoji="1" lang="en-US" altLang="ko-Kore-KR" sz="3200" b="1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  <a:endParaRPr kumimoji="1" lang="ko-Kore-KR" altLang="en-US" sz="3200" b="1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서론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관련 연구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사이버 보안을 위한 양자 인공지능 연구 동향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결론</a:t>
            </a:r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서론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sz="18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인공지능 기술의 발달</a:t>
            </a:r>
            <a:endParaRPr lang="en-US" altLang="ko-KR" sz="18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lvl="1"/>
            <a:r>
              <a:rPr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다양한 어플리케이션</a:t>
            </a:r>
            <a:r>
              <a:rPr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가속기</a:t>
            </a:r>
            <a:r>
              <a:rPr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학습 기술</a:t>
            </a:r>
            <a:r>
              <a:rPr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신경망 모델 등이 개발되고 있음</a:t>
            </a:r>
            <a:endParaRPr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ko-KR" altLang="en-US" sz="18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양자 컴퓨터의 개발과 양자 인공지능</a:t>
            </a:r>
            <a:endParaRPr lang="en-US" altLang="ko-KR" sz="18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lvl="1"/>
            <a:r>
              <a:rPr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양자 컴퓨터를 사용하는 양자 인공지능 기술이 관심 받음</a:t>
            </a:r>
            <a:endParaRPr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lvl="1"/>
            <a:r>
              <a:rPr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IBM, Amazon, Microsoft</a:t>
            </a:r>
            <a:r>
              <a:rPr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등에서 양자 신경망 관련 </a:t>
            </a:r>
            <a:r>
              <a:rPr lang="ko-KR" altLang="en-US" sz="16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라이브러리 및 개발 환경</a:t>
            </a:r>
            <a:r>
              <a:rPr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에 대한 연구 진행</a:t>
            </a:r>
            <a:endParaRPr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18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NISQ</a:t>
            </a:r>
            <a:r>
              <a:rPr lang="en-US" altLang="ko-KR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(Noisy Intermediate Scale Quantum) </a:t>
            </a:r>
            <a:r>
              <a:rPr lang="ko-KR" altLang="en-US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시대</a:t>
            </a:r>
            <a:endParaRPr lang="en-US" altLang="ko-KR" sz="18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lvl="1"/>
            <a:r>
              <a:rPr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현재의 양자 컴퓨터는 중간 규모의 양자 컴퓨터</a:t>
            </a:r>
            <a:endParaRPr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lvl="1"/>
            <a:r>
              <a:rPr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따라서 오류 보정을 위한 자원이 부족 </a:t>
            </a:r>
            <a:r>
              <a:rPr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 </a:t>
            </a:r>
            <a:r>
              <a:rPr lang="ko-KR" altLang="en-US" sz="1600" b="1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계산 오류 발생</a:t>
            </a:r>
            <a:endParaRPr lang="en-US" altLang="ko-KR" sz="1600" b="1" dirty="0">
              <a:latin typeface="Apple SD Gothic Neo" panose="02000300000000000000" pitchFamily="2" charset="-127"/>
              <a:ea typeface="Apple SD Gothic Neo" panose="02000300000000000000" pitchFamily="2" charset="-127"/>
              <a:sym typeface="Wingdings" pitchFamily="2" charset="2"/>
            </a:endParaRPr>
          </a:p>
          <a:p>
            <a:pPr lvl="1"/>
            <a:r>
              <a:rPr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현재 양자 신경망은 양자 회로만을 사용할 경우 오류가 존재하며 많은 자원을 사용하기 힘듦</a:t>
            </a:r>
            <a:br>
              <a:rPr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</a:br>
            <a:r>
              <a:rPr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 </a:t>
            </a:r>
            <a:r>
              <a:rPr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고전 신경망과 결합한 </a:t>
            </a:r>
            <a:r>
              <a:rPr lang="ko-KR" altLang="en-US" sz="1600" b="1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하이브리드 신경망을 사용</a:t>
            </a:r>
            <a:r>
              <a:rPr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하는 추세</a:t>
            </a:r>
            <a:endParaRPr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인공 신경망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생물학의 신경망을 기반으로 한 통계학적 학습 알고리즘</a:t>
            </a:r>
            <a:endParaRPr lang="en-US" altLang="ko-KR" sz="18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ko-KR" altLang="en-US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하나의 레이어는 여러 뉴런으로 구성</a:t>
            </a:r>
            <a:r>
              <a:rPr lang="en-US" altLang="ko-KR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lang="ko-KR" altLang="en-US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전체 신경망은 여러 레이어로 구성</a:t>
            </a:r>
            <a:endParaRPr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ko-KR" altLang="en-US" sz="18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전체 과정</a:t>
            </a:r>
            <a:endParaRPr lang="en-US" altLang="ko-KR" sz="18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lvl="1"/>
            <a:r>
              <a:rPr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각 뉴런은 자신과 관련된 이전 레이어의 뉴런들의 값과 가중치에 대한 </a:t>
            </a:r>
            <a:r>
              <a:rPr lang="ko-KR" altLang="en-US" sz="16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가중합</a:t>
            </a:r>
            <a:endParaRPr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lvl="1"/>
            <a:r>
              <a:rPr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해당 값을 비선형 함수인 활성화 함수에 입력하여 해당 뉴런의 최종 값 계산</a:t>
            </a:r>
            <a:endParaRPr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lvl="1"/>
            <a:r>
              <a:rPr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계산된 값은 다시 다음 레이어의 뉴런의 값을 결정하기 위해 사용 </a:t>
            </a:r>
            <a:r>
              <a:rPr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</a:t>
            </a:r>
            <a:r>
              <a:rPr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이러한 과정을 반복</a:t>
            </a:r>
            <a:r>
              <a:rPr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</a:p>
          <a:p>
            <a:pPr lvl="1"/>
            <a:r>
              <a:rPr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최종 레이어에서 출력한 값과 실제 정답 값을 손실함수에 입력하여 손실 계산</a:t>
            </a:r>
            <a:endParaRPr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lvl="1"/>
            <a:r>
              <a:rPr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손실을 기반으로 </a:t>
            </a:r>
            <a:r>
              <a:rPr lang="ko-KR" altLang="en-US" sz="16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역전파</a:t>
            </a:r>
            <a:r>
              <a:rPr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과정을 거치면서 네트워크 내부의 가중치 계산 </a:t>
            </a:r>
            <a:r>
              <a:rPr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 </a:t>
            </a:r>
            <a:r>
              <a:rPr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손실 최소화</a:t>
            </a:r>
            <a:endParaRPr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ko-KR" altLang="en-US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입력 데이터에 대한 올바른 예측이 가능하도록 훈련시키며</a:t>
            </a:r>
            <a:r>
              <a:rPr lang="en-US" altLang="ko-KR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lang="ko-KR" altLang="en-US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가중치를 고정시킨 후 추론 수행</a:t>
            </a:r>
            <a:endParaRPr lang="en-US" altLang="ko-KR" sz="18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ko-KR" altLang="en-US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데이터의 특징이나 작업에 따라 더 효과적인 신경망 존재</a:t>
            </a:r>
            <a:endParaRPr lang="en-US" altLang="ko-KR" sz="18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lvl="1"/>
            <a:r>
              <a:rPr lang="en-US" altLang="ko-KR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Convolutional Neural Network (</a:t>
            </a:r>
            <a:r>
              <a:rPr lang="ko-KR" altLang="en-US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이미지</a:t>
            </a:r>
            <a:r>
              <a:rPr lang="en-US" altLang="ko-KR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), Recurrent Neural Network (</a:t>
            </a:r>
            <a:r>
              <a:rPr lang="ko-KR" altLang="en-US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시계열</a:t>
            </a:r>
            <a:r>
              <a:rPr lang="en-US" altLang="ko-KR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), Generative Adversarial Network (</a:t>
            </a:r>
            <a:r>
              <a:rPr lang="ko-KR" altLang="en-US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데이터 생성</a:t>
            </a:r>
            <a:r>
              <a:rPr lang="en-US" altLang="ko-KR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 </a:t>
            </a:r>
            <a:r>
              <a:rPr lang="ko-KR" altLang="en-US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등</a:t>
            </a:r>
            <a:endParaRPr lang="en-US" altLang="ko-KR" sz="1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lvl="1"/>
            <a:endParaRPr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2F8C72C-AE7C-6304-7C8F-24FD1F5453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5205" y="4651018"/>
            <a:ext cx="5681589" cy="2206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307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양자 인공 신경망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ko-KR" altLang="en-US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인공 신경망의 구조 및 기능을 </a:t>
            </a:r>
            <a:r>
              <a:rPr lang="ko-KR" altLang="en-US" sz="18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양자 회로로 구성 </a:t>
            </a:r>
            <a:r>
              <a:rPr lang="en-US" altLang="ko-KR" sz="18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</a:t>
            </a:r>
            <a:r>
              <a:rPr lang="ko-KR" altLang="en-US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sz="18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양자 컴퓨터에서 동작 가능</a:t>
            </a:r>
            <a:endParaRPr lang="en-US" altLang="ko-KR" sz="18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ko-KR" altLang="en-US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양자 역학 현상 </a:t>
            </a:r>
            <a:r>
              <a:rPr lang="en-US" altLang="ko-KR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</a:t>
            </a:r>
            <a:r>
              <a:rPr lang="ko-KR" altLang="en-US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얽힘과 중첩</a:t>
            </a:r>
            <a:r>
              <a:rPr lang="en-US" altLang="ko-KR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  <a:r>
              <a:rPr lang="ko-KR" altLang="en-US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을 활용한 인공지능 기술</a:t>
            </a:r>
            <a:endParaRPr lang="en-US" altLang="ko-KR" sz="18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ko-KR" altLang="en-US" sz="18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큐비트와 양자 게이트로 구성</a:t>
            </a:r>
            <a:endParaRPr lang="en-US" altLang="ko-KR" sz="18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lvl="1"/>
            <a:r>
              <a:rPr lang="ko-KR" altLang="en-US" sz="16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큐비트</a:t>
            </a:r>
            <a:r>
              <a:rPr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 </a:t>
            </a:r>
            <a:r>
              <a:rPr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고전 컴퓨터의 비트에 해당</a:t>
            </a:r>
            <a:r>
              <a:rPr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그러나 </a:t>
            </a:r>
            <a:r>
              <a:rPr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</a:t>
            </a:r>
            <a:r>
              <a:rPr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과 </a:t>
            </a:r>
            <a:r>
              <a:rPr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</a:t>
            </a:r>
            <a:r>
              <a:rPr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을 확률로 가지며</a:t>
            </a:r>
            <a:r>
              <a:rPr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측정 시 하나의 값으로 결정</a:t>
            </a:r>
            <a:endParaRPr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lvl="1"/>
            <a:r>
              <a:rPr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양자 게이트 </a:t>
            </a:r>
            <a:r>
              <a:rPr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 XOR, NOT</a:t>
            </a:r>
            <a:r>
              <a:rPr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등의 게이트와 동일</a:t>
            </a:r>
            <a:r>
              <a:rPr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큐비트를 대상으로 함</a:t>
            </a:r>
            <a:endParaRPr lang="en-US" altLang="ko-KR" sz="18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ko-KR" altLang="en-US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양자 자원을 사용하므로 고전 데이터에 대해서는 연산이 불가능</a:t>
            </a:r>
            <a:endParaRPr lang="en-US" altLang="ko-KR" sz="18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lvl="1"/>
            <a:r>
              <a:rPr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고전 데이터를 양자 상태로 </a:t>
            </a:r>
            <a:r>
              <a:rPr lang="ko-KR" altLang="en-US" sz="16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인코딩 해야 함</a:t>
            </a:r>
            <a:br>
              <a:rPr lang="en-US" altLang="ko-KR" sz="16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 </a:t>
            </a:r>
            <a:r>
              <a:rPr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예를 들어 </a:t>
            </a:r>
            <a:r>
              <a:rPr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0.5</a:t>
            </a:r>
            <a:r>
              <a:rPr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라는 값을 회전 게이트</a:t>
            </a:r>
            <a:r>
              <a:rPr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(RX)</a:t>
            </a:r>
            <a:r>
              <a:rPr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에 대한 회전각 </a:t>
            </a:r>
            <a:r>
              <a:rPr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(RX(0.5))</a:t>
            </a:r>
            <a:r>
              <a:rPr lang="ko-KR" altLang="en-US" sz="1600" dirty="0" err="1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으로</a:t>
            </a:r>
            <a:r>
              <a:rPr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 사용하여 </a:t>
            </a:r>
            <a:r>
              <a:rPr lang="ko-KR" altLang="en-US" sz="1600" dirty="0" err="1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큐비트</a:t>
            </a:r>
            <a:r>
              <a:rPr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 상태로 변환</a:t>
            </a:r>
            <a:endParaRPr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ko-KR" altLang="en-US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이와 같이 </a:t>
            </a:r>
            <a:r>
              <a:rPr lang="ko-KR" altLang="en-US" sz="18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매개변수화 된 양자회로를 구성하여 학습을 진행</a:t>
            </a:r>
            <a:endParaRPr lang="en-US" altLang="ko-KR" sz="18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lvl="1"/>
            <a:r>
              <a:rPr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데이터 인코딩 후</a:t>
            </a:r>
            <a:r>
              <a:rPr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양자 게이트들을 적용하여 큐비트의 상태를 바꿔준 후</a:t>
            </a:r>
            <a:r>
              <a:rPr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측정하여 하나의 값으로 결정</a:t>
            </a:r>
            <a:endParaRPr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lvl="1"/>
            <a:r>
              <a:rPr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결정된 값은 손실함수에 입력되어 손실 계산</a:t>
            </a:r>
            <a:endParaRPr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lvl="1"/>
            <a:r>
              <a:rPr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손실을 기반으로 양자 게이트의 매개변수 갱신 </a:t>
            </a:r>
            <a:r>
              <a:rPr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</a:t>
            </a:r>
            <a:r>
              <a:rPr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고전 신경망의 가중치 갱신에 해당</a:t>
            </a:r>
            <a:r>
              <a:rPr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</a:p>
          <a:p>
            <a:r>
              <a:rPr lang="en-US" altLang="ko-KR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NISQ</a:t>
            </a:r>
            <a:r>
              <a:rPr lang="ko-KR" altLang="en-US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이므로 고전 신경망과 결합한 </a:t>
            </a:r>
            <a:r>
              <a:rPr lang="ko-KR" altLang="en-US" sz="18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하이브리드 형태가 현재까지는 안정적</a:t>
            </a:r>
            <a:endParaRPr lang="en-US" altLang="ko-KR" sz="18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Quantum support vector machine (QSVM), quantum convolutional neural networks (QCNN), quantum recurrent neural networks (QRNN), quantum generative adversarial networks (QGAN) </a:t>
            </a:r>
            <a:r>
              <a:rPr lang="ko-KR" altLang="en-US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등의 모델 존재</a:t>
            </a:r>
            <a:endParaRPr lang="en-US" altLang="ko-KR" sz="18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1800" b="1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Tensorflow</a:t>
            </a:r>
            <a:r>
              <a:rPr lang="en-US" altLang="ko-KR" sz="18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lang="en-US" altLang="ko-KR" sz="1800" b="1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Pytorch</a:t>
            </a:r>
            <a:r>
              <a:rPr lang="ko-KR" altLang="en-US" sz="18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등과</a:t>
            </a:r>
            <a:r>
              <a:rPr lang="en-US" altLang="ko-KR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lang="ko-KR" altLang="en-US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양자 컴퓨팅 플랫폼인 </a:t>
            </a:r>
            <a:r>
              <a:rPr lang="en-US" altLang="ko-KR" sz="1800" b="1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Qiskit</a:t>
            </a:r>
            <a:r>
              <a:rPr lang="en-US" altLang="ko-KR" sz="18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Amazon </a:t>
            </a:r>
            <a:r>
              <a:rPr lang="en-US" altLang="ko-KR" sz="1800" b="1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braket</a:t>
            </a:r>
            <a:r>
              <a:rPr lang="en-US" altLang="ko-KR" sz="18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Q#, </a:t>
            </a:r>
            <a:r>
              <a:rPr lang="en-US" altLang="ko-KR" sz="1800" b="1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Cirq</a:t>
            </a:r>
            <a:r>
              <a:rPr lang="en-US" altLang="ko-KR" sz="18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sz="18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등과 결합하여 프로그래밍 가능</a:t>
            </a:r>
            <a:endParaRPr lang="en-US" altLang="ko-KR" sz="18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0803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사이버 보안을 위한 양자 인공지능 연구 동향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양자 신경망이 개발됨에 따라 </a:t>
            </a:r>
            <a:r>
              <a:rPr lang="ko-KR" altLang="en-US" sz="18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사이버 보안을 위해 양자 인공지능을 활용하는 연구들이 존재</a:t>
            </a:r>
            <a:endParaRPr lang="en-US" altLang="ko-KR" sz="18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ko-KR" altLang="en-US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해당 표에서 볼 수 있듯이</a:t>
            </a:r>
            <a:r>
              <a:rPr lang="en-US" altLang="ko-KR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lang="ko-KR" altLang="en-US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많은 수의 </a:t>
            </a:r>
            <a:r>
              <a:rPr lang="ko-KR" altLang="en-US" sz="18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큐비트</a:t>
            </a:r>
            <a:r>
              <a:rPr lang="ko-KR" altLang="en-US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사용은 어려우며</a:t>
            </a:r>
            <a:r>
              <a:rPr lang="en-US" altLang="ko-KR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lang="ko-KR" altLang="en-US" sz="18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대부분 하이브리드 방식 </a:t>
            </a:r>
            <a:r>
              <a:rPr lang="ko-KR" altLang="en-US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사용</a:t>
            </a:r>
            <a:endParaRPr lang="en-US" altLang="ko-KR" sz="18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lvl="1"/>
            <a:r>
              <a:rPr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현재 양자 컴퓨터의 자원 제약으로 인함</a:t>
            </a:r>
            <a:endParaRPr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ko-KR" altLang="en-US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향후 </a:t>
            </a:r>
            <a:r>
              <a:rPr lang="ko-KR" altLang="en-US" sz="18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더 많은 </a:t>
            </a:r>
            <a:r>
              <a:rPr lang="ko-KR" altLang="en-US" sz="1800" b="1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큐비트</a:t>
            </a:r>
            <a:r>
              <a:rPr lang="ko-KR" altLang="en-US" sz="18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및 더 높은 </a:t>
            </a:r>
            <a:r>
              <a:rPr lang="en-US" altLang="ko-KR" sz="18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depth</a:t>
            </a:r>
            <a:r>
              <a:rPr lang="ko-KR" altLang="en-US" sz="18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의 양자 회로가 동작 가능하다면</a:t>
            </a:r>
            <a:r>
              <a:rPr lang="en-US" altLang="ko-KR" sz="18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?</a:t>
            </a:r>
          </a:p>
          <a:p>
            <a:pPr lvl="1"/>
            <a:r>
              <a:rPr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다양한 데이터 특징을 반영할 수 있게 되므로 더 높은 성능의 양자 신경망 구축이 가능할 것</a:t>
            </a:r>
            <a:endParaRPr lang="ko-KR" altLang="en-US" sz="1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표 4">
                <a:extLst>
                  <a:ext uri="{FF2B5EF4-FFF2-40B4-BE49-F238E27FC236}">
                    <a16:creationId xmlns:a16="http://schemas.microsoft.com/office/drawing/2014/main" id="{63FA1C51-5716-1C48-38AE-D1BA0551960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31363363"/>
                  </p:ext>
                </p:extLst>
              </p:nvPr>
            </p:nvGraphicFramePr>
            <p:xfrm>
              <a:off x="410405" y="3082448"/>
              <a:ext cx="11369675" cy="26873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273935">
                      <a:extLst>
                        <a:ext uri="{9D8B030D-6E8A-4147-A177-3AD203B41FA5}">
                          <a16:colId xmlns:a16="http://schemas.microsoft.com/office/drawing/2014/main" val="3844139003"/>
                        </a:ext>
                      </a:extLst>
                    </a:gridCol>
                    <a:gridCol w="2273935">
                      <a:extLst>
                        <a:ext uri="{9D8B030D-6E8A-4147-A177-3AD203B41FA5}">
                          <a16:colId xmlns:a16="http://schemas.microsoft.com/office/drawing/2014/main" val="261175017"/>
                        </a:ext>
                      </a:extLst>
                    </a:gridCol>
                    <a:gridCol w="2273935">
                      <a:extLst>
                        <a:ext uri="{9D8B030D-6E8A-4147-A177-3AD203B41FA5}">
                          <a16:colId xmlns:a16="http://schemas.microsoft.com/office/drawing/2014/main" val="2149641544"/>
                        </a:ext>
                      </a:extLst>
                    </a:gridCol>
                    <a:gridCol w="2273935">
                      <a:extLst>
                        <a:ext uri="{9D8B030D-6E8A-4147-A177-3AD203B41FA5}">
                          <a16:colId xmlns:a16="http://schemas.microsoft.com/office/drawing/2014/main" val="690092805"/>
                        </a:ext>
                      </a:extLst>
                    </a:gridCol>
                    <a:gridCol w="2273935">
                      <a:extLst>
                        <a:ext uri="{9D8B030D-6E8A-4147-A177-3AD203B41FA5}">
                          <a16:colId xmlns:a16="http://schemas.microsoft.com/office/drawing/2014/main" val="174752651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ko-Kore-KR" altLang="en-US" dirty="0">
                            <a:latin typeface="Apple SD Gothic Neo" panose="02000300000000000000" pitchFamily="2" charset="-127"/>
                            <a:ea typeface="Apple SD Gothic Neo" panose="02000300000000000000" pitchFamily="2" charset="-127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600" dirty="0">
                              <a:latin typeface="Georgia" panose="02040502050405020303" pitchFamily="18" charset="0"/>
                              <a:ea typeface="Apple SD Gothic Neo" panose="02000300000000000000" pitchFamily="2" charset="-127"/>
                            </a:rPr>
                            <a:t>Architecture</a:t>
                          </a:r>
                          <a:endParaRPr lang="ko-Kore-KR" altLang="en-US" sz="1600" dirty="0">
                            <a:latin typeface="Georgia" panose="02040502050405020303" pitchFamily="18" charset="0"/>
                            <a:ea typeface="Apple SD Gothic Neo" panose="02000300000000000000" pitchFamily="2" charset="-127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600" dirty="0">
                              <a:latin typeface="Georgia" panose="02040502050405020303" pitchFamily="18" charset="0"/>
                              <a:ea typeface="Apple SD Gothic Neo" panose="02000300000000000000" pitchFamily="2" charset="-127"/>
                            </a:rPr>
                            <a:t>The number of qubit</a:t>
                          </a:r>
                          <a:endParaRPr lang="ko-Kore-KR" altLang="en-US" sz="1600" dirty="0">
                            <a:latin typeface="Georgia" panose="02040502050405020303" pitchFamily="18" charset="0"/>
                            <a:ea typeface="Apple SD Gothic Neo" panose="02000300000000000000" pitchFamily="2" charset="-127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600" dirty="0">
                              <a:latin typeface="Georgia" panose="02040502050405020303" pitchFamily="18" charset="0"/>
                              <a:ea typeface="Apple SD Gothic Neo" panose="02000300000000000000" pitchFamily="2" charset="-127"/>
                            </a:rPr>
                            <a:t>Library</a:t>
                          </a:r>
                          <a:endParaRPr lang="ko-Kore-KR" altLang="en-US" sz="1600" dirty="0">
                            <a:latin typeface="Georgia" panose="02040502050405020303" pitchFamily="18" charset="0"/>
                            <a:ea typeface="Apple SD Gothic Neo" panose="02000300000000000000" pitchFamily="2" charset="-127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600" dirty="0">
                              <a:latin typeface="Georgia" panose="02040502050405020303" pitchFamily="18" charset="0"/>
                              <a:ea typeface="Apple SD Gothic Neo" panose="02000300000000000000" pitchFamily="2" charset="-127"/>
                            </a:rPr>
                            <a:t>Device</a:t>
                          </a:r>
                          <a:endParaRPr lang="ko-Kore-KR" altLang="en-US" sz="1600" dirty="0">
                            <a:latin typeface="Georgia" panose="02040502050405020303" pitchFamily="18" charset="0"/>
                            <a:ea typeface="Apple SD Gothic Neo" panose="02000300000000000000" pitchFamily="2" charset="-127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010434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600" dirty="0">
                              <a:latin typeface="Georgia" panose="02040502050405020303" pitchFamily="18" charset="0"/>
                              <a:ea typeface="Apple SD Gothic Neo" panose="02000300000000000000" pitchFamily="2" charset="-127"/>
                            </a:rPr>
                            <a:t>Federate Learning [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ore-KR" sz="1600" i="1" dirty="0" smtClean="0">
                                  <a:latin typeface="Cambria Math" panose="02040503050406030204" pitchFamily="18" charset="0"/>
                                  <a:ea typeface="Apple SD Gothic Neo" panose="02000300000000000000" pitchFamily="2" charset="-127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altLang="ko-Kore-KR" sz="1600" dirty="0">
                              <a:latin typeface="Georgia" panose="02040502050405020303" pitchFamily="18" charset="0"/>
                              <a:ea typeface="Apple SD Gothic Neo" panose="02000300000000000000" pitchFamily="2" charset="-127"/>
                            </a:rPr>
                            <a:t>]</a:t>
                          </a:r>
                          <a:endParaRPr lang="ko-Kore-KR" altLang="en-US" sz="1600" dirty="0">
                            <a:latin typeface="Georgia" panose="02040502050405020303" pitchFamily="18" charset="0"/>
                            <a:ea typeface="Apple SD Gothic Neo" panose="02000300000000000000" pitchFamily="2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600" dirty="0">
                              <a:latin typeface="Georgia" panose="02040502050405020303" pitchFamily="18" charset="0"/>
                              <a:ea typeface="Apple SD Gothic Neo" panose="02000300000000000000" pitchFamily="2" charset="-127"/>
                            </a:rPr>
                            <a:t>Hybrid</a:t>
                          </a:r>
                          <a:endParaRPr lang="ko-Kore-KR" altLang="en-US" sz="1600" dirty="0">
                            <a:latin typeface="Georgia" panose="02040502050405020303" pitchFamily="18" charset="0"/>
                            <a:ea typeface="Apple SD Gothic Neo" panose="02000300000000000000" pitchFamily="2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ko-Kore-KR" sz="1600" i="1" dirty="0" smtClean="0">
                                  <a:latin typeface="Cambria Math" panose="02040503050406030204" pitchFamily="18" charset="0"/>
                                  <a:ea typeface="Apple SD Gothic Neo" panose="02000300000000000000" pitchFamily="2" charset="-127"/>
                                </a:rPr>
                                <m:t>4 </m:t>
                              </m:r>
                            </m:oMath>
                          </a14:m>
                          <a:r>
                            <a:rPr lang="en-US" altLang="ko-Kore-KR" sz="1600" dirty="0">
                              <a:latin typeface="Georgia" panose="02040502050405020303" pitchFamily="18" charset="0"/>
                              <a:ea typeface="Apple SD Gothic Neo" panose="02000300000000000000" pitchFamily="2" charset="-127"/>
                            </a:rPr>
                            <a:t>or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ore-KR" sz="1600" i="1" dirty="0" smtClean="0">
                                  <a:latin typeface="Cambria Math" panose="02040503050406030204" pitchFamily="18" charset="0"/>
                                  <a:ea typeface="Apple SD Gothic Neo" panose="02000300000000000000" pitchFamily="2" charset="-127"/>
                                </a:rPr>
                                <m:t>9</m:t>
                              </m:r>
                            </m:oMath>
                          </a14:m>
                          <a:endParaRPr lang="ko-Kore-KR" altLang="en-US" sz="1600" dirty="0">
                            <a:latin typeface="Georgia" panose="02040502050405020303" pitchFamily="18" charset="0"/>
                            <a:ea typeface="Apple SD Gothic Neo" panose="02000300000000000000" pitchFamily="2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600" dirty="0" err="1">
                              <a:latin typeface="Georgia" panose="02040502050405020303" pitchFamily="18" charset="0"/>
                              <a:ea typeface="Apple SD Gothic Neo" panose="02000300000000000000" pitchFamily="2" charset="-127"/>
                            </a:rPr>
                            <a:t>Pennylane</a:t>
                          </a:r>
                          <a:endParaRPr lang="ko-Kore-KR" altLang="en-US" sz="1600" dirty="0">
                            <a:latin typeface="Georgia" panose="02040502050405020303" pitchFamily="18" charset="0"/>
                            <a:ea typeface="Apple SD Gothic Neo" panose="02000300000000000000" pitchFamily="2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600" dirty="0">
                              <a:latin typeface="Georgia" panose="02040502050405020303" pitchFamily="18" charset="0"/>
                              <a:ea typeface="Apple SD Gothic Neo" panose="02000300000000000000" pitchFamily="2" charset="-127"/>
                            </a:rPr>
                            <a:t>Simulator</a:t>
                          </a:r>
                          <a:br>
                            <a:rPr lang="en-US" altLang="ko-Kore-KR" sz="1600" dirty="0">
                              <a:latin typeface="Georgia" panose="02040502050405020303" pitchFamily="18" charset="0"/>
                              <a:ea typeface="Apple SD Gothic Neo" panose="02000300000000000000" pitchFamily="2" charset="-127"/>
                            </a:rPr>
                          </a:br>
                          <a:r>
                            <a:rPr lang="en-US" altLang="ko-Kore-KR" sz="1600" dirty="0">
                              <a:latin typeface="Georgia" panose="02040502050405020303" pitchFamily="18" charset="0"/>
                              <a:ea typeface="Apple SD Gothic Neo" panose="02000300000000000000" pitchFamily="2" charset="-127"/>
                            </a:rPr>
                            <a:t>(</a:t>
                          </a:r>
                          <a:r>
                            <a:rPr lang="en-US" altLang="ko-Kore-KR" sz="1600" dirty="0" err="1">
                              <a:latin typeface="Georgia" panose="02040502050405020303" pitchFamily="18" charset="0"/>
                              <a:ea typeface="Apple SD Gothic Neo" panose="02000300000000000000" pitchFamily="2" charset="-127"/>
                            </a:rPr>
                            <a:t>Pennylane</a:t>
                          </a:r>
                          <a:r>
                            <a:rPr lang="en-US" altLang="ko-Kore-KR" sz="1600" dirty="0">
                              <a:latin typeface="Georgia" panose="02040502050405020303" pitchFamily="18" charset="0"/>
                              <a:ea typeface="Apple SD Gothic Neo" panose="02000300000000000000" pitchFamily="2" charset="-127"/>
                            </a:rPr>
                            <a:t>)</a:t>
                          </a:r>
                          <a:endParaRPr lang="ko-Kore-KR" altLang="en-US" sz="1600" dirty="0">
                            <a:latin typeface="Georgia" panose="02040502050405020303" pitchFamily="18" charset="0"/>
                            <a:ea typeface="Apple SD Gothic Neo" panose="02000300000000000000" pitchFamily="2" charset="-127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447781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600" dirty="0">
                              <a:latin typeface="Georgia" panose="02040502050405020303" pitchFamily="18" charset="0"/>
                              <a:ea typeface="Apple SD Gothic Neo" panose="02000300000000000000" pitchFamily="2" charset="-127"/>
                            </a:rPr>
                            <a:t>Botnet Detection</a:t>
                          </a:r>
                          <a:r>
                            <a:rPr lang="ko-Kore-KR" altLang="en-US" sz="1600" dirty="0">
                              <a:latin typeface="Georgia" panose="02040502050405020303" pitchFamily="18" charset="0"/>
                              <a:ea typeface="Apple SD Gothic Neo" panose="02000300000000000000" pitchFamily="2" charset="-127"/>
                            </a:rPr>
                            <a:t> </a:t>
                          </a:r>
                          <a:r>
                            <a:rPr lang="en-US" altLang="ko-Kore-KR" sz="1600" dirty="0">
                              <a:latin typeface="Georgia" panose="02040502050405020303" pitchFamily="18" charset="0"/>
                              <a:ea typeface="Apple SD Gothic Neo" panose="02000300000000000000" pitchFamily="2" charset="-127"/>
                            </a:rPr>
                            <a:t>[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600" i="1" dirty="0" smtClean="0">
                                  <a:latin typeface="Cambria Math" panose="02040503050406030204" pitchFamily="18" charset="0"/>
                                  <a:ea typeface="Apple SD Gothic Neo" panose="02000300000000000000" pitchFamily="2" charset="-127"/>
                                </a:rPr>
                                <m:t>2</m:t>
                              </m:r>
                            </m:oMath>
                          </a14:m>
                          <a:r>
                            <a:rPr lang="en-US" altLang="ko-KR" sz="1600" dirty="0">
                              <a:latin typeface="Georgia" panose="02040502050405020303" pitchFamily="18" charset="0"/>
                              <a:ea typeface="Apple SD Gothic Neo" panose="02000300000000000000" pitchFamily="2" charset="-127"/>
                            </a:rPr>
                            <a:t>]</a:t>
                          </a:r>
                          <a:endParaRPr lang="ko-Kore-KR" altLang="en-US" sz="1600" dirty="0">
                            <a:latin typeface="Georgia" panose="02040502050405020303" pitchFamily="18" charset="0"/>
                            <a:ea typeface="Apple SD Gothic Neo" panose="02000300000000000000" pitchFamily="2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ore-KR" sz="1600" dirty="0">
                              <a:latin typeface="Georgia" panose="02040502050405020303" pitchFamily="18" charset="0"/>
                              <a:ea typeface="Apple SD Gothic Neo" panose="02000300000000000000" pitchFamily="2" charset="-127"/>
                            </a:rPr>
                            <a:t>Hybrid</a:t>
                          </a:r>
                          <a:endParaRPr lang="ko-Kore-KR" altLang="en-US" sz="1600" dirty="0">
                            <a:latin typeface="Georgia" panose="02040502050405020303" pitchFamily="18" charset="0"/>
                            <a:ea typeface="Apple SD Gothic Neo" panose="02000300000000000000" pitchFamily="2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ko-Kore-KR" sz="1600" i="1" dirty="0" smtClean="0">
                                  <a:latin typeface="Cambria Math" panose="02040503050406030204" pitchFamily="18" charset="0"/>
                                  <a:ea typeface="Apple SD Gothic Neo" panose="02000300000000000000" pitchFamily="2" charset="-127"/>
                                </a:rPr>
                                <m:t>5 </m:t>
                              </m:r>
                            </m:oMath>
                          </a14:m>
                          <a:r>
                            <a:rPr lang="en-US" altLang="ko-Kore-KR" sz="1600" dirty="0">
                              <a:latin typeface="Georgia" panose="02040502050405020303" pitchFamily="18" charset="0"/>
                              <a:ea typeface="Apple SD Gothic Neo" panose="02000300000000000000" pitchFamily="2" charset="-127"/>
                            </a:rPr>
                            <a:t>(Maximum)</a:t>
                          </a:r>
                          <a:endParaRPr lang="ko-Kore-KR" altLang="en-US" sz="1600" dirty="0">
                            <a:latin typeface="Georgia" panose="02040502050405020303" pitchFamily="18" charset="0"/>
                            <a:ea typeface="Apple SD Gothic Neo" panose="02000300000000000000" pitchFamily="2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600" dirty="0" err="1">
                              <a:latin typeface="Georgia" panose="02040502050405020303" pitchFamily="18" charset="0"/>
                              <a:ea typeface="Apple SD Gothic Neo" panose="02000300000000000000" pitchFamily="2" charset="-127"/>
                            </a:rPr>
                            <a:t>Pennylane</a:t>
                          </a:r>
                          <a:endParaRPr lang="ko-Kore-KR" altLang="en-US" sz="1600" dirty="0">
                            <a:latin typeface="Georgia" panose="02040502050405020303" pitchFamily="18" charset="0"/>
                            <a:ea typeface="Apple SD Gothic Neo" panose="02000300000000000000" pitchFamily="2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600" dirty="0">
                              <a:latin typeface="Georgia" panose="02040502050405020303" pitchFamily="18" charset="0"/>
                              <a:ea typeface="Apple SD Gothic Neo" panose="02000300000000000000" pitchFamily="2" charset="-127"/>
                            </a:rPr>
                            <a:t>Quantum hardware</a:t>
                          </a:r>
                          <a:br>
                            <a:rPr lang="en-US" altLang="ko-Kore-KR" sz="1600" dirty="0">
                              <a:latin typeface="Georgia" panose="02040502050405020303" pitchFamily="18" charset="0"/>
                              <a:ea typeface="Apple SD Gothic Neo" panose="02000300000000000000" pitchFamily="2" charset="-127"/>
                            </a:rPr>
                          </a:br>
                          <a:r>
                            <a:rPr lang="en-US" altLang="ko-Kore-KR" sz="1600" dirty="0">
                              <a:latin typeface="Georgia" panose="02040502050405020303" pitchFamily="18" charset="0"/>
                              <a:ea typeface="Apple SD Gothic Neo" panose="02000300000000000000" pitchFamily="2" charset="-127"/>
                            </a:rPr>
                            <a:t>(IBM)</a:t>
                          </a:r>
                          <a:endParaRPr lang="ko-Kore-KR" altLang="en-US" sz="1600" dirty="0">
                            <a:latin typeface="Georgia" panose="02040502050405020303" pitchFamily="18" charset="0"/>
                            <a:ea typeface="Apple SD Gothic Neo" panose="02000300000000000000" pitchFamily="2" charset="-127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213012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600" dirty="0">
                              <a:latin typeface="Georgia" panose="02040502050405020303" pitchFamily="18" charset="0"/>
                              <a:ea typeface="Apple SD Gothic Neo" panose="02000300000000000000" pitchFamily="2" charset="-127"/>
                            </a:rPr>
                            <a:t>Amplitude Shift Attack Detection for CAN [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600" i="1" dirty="0" smtClean="0">
                                  <a:latin typeface="Cambria Math" panose="02040503050406030204" pitchFamily="18" charset="0"/>
                                  <a:ea typeface="Apple SD Gothic Neo" panose="02000300000000000000" pitchFamily="2" charset="-127"/>
                                </a:rPr>
                                <m:t>3</m:t>
                              </m:r>
                            </m:oMath>
                          </a14:m>
                          <a:r>
                            <a:rPr lang="en-US" altLang="ko-KR" sz="1600" dirty="0">
                              <a:latin typeface="Georgia" panose="02040502050405020303" pitchFamily="18" charset="0"/>
                              <a:ea typeface="Apple SD Gothic Neo" panose="02000300000000000000" pitchFamily="2" charset="-127"/>
                            </a:rPr>
                            <a:t>]</a:t>
                          </a:r>
                          <a:endParaRPr lang="ko-Kore-KR" altLang="en-US" sz="1600" dirty="0">
                            <a:latin typeface="Georgia" panose="02040502050405020303" pitchFamily="18" charset="0"/>
                            <a:ea typeface="Apple SD Gothic Neo" panose="02000300000000000000" pitchFamily="2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ore-KR" sz="1600" dirty="0">
                              <a:latin typeface="Georgia" panose="02040502050405020303" pitchFamily="18" charset="0"/>
                              <a:ea typeface="Apple SD Gothic Neo" panose="02000300000000000000" pitchFamily="2" charset="-127"/>
                            </a:rPr>
                            <a:t>Hybrid, QNN-Only</a:t>
                          </a:r>
                          <a:endParaRPr lang="ko-Kore-KR" altLang="en-US" sz="1600" dirty="0">
                            <a:latin typeface="Georgia" panose="02040502050405020303" pitchFamily="18" charset="0"/>
                            <a:ea typeface="Apple SD Gothic Neo" panose="02000300000000000000" pitchFamily="2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ore-KR" sz="1600" i="1" dirty="0" smtClean="0">
                                    <a:latin typeface="Cambria Math" panose="02040503050406030204" pitchFamily="18" charset="0"/>
                                    <a:ea typeface="Apple SD Gothic Neo" panose="02000300000000000000" pitchFamily="2" charset="-127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ko-Kore-KR" altLang="en-US" sz="1600" dirty="0">
                            <a:latin typeface="Georgia" panose="02040502050405020303" pitchFamily="18" charset="0"/>
                            <a:ea typeface="Apple SD Gothic Neo" panose="02000300000000000000" pitchFamily="2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600" dirty="0" err="1">
                              <a:latin typeface="Georgia" panose="02040502050405020303" pitchFamily="18" charset="0"/>
                              <a:ea typeface="Apple SD Gothic Neo" panose="02000300000000000000" pitchFamily="2" charset="-127"/>
                            </a:rPr>
                            <a:t>Tensorflow</a:t>
                          </a:r>
                          <a:r>
                            <a:rPr lang="en-US" altLang="ko-Kore-KR" sz="1600" dirty="0">
                              <a:latin typeface="Georgia" panose="02040502050405020303" pitchFamily="18" charset="0"/>
                              <a:ea typeface="Apple SD Gothic Neo" panose="02000300000000000000" pitchFamily="2" charset="-127"/>
                            </a:rPr>
                            <a:t>-quantum</a:t>
                          </a:r>
                          <a:endParaRPr lang="ko-Kore-KR" altLang="en-US" sz="1600" dirty="0">
                            <a:latin typeface="Georgia" panose="02040502050405020303" pitchFamily="18" charset="0"/>
                            <a:ea typeface="Apple SD Gothic Neo" panose="02000300000000000000" pitchFamily="2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600" dirty="0">
                              <a:latin typeface="Georgia" panose="02040502050405020303" pitchFamily="18" charset="0"/>
                              <a:ea typeface="Apple SD Gothic Neo" panose="02000300000000000000" pitchFamily="2" charset="-127"/>
                            </a:rPr>
                            <a:t>Simulator</a:t>
                          </a:r>
                          <a:br>
                            <a:rPr lang="en-US" altLang="ko-Kore-KR" sz="1600" dirty="0">
                              <a:latin typeface="Georgia" panose="02040502050405020303" pitchFamily="18" charset="0"/>
                              <a:ea typeface="Apple SD Gothic Neo" panose="02000300000000000000" pitchFamily="2" charset="-127"/>
                            </a:rPr>
                          </a:br>
                          <a:r>
                            <a:rPr lang="en-US" altLang="ko-Kore-KR" sz="1600" dirty="0">
                              <a:latin typeface="Georgia" panose="02040502050405020303" pitchFamily="18" charset="0"/>
                              <a:ea typeface="Apple SD Gothic Neo" panose="02000300000000000000" pitchFamily="2" charset="-127"/>
                            </a:rPr>
                            <a:t>(</a:t>
                          </a:r>
                          <a:r>
                            <a:rPr lang="en-US" altLang="ko-Kore-KR" sz="1600" dirty="0" err="1">
                              <a:latin typeface="Georgia" panose="02040502050405020303" pitchFamily="18" charset="0"/>
                              <a:ea typeface="Apple SD Gothic Neo" panose="02000300000000000000" pitchFamily="2" charset="-127"/>
                            </a:rPr>
                            <a:t>Cirq</a:t>
                          </a:r>
                          <a:r>
                            <a:rPr lang="en-US" altLang="ko-Kore-KR" sz="1600" dirty="0">
                              <a:latin typeface="Georgia" panose="02040502050405020303" pitchFamily="18" charset="0"/>
                              <a:ea typeface="Apple SD Gothic Neo" panose="02000300000000000000" pitchFamily="2" charset="-127"/>
                            </a:rPr>
                            <a:t>)</a:t>
                          </a:r>
                          <a:endParaRPr lang="ko-Kore-KR" altLang="en-US" sz="1600" dirty="0">
                            <a:latin typeface="Georgia" panose="02040502050405020303" pitchFamily="18" charset="0"/>
                            <a:ea typeface="Apple SD Gothic Neo" panose="02000300000000000000" pitchFamily="2" charset="-127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572187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600" dirty="0">
                              <a:latin typeface="Georgia" panose="02040502050405020303" pitchFamily="18" charset="0"/>
                              <a:ea typeface="Apple SD Gothic Neo" panose="02000300000000000000" pitchFamily="2" charset="-127"/>
                            </a:rPr>
                            <a:t>DDoS Detection</a:t>
                          </a:r>
                          <a:r>
                            <a:rPr lang="ko-Kore-KR" altLang="en-US" sz="1600" dirty="0">
                              <a:latin typeface="Georgia" panose="02040502050405020303" pitchFamily="18" charset="0"/>
                              <a:ea typeface="Apple SD Gothic Neo" panose="02000300000000000000" pitchFamily="2" charset="-127"/>
                            </a:rPr>
                            <a:t> </a:t>
                          </a:r>
                          <a:r>
                            <a:rPr lang="en-US" altLang="ko-Kore-KR" sz="1600" dirty="0">
                              <a:latin typeface="Georgia" panose="02040502050405020303" pitchFamily="18" charset="0"/>
                              <a:ea typeface="Apple SD Gothic Neo" panose="02000300000000000000" pitchFamily="2" charset="-127"/>
                            </a:rPr>
                            <a:t>[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600" i="1" dirty="0" smtClean="0">
                                  <a:latin typeface="Cambria Math" panose="02040503050406030204" pitchFamily="18" charset="0"/>
                                  <a:ea typeface="Apple SD Gothic Neo" panose="02000300000000000000" pitchFamily="2" charset="-127"/>
                                </a:rPr>
                                <m:t>4</m:t>
                              </m:r>
                            </m:oMath>
                          </a14:m>
                          <a:r>
                            <a:rPr lang="en-US" altLang="ko-KR" sz="1600" dirty="0">
                              <a:latin typeface="Georgia" panose="02040502050405020303" pitchFamily="18" charset="0"/>
                              <a:ea typeface="Apple SD Gothic Neo" panose="02000300000000000000" pitchFamily="2" charset="-127"/>
                            </a:rPr>
                            <a:t>]</a:t>
                          </a:r>
                          <a:endParaRPr lang="ko-Kore-KR" altLang="en-US" sz="1600" dirty="0">
                            <a:latin typeface="Georgia" panose="02040502050405020303" pitchFamily="18" charset="0"/>
                            <a:ea typeface="Apple SD Gothic Neo" panose="02000300000000000000" pitchFamily="2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ore-KR" sz="1600" dirty="0">
                              <a:latin typeface="Georgia" panose="02040502050405020303" pitchFamily="18" charset="0"/>
                              <a:ea typeface="Apple SD Gothic Neo" panose="02000300000000000000" pitchFamily="2" charset="-127"/>
                            </a:rPr>
                            <a:t>Hybrid, QSVM</a:t>
                          </a:r>
                          <a:endParaRPr lang="ko-Kore-KR" altLang="en-US" sz="1600" dirty="0">
                            <a:latin typeface="Georgia" panose="02040502050405020303" pitchFamily="18" charset="0"/>
                            <a:ea typeface="Apple SD Gothic Neo" panose="02000300000000000000" pitchFamily="2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ore-KR" sz="1600" i="1" dirty="0" smtClean="0">
                                    <a:latin typeface="Cambria Math" panose="02040503050406030204" pitchFamily="18" charset="0"/>
                                    <a:ea typeface="Apple SD Gothic Neo" panose="02000300000000000000" pitchFamily="2" charset="-127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ko-Kore-KR" altLang="en-US" sz="1600" dirty="0">
                            <a:latin typeface="Georgia" panose="02040502050405020303" pitchFamily="18" charset="0"/>
                            <a:ea typeface="Apple SD Gothic Neo" panose="02000300000000000000" pitchFamily="2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600" dirty="0" err="1">
                              <a:latin typeface="Georgia" panose="02040502050405020303" pitchFamily="18" charset="0"/>
                              <a:ea typeface="Apple SD Gothic Neo" panose="02000300000000000000" pitchFamily="2" charset="-127"/>
                            </a:rPr>
                            <a:t>Qiskit</a:t>
                          </a:r>
                          <a:endParaRPr lang="ko-Kore-KR" altLang="en-US" sz="1600" dirty="0">
                            <a:latin typeface="Georgia" panose="02040502050405020303" pitchFamily="18" charset="0"/>
                            <a:ea typeface="Apple SD Gothic Neo" panose="02000300000000000000" pitchFamily="2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600" dirty="0">
                              <a:latin typeface="Georgia" panose="02040502050405020303" pitchFamily="18" charset="0"/>
                              <a:ea typeface="Apple SD Gothic Neo" panose="02000300000000000000" pitchFamily="2" charset="-127"/>
                            </a:rPr>
                            <a:t>Simulator</a:t>
                          </a:r>
                          <a:br>
                            <a:rPr lang="en-US" altLang="ko-Kore-KR" sz="1600" dirty="0">
                              <a:latin typeface="Georgia" panose="02040502050405020303" pitchFamily="18" charset="0"/>
                              <a:ea typeface="Apple SD Gothic Neo" panose="02000300000000000000" pitchFamily="2" charset="-127"/>
                            </a:rPr>
                          </a:br>
                          <a:r>
                            <a:rPr lang="en-US" altLang="ko-Kore-KR" sz="1600" dirty="0">
                              <a:latin typeface="Georgia" panose="02040502050405020303" pitchFamily="18" charset="0"/>
                              <a:ea typeface="Apple SD Gothic Neo" panose="02000300000000000000" pitchFamily="2" charset="-127"/>
                            </a:rPr>
                            <a:t>(</a:t>
                          </a:r>
                          <a:r>
                            <a:rPr lang="en-US" altLang="ko-Kore-KR" sz="1600" dirty="0" err="1">
                              <a:latin typeface="Georgia" panose="02040502050405020303" pitchFamily="18" charset="0"/>
                              <a:ea typeface="Apple SD Gothic Neo" panose="02000300000000000000" pitchFamily="2" charset="-127"/>
                            </a:rPr>
                            <a:t>Pennylane-cirq</a:t>
                          </a:r>
                          <a:r>
                            <a:rPr lang="en-US" altLang="ko-Kore-KR" sz="1600" dirty="0">
                              <a:latin typeface="Georgia" panose="02040502050405020303" pitchFamily="18" charset="0"/>
                              <a:ea typeface="Apple SD Gothic Neo" panose="02000300000000000000" pitchFamily="2" charset="-127"/>
                            </a:rPr>
                            <a:t>)</a:t>
                          </a:r>
                          <a:endParaRPr lang="ko-Kore-KR" altLang="en-US" sz="1600" dirty="0">
                            <a:latin typeface="Georgia" panose="02040502050405020303" pitchFamily="18" charset="0"/>
                            <a:ea typeface="Apple SD Gothic Neo" panose="02000300000000000000" pitchFamily="2" charset="-127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2921539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표 4">
                <a:extLst>
                  <a:ext uri="{FF2B5EF4-FFF2-40B4-BE49-F238E27FC236}">
                    <a16:creationId xmlns:a16="http://schemas.microsoft.com/office/drawing/2014/main" id="{63FA1C51-5716-1C48-38AE-D1BA0551960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31363363"/>
                  </p:ext>
                </p:extLst>
              </p:nvPr>
            </p:nvGraphicFramePr>
            <p:xfrm>
              <a:off x="410405" y="3082448"/>
              <a:ext cx="11369675" cy="26873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273935">
                      <a:extLst>
                        <a:ext uri="{9D8B030D-6E8A-4147-A177-3AD203B41FA5}">
                          <a16:colId xmlns:a16="http://schemas.microsoft.com/office/drawing/2014/main" val="3844139003"/>
                        </a:ext>
                      </a:extLst>
                    </a:gridCol>
                    <a:gridCol w="2273935">
                      <a:extLst>
                        <a:ext uri="{9D8B030D-6E8A-4147-A177-3AD203B41FA5}">
                          <a16:colId xmlns:a16="http://schemas.microsoft.com/office/drawing/2014/main" val="261175017"/>
                        </a:ext>
                      </a:extLst>
                    </a:gridCol>
                    <a:gridCol w="2273935">
                      <a:extLst>
                        <a:ext uri="{9D8B030D-6E8A-4147-A177-3AD203B41FA5}">
                          <a16:colId xmlns:a16="http://schemas.microsoft.com/office/drawing/2014/main" val="2149641544"/>
                        </a:ext>
                      </a:extLst>
                    </a:gridCol>
                    <a:gridCol w="2273935">
                      <a:extLst>
                        <a:ext uri="{9D8B030D-6E8A-4147-A177-3AD203B41FA5}">
                          <a16:colId xmlns:a16="http://schemas.microsoft.com/office/drawing/2014/main" val="690092805"/>
                        </a:ext>
                      </a:extLst>
                    </a:gridCol>
                    <a:gridCol w="2273935">
                      <a:extLst>
                        <a:ext uri="{9D8B030D-6E8A-4147-A177-3AD203B41FA5}">
                          <a16:colId xmlns:a16="http://schemas.microsoft.com/office/drawing/2014/main" val="174752651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ko-Kore-KR" altLang="en-US" dirty="0">
                            <a:latin typeface="Apple SD Gothic Neo" panose="02000300000000000000" pitchFamily="2" charset="-127"/>
                            <a:ea typeface="Apple SD Gothic Neo" panose="02000300000000000000" pitchFamily="2" charset="-127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600" dirty="0">
                              <a:latin typeface="Georgia" panose="02040502050405020303" pitchFamily="18" charset="0"/>
                              <a:ea typeface="Apple SD Gothic Neo" panose="02000300000000000000" pitchFamily="2" charset="-127"/>
                            </a:rPr>
                            <a:t>Architecture</a:t>
                          </a:r>
                          <a:endParaRPr lang="ko-Kore-KR" altLang="en-US" sz="1600" dirty="0">
                            <a:latin typeface="Georgia" panose="02040502050405020303" pitchFamily="18" charset="0"/>
                            <a:ea typeface="Apple SD Gothic Neo" panose="02000300000000000000" pitchFamily="2" charset="-127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600" dirty="0">
                              <a:latin typeface="Georgia" panose="02040502050405020303" pitchFamily="18" charset="0"/>
                              <a:ea typeface="Apple SD Gothic Neo" panose="02000300000000000000" pitchFamily="2" charset="-127"/>
                            </a:rPr>
                            <a:t>The number of qubit</a:t>
                          </a:r>
                          <a:endParaRPr lang="ko-Kore-KR" altLang="en-US" sz="1600" dirty="0">
                            <a:latin typeface="Georgia" panose="02040502050405020303" pitchFamily="18" charset="0"/>
                            <a:ea typeface="Apple SD Gothic Neo" panose="02000300000000000000" pitchFamily="2" charset="-127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600" dirty="0">
                              <a:latin typeface="Georgia" panose="02040502050405020303" pitchFamily="18" charset="0"/>
                              <a:ea typeface="Apple SD Gothic Neo" panose="02000300000000000000" pitchFamily="2" charset="-127"/>
                            </a:rPr>
                            <a:t>Library</a:t>
                          </a:r>
                          <a:endParaRPr lang="ko-Kore-KR" altLang="en-US" sz="1600" dirty="0">
                            <a:latin typeface="Georgia" panose="02040502050405020303" pitchFamily="18" charset="0"/>
                            <a:ea typeface="Apple SD Gothic Neo" panose="02000300000000000000" pitchFamily="2" charset="-127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600" dirty="0">
                              <a:latin typeface="Georgia" panose="02040502050405020303" pitchFamily="18" charset="0"/>
                              <a:ea typeface="Apple SD Gothic Neo" panose="02000300000000000000" pitchFamily="2" charset="-127"/>
                            </a:rPr>
                            <a:t>Device</a:t>
                          </a:r>
                          <a:endParaRPr lang="ko-Kore-KR" altLang="en-US" sz="1600" dirty="0">
                            <a:latin typeface="Georgia" panose="02040502050405020303" pitchFamily="18" charset="0"/>
                            <a:ea typeface="Apple SD Gothic Neo" panose="02000300000000000000" pitchFamily="2" charset="-127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01043463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59" t="-65217" r="-401117" b="-3152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600" dirty="0">
                              <a:latin typeface="Georgia" panose="02040502050405020303" pitchFamily="18" charset="0"/>
                              <a:ea typeface="Apple SD Gothic Neo" panose="02000300000000000000" pitchFamily="2" charset="-127"/>
                            </a:rPr>
                            <a:t>Hybrid</a:t>
                          </a:r>
                          <a:endParaRPr lang="ko-Kore-KR" altLang="en-US" sz="1600" dirty="0">
                            <a:latin typeface="Georgia" panose="02040502050405020303" pitchFamily="18" charset="0"/>
                            <a:ea typeface="Apple SD Gothic Neo" panose="02000300000000000000" pitchFamily="2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99444" t="-65217" r="-199444" b="-3152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600" dirty="0" err="1">
                              <a:latin typeface="Georgia" panose="02040502050405020303" pitchFamily="18" charset="0"/>
                              <a:ea typeface="Apple SD Gothic Neo" panose="02000300000000000000" pitchFamily="2" charset="-127"/>
                            </a:rPr>
                            <a:t>Pennylane</a:t>
                          </a:r>
                          <a:endParaRPr lang="ko-Kore-KR" altLang="en-US" sz="1600" dirty="0">
                            <a:latin typeface="Georgia" panose="02040502050405020303" pitchFamily="18" charset="0"/>
                            <a:ea typeface="Apple SD Gothic Neo" panose="02000300000000000000" pitchFamily="2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600" dirty="0">
                              <a:latin typeface="Georgia" panose="02040502050405020303" pitchFamily="18" charset="0"/>
                              <a:ea typeface="Apple SD Gothic Neo" panose="02000300000000000000" pitchFamily="2" charset="-127"/>
                            </a:rPr>
                            <a:t>Simulator</a:t>
                          </a:r>
                          <a:br>
                            <a:rPr lang="en-US" altLang="ko-Kore-KR" sz="1600" dirty="0">
                              <a:latin typeface="Georgia" panose="02040502050405020303" pitchFamily="18" charset="0"/>
                              <a:ea typeface="Apple SD Gothic Neo" panose="02000300000000000000" pitchFamily="2" charset="-127"/>
                            </a:rPr>
                          </a:br>
                          <a:r>
                            <a:rPr lang="en-US" altLang="ko-Kore-KR" sz="1600" dirty="0">
                              <a:latin typeface="Georgia" panose="02040502050405020303" pitchFamily="18" charset="0"/>
                              <a:ea typeface="Apple SD Gothic Neo" panose="02000300000000000000" pitchFamily="2" charset="-127"/>
                            </a:rPr>
                            <a:t>(</a:t>
                          </a:r>
                          <a:r>
                            <a:rPr lang="en-US" altLang="ko-Kore-KR" sz="1600" dirty="0" err="1">
                              <a:latin typeface="Georgia" panose="02040502050405020303" pitchFamily="18" charset="0"/>
                              <a:ea typeface="Apple SD Gothic Neo" panose="02000300000000000000" pitchFamily="2" charset="-127"/>
                            </a:rPr>
                            <a:t>Pennylane</a:t>
                          </a:r>
                          <a:r>
                            <a:rPr lang="en-US" altLang="ko-Kore-KR" sz="1600" dirty="0">
                              <a:latin typeface="Georgia" panose="02040502050405020303" pitchFamily="18" charset="0"/>
                              <a:ea typeface="Apple SD Gothic Neo" panose="02000300000000000000" pitchFamily="2" charset="-127"/>
                            </a:rPr>
                            <a:t>)</a:t>
                          </a:r>
                          <a:endParaRPr lang="ko-Kore-KR" altLang="en-US" sz="1600" dirty="0">
                            <a:latin typeface="Georgia" panose="02040502050405020303" pitchFamily="18" charset="0"/>
                            <a:ea typeface="Apple SD Gothic Neo" panose="02000300000000000000" pitchFamily="2" charset="-127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44778162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59" t="-165217" r="-401117" b="-2152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ore-KR" sz="1600" dirty="0">
                              <a:latin typeface="Georgia" panose="02040502050405020303" pitchFamily="18" charset="0"/>
                              <a:ea typeface="Apple SD Gothic Neo" panose="02000300000000000000" pitchFamily="2" charset="-127"/>
                            </a:rPr>
                            <a:t>Hybrid</a:t>
                          </a:r>
                          <a:endParaRPr lang="ko-Kore-KR" altLang="en-US" sz="1600" dirty="0">
                            <a:latin typeface="Georgia" panose="02040502050405020303" pitchFamily="18" charset="0"/>
                            <a:ea typeface="Apple SD Gothic Neo" panose="02000300000000000000" pitchFamily="2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99444" t="-165217" r="-199444" b="-2152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600" dirty="0" err="1">
                              <a:latin typeface="Georgia" panose="02040502050405020303" pitchFamily="18" charset="0"/>
                              <a:ea typeface="Apple SD Gothic Neo" panose="02000300000000000000" pitchFamily="2" charset="-127"/>
                            </a:rPr>
                            <a:t>Pennylane</a:t>
                          </a:r>
                          <a:endParaRPr lang="ko-Kore-KR" altLang="en-US" sz="1600" dirty="0">
                            <a:latin typeface="Georgia" panose="02040502050405020303" pitchFamily="18" charset="0"/>
                            <a:ea typeface="Apple SD Gothic Neo" panose="02000300000000000000" pitchFamily="2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600" dirty="0">
                              <a:latin typeface="Georgia" panose="02040502050405020303" pitchFamily="18" charset="0"/>
                              <a:ea typeface="Apple SD Gothic Neo" panose="02000300000000000000" pitchFamily="2" charset="-127"/>
                            </a:rPr>
                            <a:t>Quantum hardware</a:t>
                          </a:r>
                          <a:br>
                            <a:rPr lang="en-US" altLang="ko-Kore-KR" sz="1600" dirty="0">
                              <a:latin typeface="Georgia" panose="02040502050405020303" pitchFamily="18" charset="0"/>
                              <a:ea typeface="Apple SD Gothic Neo" panose="02000300000000000000" pitchFamily="2" charset="-127"/>
                            </a:rPr>
                          </a:br>
                          <a:r>
                            <a:rPr lang="en-US" altLang="ko-Kore-KR" sz="1600" dirty="0">
                              <a:latin typeface="Georgia" panose="02040502050405020303" pitchFamily="18" charset="0"/>
                              <a:ea typeface="Apple SD Gothic Neo" panose="02000300000000000000" pitchFamily="2" charset="-127"/>
                            </a:rPr>
                            <a:t>(IBM)</a:t>
                          </a:r>
                          <a:endParaRPr lang="ko-Kore-KR" altLang="en-US" sz="1600" dirty="0">
                            <a:latin typeface="Georgia" panose="02040502050405020303" pitchFamily="18" charset="0"/>
                            <a:ea typeface="Apple SD Gothic Neo" panose="02000300000000000000" pitchFamily="2" charset="-127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21301249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59" t="-265217" r="-401117" b="-1152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ore-KR" sz="1600" dirty="0">
                              <a:latin typeface="Georgia" panose="02040502050405020303" pitchFamily="18" charset="0"/>
                              <a:ea typeface="Apple SD Gothic Neo" panose="02000300000000000000" pitchFamily="2" charset="-127"/>
                            </a:rPr>
                            <a:t>Hybrid, QNN-Only</a:t>
                          </a:r>
                          <a:endParaRPr lang="ko-Kore-KR" altLang="en-US" sz="1600" dirty="0">
                            <a:latin typeface="Georgia" panose="02040502050405020303" pitchFamily="18" charset="0"/>
                            <a:ea typeface="Apple SD Gothic Neo" panose="02000300000000000000" pitchFamily="2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99444" t="-265217" r="-199444" b="-1152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600" dirty="0" err="1">
                              <a:latin typeface="Georgia" panose="02040502050405020303" pitchFamily="18" charset="0"/>
                              <a:ea typeface="Apple SD Gothic Neo" panose="02000300000000000000" pitchFamily="2" charset="-127"/>
                            </a:rPr>
                            <a:t>Tensorflow</a:t>
                          </a:r>
                          <a:r>
                            <a:rPr lang="en-US" altLang="ko-Kore-KR" sz="1600" dirty="0">
                              <a:latin typeface="Georgia" panose="02040502050405020303" pitchFamily="18" charset="0"/>
                              <a:ea typeface="Apple SD Gothic Neo" panose="02000300000000000000" pitchFamily="2" charset="-127"/>
                            </a:rPr>
                            <a:t>-quantum</a:t>
                          </a:r>
                          <a:endParaRPr lang="ko-Kore-KR" altLang="en-US" sz="1600" dirty="0">
                            <a:latin typeface="Georgia" panose="02040502050405020303" pitchFamily="18" charset="0"/>
                            <a:ea typeface="Apple SD Gothic Neo" panose="02000300000000000000" pitchFamily="2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600" dirty="0">
                              <a:latin typeface="Georgia" panose="02040502050405020303" pitchFamily="18" charset="0"/>
                              <a:ea typeface="Apple SD Gothic Neo" panose="02000300000000000000" pitchFamily="2" charset="-127"/>
                            </a:rPr>
                            <a:t>Simulator</a:t>
                          </a:r>
                          <a:br>
                            <a:rPr lang="en-US" altLang="ko-Kore-KR" sz="1600" dirty="0">
                              <a:latin typeface="Georgia" panose="02040502050405020303" pitchFamily="18" charset="0"/>
                              <a:ea typeface="Apple SD Gothic Neo" panose="02000300000000000000" pitchFamily="2" charset="-127"/>
                            </a:rPr>
                          </a:br>
                          <a:r>
                            <a:rPr lang="en-US" altLang="ko-Kore-KR" sz="1600" dirty="0">
                              <a:latin typeface="Georgia" panose="02040502050405020303" pitchFamily="18" charset="0"/>
                              <a:ea typeface="Apple SD Gothic Neo" panose="02000300000000000000" pitchFamily="2" charset="-127"/>
                            </a:rPr>
                            <a:t>(</a:t>
                          </a:r>
                          <a:r>
                            <a:rPr lang="en-US" altLang="ko-Kore-KR" sz="1600" dirty="0" err="1">
                              <a:latin typeface="Georgia" panose="02040502050405020303" pitchFamily="18" charset="0"/>
                              <a:ea typeface="Apple SD Gothic Neo" panose="02000300000000000000" pitchFamily="2" charset="-127"/>
                            </a:rPr>
                            <a:t>Cirq</a:t>
                          </a:r>
                          <a:r>
                            <a:rPr lang="en-US" altLang="ko-Kore-KR" sz="1600" dirty="0">
                              <a:latin typeface="Georgia" panose="02040502050405020303" pitchFamily="18" charset="0"/>
                              <a:ea typeface="Apple SD Gothic Neo" panose="02000300000000000000" pitchFamily="2" charset="-127"/>
                            </a:rPr>
                            <a:t>)</a:t>
                          </a:r>
                          <a:endParaRPr lang="ko-Kore-KR" altLang="en-US" sz="1600" dirty="0">
                            <a:latin typeface="Georgia" panose="02040502050405020303" pitchFamily="18" charset="0"/>
                            <a:ea typeface="Apple SD Gothic Neo" panose="02000300000000000000" pitchFamily="2" charset="-127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57218746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59" t="-365217" r="-401117" b="-152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ore-KR" sz="1600" dirty="0">
                              <a:latin typeface="Georgia" panose="02040502050405020303" pitchFamily="18" charset="0"/>
                              <a:ea typeface="Apple SD Gothic Neo" panose="02000300000000000000" pitchFamily="2" charset="-127"/>
                            </a:rPr>
                            <a:t>Hybrid, QSVM</a:t>
                          </a:r>
                          <a:endParaRPr lang="ko-Kore-KR" altLang="en-US" sz="1600" dirty="0">
                            <a:latin typeface="Georgia" panose="02040502050405020303" pitchFamily="18" charset="0"/>
                            <a:ea typeface="Apple SD Gothic Neo" panose="02000300000000000000" pitchFamily="2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99444" t="-365217" r="-199444" b="-152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600" dirty="0" err="1">
                              <a:latin typeface="Georgia" panose="02040502050405020303" pitchFamily="18" charset="0"/>
                              <a:ea typeface="Apple SD Gothic Neo" panose="02000300000000000000" pitchFamily="2" charset="-127"/>
                            </a:rPr>
                            <a:t>Qiskit</a:t>
                          </a:r>
                          <a:endParaRPr lang="ko-Kore-KR" altLang="en-US" sz="1600" dirty="0">
                            <a:latin typeface="Georgia" panose="02040502050405020303" pitchFamily="18" charset="0"/>
                            <a:ea typeface="Apple SD Gothic Neo" panose="02000300000000000000" pitchFamily="2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600" dirty="0">
                              <a:latin typeface="Georgia" panose="02040502050405020303" pitchFamily="18" charset="0"/>
                              <a:ea typeface="Apple SD Gothic Neo" panose="02000300000000000000" pitchFamily="2" charset="-127"/>
                            </a:rPr>
                            <a:t>Simulator</a:t>
                          </a:r>
                          <a:br>
                            <a:rPr lang="en-US" altLang="ko-Kore-KR" sz="1600" dirty="0">
                              <a:latin typeface="Georgia" panose="02040502050405020303" pitchFamily="18" charset="0"/>
                              <a:ea typeface="Apple SD Gothic Neo" panose="02000300000000000000" pitchFamily="2" charset="-127"/>
                            </a:rPr>
                          </a:br>
                          <a:r>
                            <a:rPr lang="en-US" altLang="ko-Kore-KR" sz="1600" dirty="0">
                              <a:latin typeface="Georgia" panose="02040502050405020303" pitchFamily="18" charset="0"/>
                              <a:ea typeface="Apple SD Gothic Neo" panose="02000300000000000000" pitchFamily="2" charset="-127"/>
                            </a:rPr>
                            <a:t>(</a:t>
                          </a:r>
                          <a:r>
                            <a:rPr lang="en-US" altLang="ko-Kore-KR" sz="1600" dirty="0" err="1">
                              <a:latin typeface="Georgia" panose="02040502050405020303" pitchFamily="18" charset="0"/>
                              <a:ea typeface="Apple SD Gothic Neo" panose="02000300000000000000" pitchFamily="2" charset="-127"/>
                            </a:rPr>
                            <a:t>Pennylane-cirq</a:t>
                          </a:r>
                          <a:r>
                            <a:rPr lang="en-US" altLang="ko-Kore-KR" sz="1600" dirty="0">
                              <a:latin typeface="Georgia" panose="02040502050405020303" pitchFamily="18" charset="0"/>
                              <a:ea typeface="Apple SD Gothic Neo" panose="02000300000000000000" pitchFamily="2" charset="-127"/>
                            </a:rPr>
                            <a:t>)</a:t>
                          </a:r>
                          <a:endParaRPr lang="ko-Kore-KR" altLang="en-US" sz="1600" dirty="0">
                            <a:latin typeface="Georgia" panose="02040502050405020303" pitchFamily="18" charset="0"/>
                            <a:ea typeface="Apple SD Gothic Neo" panose="02000300000000000000" pitchFamily="2" charset="-127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2921539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C8BA3B3-4C80-AD98-B5C3-48224D0D21C6}"/>
              </a:ext>
            </a:extLst>
          </p:cNvPr>
          <p:cNvSpPr txBox="1"/>
          <p:nvPr/>
        </p:nvSpPr>
        <p:spPr>
          <a:xfrm>
            <a:off x="0" y="6170325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ko-Kore-KR" sz="800" dirty="0"/>
              <a:t>[1]Yang, Chao-Han Huck, et al. "Decentralizing feature extraction with quantum convolutional neural network for automatic speech recognition." ICASSP 2021-2021 IEEE International Conference on Acoustics, Speech and Signal Processing (ICASSP). IEEE, 2021 </a:t>
            </a:r>
          </a:p>
          <a:p>
            <a:r>
              <a:rPr kumimoji="1" lang="en" altLang="ko-Kore-KR" sz="800" dirty="0"/>
              <a:t>[2] </a:t>
            </a:r>
            <a:r>
              <a:rPr kumimoji="1" lang="en" altLang="ko-Kore-KR" sz="800" dirty="0" err="1"/>
              <a:t>Suryotrisongko</a:t>
            </a:r>
            <a:r>
              <a:rPr kumimoji="1" lang="en" altLang="ko-Kore-KR" sz="800" dirty="0"/>
              <a:t>, </a:t>
            </a:r>
            <a:r>
              <a:rPr kumimoji="1" lang="en" altLang="ko-Kore-KR" sz="800" dirty="0" err="1"/>
              <a:t>Hatma</a:t>
            </a:r>
            <a:r>
              <a:rPr kumimoji="1" lang="en" altLang="ko-Kore-KR" sz="800" dirty="0"/>
              <a:t>, and Yasuo </a:t>
            </a:r>
            <a:r>
              <a:rPr kumimoji="1" lang="en" altLang="ko-Kore-KR" sz="800" dirty="0" err="1"/>
              <a:t>Musashi</a:t>
            </a:r>
            <a:r>
              <a:rPr kumimoji="1" lang="en" altLang="ko-Kore-KR" sz="800" dirty="0"/>
              <a:t>. "Evaluating hybrid quantum-classical deep learning for cybersecurity botnet DGA detection." Procedia Computer Science 197 (2022): 223-229. </a:t>
            </a:r>
          </a:p>
          <a:p>
            <a:r>
              <a:rPr kumimoji="1" lang="en" altLang="ko-Kore-KR" sz="800" dirty="0"/>
              <a:t>[3] Islam, </a:t>
            </a:r>
            <a:r>
              <a:rPr kumimoji="1" lang="en" altLang="ko-Kore-KR" sz="800" dirty="0" err="1"/>
              <a:t>Mhafuzul</a:t>
            </a:r>
            <a:r>
              <a:rPr kumimoji="1" lang="en" altLang="ko-Kore-KR" sz="800" dirty="0"/>
              <a:t>, et al. "Hybrid Quantum-Classical Neural Network for Cloud-supported In-Vehicle Cyberattack Detection." IEEE Sensors Letters 6.4 (2022): 1-4. </a:t>
            </a:r>
          </a:p>
          <a:p>
            <a:r>
              <a:rPr kumimoji="1" lang="en" altLang="ko-Kore-KR" sz="800" dirty="0"/>
              <a:t>[4] </a:t>
            </a:r>
            <a:r>
              <a:rPr kumimoji="1" lang="en" altLang="ko-Kore-KR" sz="800" dirty="0" err="1"/>
              <a:t>Payares</a:t>
            </a:r>
            <a:r>
              <a:rPr kumimoji="1" lang="en" altLang="ko-Kore-KR" sz="800" dirty="0"/>
              <a:t>, E. D., and J. C. Martinez-Santos. "Quantum machine learning for intrusion detection of distributed denial of service attacks: a comparative overview." Quantum Computing, Communication, and Simulation 11699 (2021): 35-43.</a:t>
            </a:r>
            <a:endParaRPr kumimoji="1" lang="ko-Kore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065261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데이터 프라이버시를 위한 연합 학습 </a:t>
            </a:r>
            <a:r>
              <a:rPr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[1]</a:t>
            </a:r>
            <a:endParaRPr lang="ko-KR" altLang="en-US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학습 데이터 프라이버시를 위한 </a:t>
            </a:r>
            <a:r>
              <a:rPr lang="en-US" altLang="ko-KR" sz="18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Hybrid quantum-classical neural network </a:t>
            </a:r>
            <a:r>
              <a:rPr lang="ko-KR" altLang="en-US" sz="18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기반의 연합 학습 기법 제안</a:t>
            </a:r>
            <a:endParaRPr lang="en-US" altLang="ko-KR" sz="18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ko-KR" altLang="en-US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음성 데이터에 대한 학습을 통해 </a:t>
            </a:r>
            <a:r>
              <a:rPr lang="ko-KR" altLang="en-US" sz="18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음성을 분류</a:t>
            </a:r>
            <a:r>
              <a:rPr lang="ko-KR" altLang="en-US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하는 작업을 대상으로 함</a:t>
            </a:r>
            <a:endParaRPr lang="en-US" altLang="ko-KR" sz="18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ko-KR" altLang="en-US" sz="18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클라우드 환경</a:t>
            </a:r>
            <a:endParaRPr lang="en-US" altLang="ko-KR" sz="18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lvl="1"/>
            <a:r>
              <a:rPr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음성 데이터 </a:t>
            </a:r>
            <a:r>
              <a:rPr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 Mel-</a:t>
            </a:r>
            <a:r>
              <a:rPr lang="en-US" altLang="ko-KR" sz="1600" dirty="0" err="1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spectogram</a:t>
            </a:r>
            <a:r>
              <a:rPr lang="ko-KR" altLang="en-US" sz="1600" dirty="0" err="1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으로</a:t>
            </a:r>
            <a:r>
              <a:rPr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 변환 </a:t>
            </a:r>
            <a:r>
              <a:rPr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 </a:t>
            </a:r>
            <a:r>
              <a:rPr lang="ko-KR" altLang="en-US" sz="1600" b="1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특징 추출을 위해 </a:t>
            </a:r>
            <a:r>
              <a:rPr lang="en-US" altLang="ko-KR" sz="1600" b="1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Quantum CNN </a:t>
            </a:r>
            <a:r>
              <a:rPr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사용 </a:t>
            </a:r>
            <a:r>
              <a:rPr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(2x2 </a:t>
            </a:r>
            <a:r>
              <a:rPr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또는 </a:t>
            </a:r>
            <a:r>
              <a:rPr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3x3</a:t>
            </a:r>
            <a:r>
              <a:rPr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씩 추출하여</a:t>
            </a:r>
            <a:r>
              <a:rPr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 QCNN</a:t>
            </a:r>
            <a:r>
              <a:rPr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에 입력</a:t>
            </a:r>
            <a:r>
              <a:rPr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)</a:t>
            </a:r>
            <a:endParaRPr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ko-KR" altLang="en-US" sz="18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로컬 환경</a:t>
            </a:r>
            <a:endParaRPr lang="en-US" altLang="ko-KR" sz="18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lvl="1"/>
            <a:r>
              <a:rPr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추출된 특징 데이터를 </a:t>
            </a:r>
            <a:r>
              <a:rPr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RNN</a:t>
            </a:r>
            <a:r>
              <a:rPr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에 입력 </a:t>
            </a:r>
            <a:r>
              <a:rPr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 </a:t>
            </a:r>
            <a:r>
              <a:rPr lang="ko-KR" altLang="en-US" sz="1600" b="1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음성 분류</a:t>
            </a:r>
            <a:endParaRPr lang="en-US" altLang="ko-KR" sz="16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ko-KR" altLang="en-US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하이브리드 신경망 구축을 위한 라이브러리인 </a:t>
            </a:r>
            <a:r>
              <a:rPr lang="en-US" altLang="ko-KR" sz="1800" b="1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Pennylane</a:t>
            </a:r>
            <a:r>
              <a:rPr lang="ko-KR" altLang="en-US" sz="18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의 랜덤 양자 회로 사용</a:t>
            </a:r>
            <a:endParaRPr lang="en-US" altLang="ko-KR" sz="18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IBM </a:t>
            </a:r>
            <a:r>
              <a:rPr lang="ko-KR" altLang="en-US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하드웨어에서 수집한 노이즈가 추가된 </a:t>
            </a:r>
            <a:r>
              <a:rPr lang="en-US" altLang="ko-KR" sz="18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Pennylane-qiskit</a:t>
            </a:r>
            <a:r>
              <a:rPr lang="en-US" altLang="ko-KR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시뮬레이터를 통해 </a:t>
            </a:r>
            <a:r>
              <a:rPr lang="ko-KR" altLang="en-US" sz="18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노이즈를 고려한 실험 진행</a:t>
            </a:r>
            <a:endParaRPr lang="en-US" altLang="ko-KR" sz="18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18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4</a:t>
            </a:r>
            <a:r>
              <a:rPr lang="ko-KR" altLang="en-US" sz="18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개 또는 </a:t>
            </a:r>
            <a:r>
              <a:rPr lang="en-US" altLang="ko-KR" sz="18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9</a:t>
            </a:r>
            <a:r>
              <a:rPr lang="ko-KR" altLang="en-US" sz="18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개의 </a:t>
            </a:r>
            <a:r>
              <a:rPr lang="ko-KR" altLang="en-US" sz="1800" b="1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큐비트</a:t>
            </a:r>
            <a:r>
              <a:rPr lang="ko-KR" altLang="en-US" sz="18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사용</a:t>
            </a:r>
            <a:endParaRPr lang="en-US" altLang="ko-KR" sz="18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lvl="1"/>
            <a:r>
              <a:rPr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현재의 양자 컴퓨터로는 사용 가능한 큐비트의 수가 많지 않기 때문</a:t>
            </a:r>
            <a:endParaRPr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lvl="1"/>
            <a:r>
              <a:rPr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4</a:t>
            </a:r>
            <a:r>
              <a:rPr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개의 큐비트를 사용한 경우가 더 좋은 결과 얻음 </a:t>
            </a:r>
            <a:r>
              <a:rPr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 </a:t>
            </a:r>
            <a:r>
              <a:rPr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큐비트에 발생하는 노이즈 때문으로 생각 됨</a:t>
            </a:r>
            <a:endParaRPr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ko-KR" altLang="en-US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고전 신경망보다 더 높은 정확도 달성 </a:t>
            </a:r>
            <a:r>
              <a:rPr lang="en-US" altLang="ko-KR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(95.12%)</a:t>
            </a:r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lang="en-US" altLang="ko-KR" sz="18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8437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ore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어플리케이션을 위한 </a:t>
            </a:r>
            <a:r>
              <a:rPr lang="en-US" altLang="ko-Kore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Botnet </a:t>
            </a:r>
            <a:r>
              <a:rPr lang="ko-Kore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탐지 </a:t>
            </a:r>
            <a:r>
              <a:rPr lang="en-US" altLang="ko-Kore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[</a:t>
            </a:r>
            <a:r>
              <a:rPr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2]</a:t>
            </a:r>
            <a:endParaRPr lang="ko-KR" altLang="en-US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Botnet </a:t>
            </a:r>
            <a:r>
              <a:rPr lang="ko-KR" altLang="en-US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탐지</a:t>
            </a:r>
            <a:endParaRPr lang="en-US" altLang="ko-KR" sz="18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lvl="1"/>
            <a:r>
              <a:rPr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Botnet : </a:t>
            </a:r>
            <a:r>
              <a:rPr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악성 소프트웨어를 이용해 빼앗은 다수의 좀비 컴퓨터로 구성되는 네트워크</a:t>
            </a:r>
            <a:endParaRPr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ko-KR" altLang="en-US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도메인 이름의 확률 분포에 대한 엔트로피</a:t>
            </a:r>
            <a:r>
              <a:rPr lang="en-US" altLang="ko-KR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lang="ko-KR" altLang="en-US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도메인 이름의 문자 길이 등의 정보를 데이터로 하여 </a:t>
            </a:r>
            <a:r>
              <a:rPr lang="en-US" altLang="ko-KR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botnet</a:t>
            </a:r>
            <a:r>
              <a:rPr lang="ko-KR" altLang="en-US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을 탐지</a:t>
            </a:r>
            <a:endParaRPr lang="en-US" altLang="ko-KR" sz="18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18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Hybrid quantum-classical neural network </a:t>
            </a:r>
            <a:r>
              <a:rPr lang="ko-KR" altLang="en-US" sz="18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기반</a:t>
            </a:r>
            <a:endParaRPr lang="en-US" altLang="ko-KR" sz="18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1800" b="1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Pennylane</a:t>
            </a:r>
            <a:r>
              <a:rPr lang="en-US" altLang="ko-KR" sz="18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sz="18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라이브러리 사용</a:t>
            </a:r>
            <a:endParaRPr lang="en-US" altLang="ko-KR" sz="18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lvl="1"/>
            <a:r>
              <a:rPr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‘</a:t>
            </a:r>
            <a:r>
              <a:rPr lang="en-US" altLang="ko-KR" sz="16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default.qubit</a:t>
            </a:r>
            <a:r>
              <a:rPr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’ </a:t>
            </a:r>
            <a:r>
              <a:rPr lang="ko-KR" altLang="en-US" sz="16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시뮬레이터 사용</a:t>
            </a:r>
            <a:endParaRPr lang="en-US" altLang="ko-KR" sz="16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lvl="1"/>
            <a:r>
              <a:rPr lang="ko-KR" altLang="en-US" sz="16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임베딩</a:t>
            </a:r>
            <a:r>
              <a:rPr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레이어</a:t>
            </a:r>
            <a:r>
              <a:rPr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랜덤 레이어 등을 조합 </a:t>
            </a:r>
            <a:r>
              <a:rPr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</a:t>
            </a:r>
            <a:r>
              <a:rPr lang="en-US" altLang="ko-KR" sz="16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Pennylane</a:t>
            </a:r>
            <a:r>
              <a:rPr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에서 제공</a:t>
            </a:r>
            <a:r>
              <a:rPr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 </a:t>
            </a:r>
          </a:p>
          <a:p>
            <a:pPr lvl="1"/>
            <a:r>
              <a:rPr lang="ko-KR" altLang="en-US" sz="16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다양한 조합을 사용</a:t>
            </a:r>
            <a:r>
              <a:rPr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하여 실험 진행</a:t>
            </a:r>
            <a:endParaRPr lang="en-US" altLang="ko-KR" sz="1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18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IBM</a:t>
            </a:r>
            <a:r>
              <a:rPr lang="ko-KR" altLang="en-US" sz="18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의 실제 양자 하드웨어 사용</a:t>
            </a:r>
            <a:r>
              <a:rPr lang="ko-KR" altLang="en-US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하여 양자 컴퓨터의 노이즈를 고려한 실험 진행</a:t>
            </a:r>
            <a:endParaRPr lang="en-US" altLang="ko-KR" sz="18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lvl="1"/>
            <a:r>
              <a:rPr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무료 양자 하드웨어 사용 </a:t>
            </a:r>
            <a:r>
              <a:rPr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 </a:t>
            </a:r>
            <a:r>
              <a:rPr lang="ko-KR" altLang="en-US" sz="1600" b="1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최대 </a:t>
            </a:r>
            <a:r>
              <a:rPr lang="en-US" altLang="ko-KR" sz="1600" b="1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5 </a:t>
            </a:r>
            <a:r>
              <a:rPr lang="ko-KR" altLang="en-US" sz="1600" b="1" dirty="0" err="1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큐비트</a:t>
            </a:r>
            <a:endParaRPr lang="en-US" altLang="ko-KR" sz="16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ko-KR" altLang="en-US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양자 회로를 구성하는 레이어의 </a:t>
            </a:r>
            <a:r>
              <a:rPr lang="ko-KR" altLang="en-US" sz="18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조합에 따라 성능 차이 존재</a:t>
            </a:r>
            <a:endParaRPr lang="en-US" altLang="ko-KR" sz="18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lvl="1"/>
            <a:r>
              <a:rPr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학습 데이터 </a:t>
            </a:r>
            <a:r>
              <a:rPr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100</a:t>
            </a:r>
            <a:r>
              <a:rPr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개 </a:t>
            </a:r>
            <a:r>
              <a:rPr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 </a:t>
            </a:r>
            <a:r>
              <a:rPr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최대 </a:t>
            </a:r>
            <a:r>
              <a:rPr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94.7% (Angle embedding + strongly </a:t>
            </a:r>
            <a:r>
              <a:rPr lang="en-US" altLang="ko-KR" sz="16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entangeled</a:t>
            </a:r>
            <a:r>
              <a:rPr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레이어 조합이 높은 정확도 달성</a:t>
            </a:r>
            <a:r>
              <a:rPr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</a:p>
          <a:p>
            <a:pPr lvl="1"/>
            <a:r>
              <a:rPr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학습 데이터 </a:t>
            </a:r>
            <a:r>
              <a:rPr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1000</a:t>
            </a:r>
            <a:r>
              <a:rPr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개 </a:t>
            </a:r>
            <a:r>
              <a:rPr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 </a:t>
            </a:r>
            <a:r>
              <a:rPr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최대 </a:t>
            </a:r>
            <a:r>
              <a:rPr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93.9%</a:t>
            </a:r>
          </a:p>
          <a:p>
            <a:endParaRPr lang="en-US" altLang="ko-KR" sz="18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lang="en-US" altLang="ko-KR" sz="18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5178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ore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Control Area Network (CAN)</a:t>
            </a:r>
            <a:r>
              <a:rPr lang="ko-Kore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에 대한 </a:t>
            </a:r>
            <a:r>
              <a:rPr lang="en-US" altLang="ko-Kore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amplitude shift attack </a:t>
            </a:r>
            <a:r>
              <a:rPr lang="ko-Kore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탐지 </a:t>
            </a:r>
            <a:r>
              <a:rPr lang="en-US" altLang="ko-Kore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[</a:t>
            </a:r>
            <a:r>
              <a:rPr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3]</a:t>
            </a:r>
            <a:endParaRPr lang="ko-KR" altLang="en-US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Amplitude Shift Attack</a:t>
            </a:r>
          </a:p>
          <a:p>
            <a:pPr lvl="1"/>
            <a:r>
              <a:rPr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CAN </a:t>
            </a:r>
            <a:r>
              <a:rPr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프로토콜의 데이터 프레임을 무작위로 변경하는 공격</a:t>
            </a:r>
            <a:endParaRPr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ko-KR" altLang="en-US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정상적인 </a:t>
            </a:r>
            <a:r>
              <a:rPr lang="en-US" altLang="ko-KR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CAN </a:t>
            </a:r>
            <a:r>
              <a:rPr lang="ko-KR" altLang="en-US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데이터와 공격 받은 데이터를 학습하여 공격 여부 탐지</a:t>
            </a:r>
            <a:endParaRPr lang="en-US" altLang="ko-KR" sz="18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lvl="1"/>
            <a:r>
              <a:rPr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전체 </a:t>
            </a:r>
            <a:r>
              <a:rPr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13</a:t>
            </a:r>
            <a:r>
              <a:rPr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개의 특징을 갖는 데이터에서 </a:t>
            </a:r>
            <a:r>
              <a:rPr lang="en-US" altLang="ko-KR" sz="16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4</a:t>
            </a:r>
            <a:r>
              <a:rPr lang="ko-KR" altLang="en-US" sz="16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개만 추출하여 사용</a:t>
            </a:r>
            <a:endParaRPr lang="en-US" altLang="ko-KR" sz="16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lvl="1"/>
            <a:r>
              <a:rPr lang="ko-KR" altLang="en-US" sz="16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데이터 추출 시</a:t>
            </a:r>
            <a:r>
              <a:rPr lang="en-US" altLang="ko-KR" sz="16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16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고전 신경망 사용 </a:t>
            </a:r>
            <a:endParaRPr lang="en-US" altLang="ko-KR" sz="16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lvl="1"/>
            <a:r>
              <a:rPr lang="ko-KR" altLang="en-US" sz="16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데이터 추출 후</a:t>
            </a:r>
            <a:r>
              <a:rPr lang="en-US" altLang="ko-KR" sz="16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16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양자 인코딩 하여 </a:t>
            </a:r>
            <a:r>
              <a:rPr lang="ko-KR" altLang="en-US" sz="16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양자 신경망 적용하여 분류</a:t>
            </a:r>
            <a:endParaRPr lang="en-US" altLang="ko-KR" sz="16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18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QNN-only, classical LSTM, Hybrid neural network</a:t>
            </a:r>
            <a:r>
              <a:rPr lang="ko-KR" altLang="en-US" sz="18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구성</a:t>
            </a:r>
            <a:endParaRPr lang="en-US" altLang="ko-KR" sz="18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lvl="1"/>
            <a:r>
              <a:rPr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Hybrid </a:t>
            </a:r>
            <a:r>
              <a:rPr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신경망이 </a:t>
            </a:r>
            <a:r>
              <a:rPr lang="ko-KR" altLang="en-US" sz="16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더 적은 파라미터</a:t>
            </a:r>
            <a:r>
              <a:rPr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와 </a:t>
            </a:r>
            <a:r>
              <a:rPr lang="ko-KR" altLang="en-US" sz="16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더 적은 </a:t>
            </a:r>
            <a:r>
              <a:rPr lang="en-US" altLang="ko-KR" sz="16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epoch </a:t>
            </a:r>
            <a:r>
              <a:rPr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사용</a:t>
            </a:r>
            <a:endParaRPr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lvl="1"/>
            <a:r>
              <a:rPr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학습 및 테스트 데이터에 대한 정확도는 각각 </a:t>
            </a:r>
            <a:r>
              <a:rPr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(85.7%, 62.0%), (99.9%, 87.8%), (98.7%, 93.9%) </a:t>
            </a:r>
            <a:r>
              <a:rPr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달성</a:t>
            </a:r>
            <a:endParaRPr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18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Hybrid </a:t>
            </a:r>
            <a:r>
              <a:rPr lang="ko-KR" altLang="en-US" sz="18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기반의 신경망이 가장 좋은 성능 달성</a:t>
            </a:r>
            <a:endParaRPr lang="en-US" altLang="ko-KR" sz="18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lvl="1"/>
            <a:r>
              <a:rPr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양자 신경망만 사용하는 것 보다 </a:t>
            </a:r>
            <a:r>
              <a:rPr lang="ko-KR" altLang="en-US" sz="16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더 안정적</a:t>
            </a:r>
            <a:r>
              <a:rPr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이며</a:t>
            </a:r>
            <a:r>
              <a:rPr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고전신경망을 쓰는 경우보다 </a:t>
            </a:r>
            <a:r>
              <a:rPr lang="ko-KR" altLang="en-US" sz="1600" b="1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과적합</a:t>
            </a:r>
            <a:r>
              <a:rPr lang="ko-KR" altLang="en-US" sz="16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및 파라미터를 줄일 수 있음</a:t>
            </a:r>
            <a:endParaRPr lang="en-US" altLang="ko-KR" sz="16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lang="en-US" altLang="ko-KR" sz="18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3679208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</TotalTime>
  <Words>1378</Words>
  <Application>Microsoft Macintosh PowerPoint</Application>
  <PresentationFormat>와이드스크린</PresentationFormat>
  <Paragraphs>141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Apple SD Gothic Neo</vt:lpstr>
      <vt:lpstr>맑은 고딕</vt:lpstr>
      <vt:lpstr>Arial</vt:lpstr>
      <vt:lpstr>Cambria Math</vt:lpstr>
      <vt:lpstr>Georgia</vt:lpstr>
      <vt:lpstr>CryptoCraft 테마</vt:lpstr>
      <vt:lpstr>제목 테마</vt:lpstr>
      <vt:lpstr>사이버 보안을 위한 양자 인공지능 연구 동향</vt:lpstr>
      <vt:lpstr>PowerPoint 프레젠테이션</vt:lpstr>
      <vt:lpstr>서론</vt:lpstr>
      <vt:lpstr>인공 신경망</vt:lpstr>
      <vt:lpstr>양자 인공 신경망</vt:lpstr>
      <vt:lpstr>사이버 보안을 위한 양자 인공지능 연구 동향</vt:lpstr>
      <vt:lpstr>데이터 프라이버시를 위한 연합 학습 [1]</vt:lpstr>
      <vt:lpstr>어플리케이션을 위한 Botnet 탐지 [2]</vt:lpstr>
      <vt:lpstr>Control Area Network (CAN)에 대한 amplitude shift attack 탐지 [3]</vt:lpstr>
      <vt:lpstr>Distributed Denial of Service Attack 탐지 [4]</vt:lpstr>
      <vt:lpstr>결론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김 현지</cp:lastModifiedBy>
  <cp:revision>89</cp:revision>
  <dcterms:created xsi:type="dcterms:W3CDTF">2019-03-05T04:29:07Z</dcterms:created>
  <dcterms:modified xsi:type="dcterms:W3CDTF">2022-06-11T10:49:25Z</dcterms:modified>
</cp:coreProperties>
</file>