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/>
          <p:nvPr>
            <p:ph type="title"/>
          </p:nvPr>
        </p:nvSpPr>
        <p:spPr>
          <a:xfrm>
            <a:off x="0" y="1223120"/>
            <a:ext cx="12192000" cy="2387601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half" idx="1"/>
          </p:nvPr>
        </p:nvSpPr>
        <p:spPr>
          <a:xfrm>
            <a:off x="-3" y="3794871"/>
            <a:ext cx="12192003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1pPr>
            <a:lvl2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2pPr>
            <a:lvl3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3pPr>
            <a:lvl4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4pPr>
            <a:lvl5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pic>
        <p:nvPicPr>
          <p:cNvPr id="23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5" y="6195047"/>
            <a:ext cx="3026855" cy="642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80201" y="6215219"/>
            <a:ext cx="1311799" cy="642782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선 연결선 8"/>
          <p:cNvSpPr/>
          <p:nvPr/>
        </p:nvSpPr>
        <p:spPr>
          <a:xfrm>
            <a:off x="4863596" y="2208981"/>
            <a:ext cx="1994076" cy="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1055590" y="1691015"/>
            <a:ext cx="10071854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  <a:lvl2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2pPr>
            <a:lvl3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3pPr>
            <a:lvl4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4pPr>
            <a:lvl5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pPr/>
            <a:r>
              <a:t>제목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텍스트 개체 틀 4"/>
          <p:cNvSpPr/>
          <p:nvPr>
            <p:ph type="body" sz="quarter" idx="21" hasCustomPrompt="1"/>
          </p:nvPr>
        </p:nvSpPr>
        <p:spPr>
          <a:xfrm>
            <a:off x="1055591" y="2606856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</a:t>
            </a:r>
          </a:p>
        </p:txBody>
      </p:sp>
      <p:sp>
        <p:nvSpPr>
          <p:cNvPr id="35" name="텍스트 개체 틀 4"/>
          <p:cNvSpPr/>
          <p:nvPr>
            <p:ph type="body" sz="quarter" idx="22" hasCustomPrompt="1"/>
          </p:nvPr>
        </p:nvSpPr>
        <p:spPr>
          <a:xfrm>
            <a:off x="1055591" y="3526039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</a:t>
            </a:r>
          </a:p>
        </p:txBody>
      </p:sp>
      <p:sp>
        <p:nvSpPr>
          <p:cNvPr id="36" name="텍스트 개체 틀 4"/>
          <p:cNvSpPr/>
          <p:nvPr>
            <p:ph type="body" sz="quarter" idx="23" hasCustomPrompt="1"/>
          </p:nvPr>
        </p:nvSpPr>
        <p:spPr>
          <a:xfrm>
            <a:off x="1055593" y="4441880"/>
            <a:ext cx="10071849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</a:t>
            </a:r>
          </a:p>
        </p:txBody>
      </p:sp>
      <p:sp>
        <p:nvSpPr>
          <p:cNvPr id="37" name="모서리가 둥근 직사각형 19"/>
          <p:cNvSpPr/>
          <p:nvPr/>
        </p:nvSpPr>
        <p:spPr>
          <a:xfrm>
            <a:off x="1064556" y="16910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" name="모서리가 둥근 직사각형 19"/>
          <p:cNvSpPr/>
          <p:nvPr/>
        </p:nvSpPr>
        <p:spPr>
          <a:xfrm>
            <a:off x="1064556" y="2603618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" name="모서리가 둥근 직사각형 19"/>
          <p:cNvSpPr/>
          <p:nvPr/>
        </p:nvSpPr>
        <p:spPr>
          <a:xfrm>
            <a:off x="1064556" y="35326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모서리가 둥근 직사각형 19"/>
          <p:cNvSpPr/>
          <p:nvPr/>
        </p:nvSpPr>
        <p:spPr>
          <a:xfrm>
            <a:off x="1064556" y="4445220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3"/>
          <p:cNvSpPr txBox="1"/>
          <p:nvPr/>
        </p:nvSpPr>
        <p:spPr>
          <a:xfrm>
            <a:off x="45718" y="2767279"/>
            <a:ext cx="12100563" cy="1316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감사합니다.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9"/>
          <p:cNvSpPr/>
          <p:nvPr/>
        </p:nvSpPr>
        <p:spPr>
          <a:xfrm>
            <a:off x="411920" y="207747"/>
            <a:ext cx="11368162" cy="762165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411920" y="207747"/>
            <a:ext cx="11368162" cy="762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411162" y="1152525"/>
            <a:ext cx="11369676" cy="505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11805336" y="6412231"/>
            <a:ext cx="386664" cy="3752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/>
          <p:cNvSpPr txBox="1"/>
          <p:nvPr>
            <p:ph type="title"/>
          </p:nvPr>
        </p:nvSpPr>
        <p:spPr>
          <a:xfrm>
            <a:off x="0" y="1223120"/>
            <a:ext cx="12192000" cy="23876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인공신경망 기반 크립토재킹 탐지 기법 동향</a:t>
            </a:r>
          </a:p>
        </p:txBody>
      </p:sp>
      <p:sp>
        <p:nvSpPr>
          <p:cNvPr id="59" name="부제목 2"/>
          <p:cNvSpPr txBox="1"/>
          <p:nvPr>
            <p:ph type="body" sz="half" idx="1"/>
          </p:nvPr>
        </p:nvSpPr>
        <p:spPr>
          <a:xfrm>
            <a:off x="-4" y="3794871"/>
            <a:ext cx="12192005" cy="1655762"/>
          </a:xfrm>
          <a:prstGeom prst="rect">
            <a:avLst/>
          </a:prstGeom>
        </p:spPr>
        <p:txBody>
          <a:bodyPr/>
          <a:lstStyle/>
          <a:p>
            <a:pPr/>
            <a:r>
              <a:t>한성대학교 김원웅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1"/>
          <p:cNvSpPr txBox="1"/>
          <p:nvPr>
            <p:ph type="body" sz="quarter" idx="1"/>
          </p:nvPr>
        </p:nvSpPr>
        <p:spPr>
          <a:xfrm>
            <a:off x="1055592" y="1691015"/>
            <a:ext cx="10071852" cy="718954"/>
          </a:xfrm>
          <a:prstGeom prst="rect">
            <a:avLst/>
          </a:prstGeom>
        </p:spPr>
        <p:txBody>
          <a:bodyPr/>
          <a:lstStyle/>
          <a:p>
            <a:pPr/>
            <a:r>
              <a:t>문제점</a:t>
            </a:r>
          </a:p>
        </p:txBody>
      </p:sp>
      <p:sp>
        <p:nvSpPr>
          <p:cNvPr id="62" name="텍스트 개체 틀 2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관련 연구</a:t>
            </a:r>
          </a:p>
        </p:txBody>
      </p:sp>
      <p:sp>
        <p:nvSpPr>
          <p:cNvPr id="63" name="텍스트 개체 틀 3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인공신경망 기반 크립토재킹 탐지 기법 동향</a:t>
            </a:r>
          </a:p>
        </p:txBody>
      </p:sp>
      <p:sp>
        <p:nvSpPr>
          <p:cNvPr id="64" name="텍스트 개체 틀 4"/>
          <p:cNvSpPr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결론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/>
          <p:nvPr>
            <p:ph type="sldNum" sz="quarter" idx="4294967295"/>
          </p:nvPr>
        </p:nvSpPr>
        <p:spPr>
          <a:xfrm>
            <a:off x="11946598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문제점</a:t>
            </a:r>
          </a:p>
        </p:txBody>
      </p:sp>
      <p:sp>
        <p:nvSpPr>
          <p:cNvPr id="68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/>
            <a:r>
              <a:t>블록체인 기술의 발달</a:t>
            </a:r>
          </a:p>
          <a:p>
            <a:pPr lvl="1" marL="0" indent="228600">
              <a:buSzTx/>
              <a:buFontTx/>
              <a:buNone/>
            </a:pPr>
            <a:r>
              <a:t>- 거래시스템, NFT, 비지니스 모델(하이퍼레저 패브릭)</a:t>
            </a:r>
          </a:p>
          <a:p>
            <a:pPr lvl="1" marL="0" indent="228600">
              <a:buSzTx/>
              <a:buFontTx/>
              <a:buNone/>
            </a:pPr>
          </a:p>
          <a:p>
            <a:pPr/>
            <a:r>
              <a:t>PoW(Proof of Work) 기반 합의 알고리즘을 갖는 암호화폐들이 존재</a:t>
            </a:r>
          </a:p>
          <a:p>
            <a:pPr lvl="1" marL="0" indent="228600">
              <a:buSzTx/>
              <a:buFontTx/>
              <a:buNone/>
            </a:pPr>
            <a:r>
              <a:t>-&gt; PoW에서 사용되는 컴퓨팅 자원을 갈취해서 사용하는 문제 발생</a:t>
            </a:r>
          </a:p>
          <a:p>
            <a:pPr lvl="2" marL="0" indent="457200">
              <a:buSzTx/>
              <a:buFontTx/>
              <a:buNone/>
            </a:pPr>
            <a:r>
              <a:t>Ex) 유튜브의 Google 광고 패키지와 병합된 크립토재킹 멀웨어</a:t>
            </a:r>
          </a:p>
          <a:p>
            <a:pPr lvl="2" marL="0" indent="457200">
              <a:buSzTx/>
              <a:buFontTx/>
              <a:buNone/>
            </a:pPr>
          </a:p>
          <a:p>
            <a:pPr marL="280736" indent="-280736">
              <a:buFontTx/>
            </a:pPr>
            <a:r>
              <a:t>이러한 문제는 사람이 직접 알아채기엔 한계점이 존재</a:t>
            </a:r>
          </a:p>
          <a:p>
            <a:pPr lvl="2" marL="0" indent="457200">
              <a:buSzTx/>
              <a:buFontTx/>
              <a:buNone/>
            </a:pPr>
            <a:r>
              <a:t>-&gt; 최근 멀웨어 탐지기법으로 각광받는 인공신경망을 이용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9"/>
          <p:cNvSpPr txBox="1"/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관련 연구</a:t>
            </a:r>
          </a:p>
        </p:txBody>
      </p:sp>
      <p:sp>
        <p:nvSpPr>
          <p:cNvPr id="72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 marL="203454" indent="-203454" defTabSz="813816">
              <a:spcBef>
                <a:spcPts val="800"/>
              </a:spcBef>
              <a:defRPr b="1" sz="1779"/>
            </a:pPr>
            <a:r>
              <a:t>블록체인</a:t>
            </a:r>
          </a:p>
          <a:p>
            <a:pPr lvl="1" marL="0" indent="203454" defTabSz="813816">
              <a:spcBef>
                <a:spcPts val="800"/>
              </a:spcBef>
              <a:buSzTx/>
              <a:buFontTx/>
              <a:buNone/>
              <a:defRPr sz="1602"/>
            </a:pPr>
            <a:r>
              <a:t>- Peer-to-Peer 형태의 네트워크를 통해 관리되는 분산형 데이터베이스</a:t>
            </a:r>
          </a:p>
          <a:p>
            <a:pPr lvl="1" marL="0" indent="203454" defTabSz="813816">
              <a:spcBef>
                <a:spcPts val="800"/>
              </a:spcBef>
              <a:buSzTx/>
              <a:buFontTx/>
              <a:buNone/>
              <a:defRPr sz="1602"/>
            </a:pPr>
            <a:r>
              <a:t>- 기존의 중앙집중형 거래시스템(은행)과 달리 네트워크상의 거래들을 기록한 동일한 원장을 공유하는 시스템</a:t>
            </a:r>
          </a:p>
          <a:p>
            <a:pPr lvl="1" marL="0" indent="203454" defTabSz="813816">
              <a:spcBef>
                <a:spcPts val="800"/>
              </a:spcBef>
              <a:buSzTx/>
              <a:buFontTx/>
              <a:buNone/>
              <a:defRPr sz="1602"/>
            </a:pPr>
            <a:r>
              <a:t>- 합의 알고리즘에 의해서 원장을 검증</a:t>
            </a:r>
          </a:p>
          <a:p>
            <a:pPr marL="160621" indent="-160621" defTabSz="813816">
              <a:spcBef>
                <a:spcPts val="800"/>
              </a:spcBef>
              <a:buFontTx/>
              <a:defRPr b="1" sz="1779"/>
            </a:pPr>
          </a:p>
          <a:p>
            <a:pPr marL="160621" indent="-160621" defTabSz="813816">
              <a:spcBef>
                <a:spcPts val="800"/>
              </a:spcBef>
              <a:buFontTx/>
              <a:defRPr b="1" sz="1779"/>
            </a:pPr>
            <a:r>
              <a:t>PoW (Proof of Work)</a:t>
            </a:r>
          </a:p>
          <a:p>
            <a:pPr lvl="1" marL="0" indent="203454" defTabSz="813816">
              <a:spcBef>
                <a:spcPts val="800"/>
              </a:spcBef>
              <a:buSzTx/>
              <a:buFontTx/>
              <a:buNone/>
              <a:defRPr sz="1602"/>
            </a:pPr>
            <a:r>
              <a:t>- 합의 알고리즘의 일종</a:t>
            </a:r>
          </a:p>
          <a:p>
            <a:pPr lvl="1" marL="0" indent="203454" defTabSz="813816">
              <a:spcBef>
                <a:spcPts val="800"/>
              </a:spcBef>
              <a:buSzTx/>
              <a:buFontTx/>
              <a:buNone/>
              <a:defRPr sz="1602"/>
            </a:pPr>
            <a:r>
              <a:t>- 단순 반복 작업을 통해서 목표 해시 값을 찾아내는 것이 목표</a:t>
            </a:r>
          </a:p>
          <a:p>
            <a:pPr lvl="2" marL="0" indent="406908" defTabSz="813816">
              <a:spcBef>
                <a:spcPts val="800"/>
              </a:spcBef>
              <a:buSzTx/>
              <a:buFontTx/>
              <a:buNone/>
              <a:defRPr sz="1602"/>
            </a:pPr>
            <a:r>
              <a:t>-&gt; 컴퓨팅 자원이 소모됨</a:t>
            </a:r>
          </a:p>
          <a:p>
            <a:pPr lvl="1" marL="0" indent="203454" defTabSz="813816">
              <a:spcBef>
                <a:spcPts val="800"/>
              </a:spcBef>
              <a:buSzTx/>
              <a:buFontTx/>
              <a:buNone/>
              <a:defRPr sz="1602"/>
            </a:pPr>
            <a:r>
              <a:t>- 성공했을 경우 거래의 수수료를 보상으로 얻게됨</a:t>
            </a:r>
          </a:p>
          <a:p>
            <a:pPr marL="160621" indent="-160621" defTabSz="813816">
              <a:spcBef>
                <a:spcPts val="800"/>
              </a:spcBef>
              <a:buFontTx/>
              <a:defRPr b="1" sz="1779"/>
            </a:pPr>
          </a:p>
          <a:p>
            <a:pPr marL="160621" indent="-160621" defTabSz="813816">
              <a:spcBef>
                <a:spcPts val="800"/>
              </a:spcBef>
              <a:buFontTx/>
              <a:defRPr b="1" sz="1779"/>
            </a:pPr>
            <a:r>
              <a:t>크립토재킹 (CryptoJacking)</a:t>
            </a:r>
          </a:p>
          <a:p>
            <a:pPr lvl="1" marL="0" indent="203454" defTabSz="813816">
              <a:spcBef>
                <a:spcPts val="800"/>
              </a:spcBef>
              <a:buSzTx/>
              <a:buFontTx/>
              <a:buNone/>
              <a:defRPr sz="1602"/>
            </a:pPr>
            <a:r>
              <a:t>- 멀웨어, 악성 스크립트와 같은 악성 프로그램을 통해 사용자의 PC를 감염시켜 채굴에 필요한 컴퓨팅 자원을 무단으로 사용하는 공격 기법</a:t>
            </a:r>
          </a:p>
          <a:p>
            <a:pPr lvl="1" marL="0" indent="203454" defTabSz="813816">
              <a:spcBef>
                <a:spcPts val="800"/>
              </a:spcBef>
              <a:buSzTx/>
              <a:buFontTx/>
              <a:buNone/>
              <a:defRPr sz="1602"/>
            </a:pPr>
            <a:r>
              <a:t>- 채굴 보상에 대한 불법적인 이득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9"/>
          <p:cNvSpPr txBox="1"/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관련 연구</a:t>
            </a:r>
          </a:p>
        </p:txBody>
      </p:sp>
      <p:sp>
        <p:nvSpPr>
          <p:cNvPr id="76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b="1" sz="2000"/>
            </a:pPr>
            <a:r>
              <a:t>인공신경망 </a:t>
            </a:r>
          </a:p>
          <a:p>
            <a:pPr lvl="1" marL="685800" indent="-228600">
              <a:defRPr b="1" sz="2000"/>
            </a:pPr>
            <a:r>
              <a:t>LSTM (Long Short Term Memory)</a:t>
            </a:r>
          </a:p>
          <a:p>
            <a:pPr lvl="2" marL="0" indent="457200">
              <a:buSzTx/>
              <a:buFontTx/>
              <a:buNone/>
              <a:defRPr sz="1800"/>
            </a:pPr>
            <a:r>
              <a:t>- 시계열 데이터를 처리하기 위한 인공신경망 모델</a:t>
            </a:r>
          </a:p>
          <a:p>
            <a:pPr lvl="2" marL="0" indent="457200">
              <a:buSzTx/>
              <a:buFontTx/>
              <a:buNone/>
              <a:defRPr sz="1800"/>
            </a:pPr>
            <a:r>
              <a:t>- Cell State를 추가하여 RNN (Recurrent Neural Network)의 기울기 소실 문제를 해결하기 위한 모델</a:t>
            </a:r>
          </a:p>
          <a:p>
            <a:pPr lvl="2" marL="0" indent="457200">
              <a:buSzTx/>
              <a:buFontTx/>
              <a:buNone/>
              <a:defRPr sz="1800"/>
            </a:pPr>
          </a:p>
          <a:p>
            <a:pPr lvl="1" marL="685800" indent="-228600">
              <a:defRPr b="1" sz="2000"/>
            </a:pPr>
            <a:r>
              <a:t>SAE (Sparse AutoEncoder)</a:t>
            </a:r>
          </a:p>
          <a:p>
            <a:pPr lvl="2" marL="0" indent="457200">
              <a:buSzTx/>
              <a:buFontTx/>
              <a:buNone/>
              <a:defRPr sz="1800"/>
            </a:pPr>
            <a:r>
              <a:t>- 기존의 AutoEncoder에 Sparsity를 추가한 AutoEncoder</a:t>
            </a:r>
          </a:p>
          <a:p>
            <a:pPr lvl="2" marL="0" indent="457200">
              <a:buSzTx/>
              <a:buFontTx/>
              <a:buNone/>
              <a:defRPr sz="1800"/>
            </a:pPr>
            <a:r>
              <a:t>- 히든 레이어의 파라미터 수가 많을 경우 해당 파라미터 수를 제어하기 위한 모델</a:t>
            </a:r>
          </a:p>
          <a:p>
            <a:pPr lvl="1" marL="561473" indent="-180473">
              <a:buFontTx/>
              <a:defRPr sz="2000"/>
            </a:pPr>
            <a:r>
              <a:t>DDNN (Deep Dense Neural Network)</a:t>
            </a:r>
          </a:p>
          <a:p>
            <a:pPr lvl="2" marL="0" indent="457200">
              <a:buSzTx/>
              <a:buFontTx/>
              <a:buNone/>
              <a:defRPr sz="1800"/>
            </a:pPr>
          </a:p>
          <a:p>
            <a:pPr lvl="1" marL="685800" indent="-228600">
              <a:defRPr b="1" sz="2000"/>
            </a:pPr>
            <a:r>
              <a:t>CNN (Convolution Neural Network)</a:t>
            </a:r>
          </a:p>
          <a:p>
            <a:pPr lvl="2" marL="0" indent="457200">
              <a:buSzTx/>
              <a:buFontTx/>
              <a:buNone/>
              <a:defRPr sz="2000"/>
            </a:pPr>
            <a:r>
              <a:t>- </a:t>
            </a:r>
            <a:r>
              <a:rPr sz="1800"/>
              <a:t>이미지 데이터를 처리하기 위한 인공신경망 모델</a:t>
            </a:r>
            <a:endParaRPr sz="1800"/>
          </a:p>
          <a:p>
            <a:pPr lvl="2" marL="0" indent="457200">
              <a:buSzTx/>
              <a:buFontTx/>
              <a:buNone/>
              <a:defRPr sz="2000"/>
            </a:pPr>
            <a:r>
              <a:rPr sz="1800"/>
              <a:t>- filter를 통하여 이미지의 지역적인 특성을 이용할 수 있도록 한 모델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9"/>
          <p:cNvSpPr txBox="1"/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LSTM을 통한 탐지 기법</a:t>
            </a:r>
          </a:p>
        </p:txBody>
      </p:sp>
      <p:sp>
        <p:nvSpPr>
          <p:cNvPr id="80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 marL="208026" indent="-208026" defTabSz="832104">
              <a:spcBef>
                <a:spcPts val="900"/>
              </a:spcBef>
              <a:defRPr sz="1820"/>
            </a:pPr>
            <a:r>
              <a:t>네트워크 트래픽에 대한 학습을 통해 크립토재킹을 탐지</a:t>
            </a:r>
          </a:p>
          <a:p>
            <a:pPr marL="208026" indent="-208026" defTabSz="832104">
              <a:spcBef>
                <a:spcPts val="900"/>
              </a:spcBef>
              <a:defRPr sz="1820"/>
            </a:pPr>
            <a:r>
              <a:t>패킷 사이의 간격에서 변수 벡터를 추출하여 LSTM의 입력값으로 사용한다</a:t>
            </a:r>
          </a:p>
          <a:p>
            <a:pPr marL="208026" indent="-208026" defTabSz="832104">
              <a:spcBef>
                <a:spcPts val="900"/>
              </a:spcBef>
              <a:defRPr sz="1820"/>
            </a:pPr>
          </a:p>
          <a:p>
            <a:pPr marL="208026" indent="-208026" defTabSz="832104">
              <a:spcBef>
                <a:spcPts val="900"/>
              </a:spcBef>
              <a:defRPr b="1" sz="1820"/>
            </a:pPr>
            <a:r>
              <a:t>목표</a:t>
            </a:r>
          </a:p>
          <a:p>
            <a:pPr lvl="1" marL="0" indent="208026" defTabSz="832104">
              <a:spcBef>
                <a:spcPts val="900"/>
              </a:spcBef>
              <a:buSzTx/>
              <a:buFontTx/>
              <a:buNone/>
              <a:defRPr sz="1638"/>
            </a:pPr>
            <a:r>
              <a:t>패킷 간격에 대하여 정상적인 동작을 수행하는 크립토마이닝의 트래픽과</a:t>
            </a:r>
          </a:p>
          <a:p>
            <a:pPr lvl="1" marL="0" indent="208026" defTabSz="832104">
              <a:spcBef>
                <a:spcPts val="900"/>
              </a:spcBef>
              <a:buSzTx/>
              <a:buFontTx/>
              <a:buNone/>
              <a:defRPr sz="1638"/>
            </a:pPr>
            <a:r>
              <a:t>본 모델에서 목표로 하는 크립토재킹 트래픽을 분류하게 된다.</a:t>
            </a:r>
          </a:p>
          <a:p>
            <a:pPr lvl="1" marL="0" indent="208026" defTabSz="832104">
              <a:spcBef>
                <a:spcPts val="900"/>
              </a:spcBef>
              <a:buSzTx/>
              <a:buFontTx/>
              <a:buNone/>
              <a:defRPr sz="1638"/>
            </a:pPr>
          </a:p>
          <a:p>
            <a:pPr marL="208026" indent="-208026" defTabSz="832104">
              <a:spcBef>
                <a:spcPts val="900"/>
              </a:spcBef>
              <a:defRPr b="1" sz="1820"/>
            </a:pPr>
            <a:r>
              <a:t>과정</a:t>
            </a:r>
          </a:p>
          <a:p>
            <a:pPr lvl="1" marL="0" indent="208026" defTabSz="832104">
              <a:spcBef>
                <a:spcPts val="900"/>
              </a:spcBef>
              <a:buSzTx/>
              <a:buFontTx/>
              <a:buNone/>
              <a:defRPr sz="1820"/>
            </a:pPr>
            <a:r>
              <a:t>- 총 3단계로 구성</a:t>
            </a:r>
          </a:p>
          <a:p>
            <a:pPr lvl="2" marL="0" indent="416052" defTabSz="832104">
              <a:spcBef>
                <a:spcPts val="900"/>
              </a:spcBef>
              <a:buSzTx/>
              <a:buFontTx/>
              <a:buNone/>
              <a:defRPr sz="1638"/>
            </a:pPr>
            <a:r>
              <a:t>- 크립토마이닝, 크립토재킹과 연관이 없는 트래픽 제외</a:t>
            </a:r>
          </a:p>
          <a:p>
            <a:pPr lvl="2" marL="0" indent="416052" defTabSz="832104">
              <a:spcBef>
                <a:spcPts val="900"/>
              </a:spcBef>
              <a:buSzTx/>
              <a:buFontTx/>
              <a:buNone/>
              <a:defRPr sz="1638"/>
            </a:pPr>
            <a:r>
              <a:t>- 패킨 간격크립토마이닝의 트래픽 탐지</a:t>
            </a:r>
          </a:p>
          <a:p>
            <a:pPr lvl="2" marL="0" indent="416052" defTabSz="832104">
              <a:spcBef>
                <a:spcPts val="900"/>
              </a:spcBef>
              <a:buSzTx/>
              <a:buFontTx/>
              <a:buNone/>
              <a:defRPr sz="1638"/>
            </a:pPr>
            <a:r>
              <a:t>- LSTM을 통해 크립토마이닝과 크립토재킹을 분류</a:t>
            </a:r>
          </a:p>
          <a:p>
            <a:pPr lvl="2" marL="0" indent="416052" defTabSz="832104">
              <a:spcBef>
                <a:spcPts val="900"/>
              </a:spcBef>
              <a:buSzTx/>
              <a:buFontTx/>
              <a:buNone/>
              <a:defRPr sz="1638"/>
            </a:pPr>
          </a:p>
          <a:p>
            <a:pPr marL="208026" indent="-208026" defTabSz="832104">
              <a:spcBef>
                <a:spcPts val="900"/>
              </a:spcBef>
              <a:defRPr sz="1638"/>
            </a:pPr>
            <a:r>
              <a:t>99% Accuracy를 달성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9"/>
          <p:cNvSpPr txBox="1"/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SAE + DDNN를 통한 탐지 기법</a:t>
            </a:r>
          </a:p>
        </p:txBody>
      </p:sp>
      <p:sp>
        <p:nvSpPr>
          <p:cNvPr id="84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b="1" sz="2000"/>
            </a:pPr>
            <a:r>
              <a:t>목표</a:t>
            </a:r>
          </a:p>
          <a:p>
            <a:pPr lvl="1" marL="0" indent="228600">
              <a:buSzTx/>
              <a:buFontTx/>
              <a:buNone/>
              <a:defRPr sz="1800"/>
            </a:pPr>
            <a:r>
              <a:t>- 크립토재킹에 대한 취약 지점이 되는 네트워크와 악성 페이로드가 되는 호스트에 대한 학습을 통해 크립토재킹 탐지</a:t>
            </a:r>
          </a:p>
          <a:p>
            <a:pPr lvl="1" marL="0" indent="228600">
              <a:buSzTx/>
              <a:buFontTx/>
              <a:buNone/>
              <a:defRPr sz="1800"/>
            </a:pPr>
          </a:p>
          <a:p>
            <a:pPr>
              <a:defRPr b="1" sz="2000"/>
            </a:pPr>
            <a:r>
              <a:t>과정</a:t>
            </a:r>
          </a:p>
          <a:p>
            <a:pPr lvl="1" marL="0" indent="228600">
              <a:buSzTx/>
              <a:buFontTx/>
              <a:buNone/>
              <a:defRPr sz="1800"/>
            </a:pPr>
            <a:r>
              <a:t>- 핑거프린팅 기법을 기반으로 한 웹 크롤링을 통하여 감염 가능성이 있는 웹사이트에 대한 데이터셋의 크기를 압축</a:t>
            </a:r>
          </a:p>
          <a:p>
            <a:pPr lvl="2" marL="0" indent="457200">
              <a:buSzTx/>
              <a:buFontTx/>
              <a:buNone/>
              <a:defRPr sz="1800"/>
            </a:pPr>
            <a:r>
              <a:t>-&gt; 실제 침투 경로와 유사한 경로를 인식</a:t>
            </a:r>
          </a:p>
          <a:p>
            <a:pPr lvl="2" marL="0" indent="457200">
              <a:buSzTx/>
              <a:buFontTx/>
              <a:buNone/>
              <a:defRPr sz="1800"/>
            </a:pPr>
            <a:r>
              <a:t>-&gt; 오탐지 및 액세스가 불가능한 URL을 배제</a:t>
            </a:r>
          </a:p>
          <a:p>
            <a:pPr lvl="1" marL="0" indent="228600">
              <a:buSzTx/>
              <a:buFontTx/>
              <a:buNone/>
              <a:defRPr sz="1800"/>
            </a:pPr>
            <a:r>
              <a:t>- SAE를 통하여 크립토재킹의 특징을 추출</a:t>
            </a:r>
          </a:p>
          <a:p>
            <a:pPr lvl="1" marL="0" indent="228600">
              <a:buSzTx/>
              <a:buFontTx/>
              <a:buNone/>
              <a:defRPr sz="1800"/>
            </a:pPr>
            <a:r>
              <a:t>- 해당 특징을 DDNN (Deep Dense Neural Network)의 입력값으로 사용하여 크립토재킹을 분류</a:t>
            </a:r>
          </a:p>
          <a:p>
            <a:pPr lvl="1" marL="0" indent="228600">
              <a:buSzTx/>
              <a:buFontTx/>
              <a:buNone/>
              <a:defRPr sz="1800"/>
            </a:pPr>
          </a:p>
          <a:p>
            <a:pPr marL="180473" indent="-180473">
              <a:buFontTx/>
              <a:defRPr sz="1800"/>
            </a:pPr>
            <a:r>
              <a:t>Precision 99.41%, Recall 99.10%, f1-score 99.25%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9"/>
          <p:cNvSpPr txBox="1"/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CNN을 통한 탐지 기법</a:t>
            </a:r>
          </a:p>
        </p:txBody>
      </p:sp>
      <p:sp>
        <p:nvSpPr>
          <p:cNvPr id="88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b="1" sz="2000"/>
            </a:pPr>
            <a:r>
              <a:t>목표</a:t>
            </a:r>
          </a:p>
          <a:p>
            <a:pPr lvl="1" marL="0" indent="228600">
              <a:buSzTx/>
              <a:buFontTx/>
              <a:buNone/>
              <a:defRPr sz="2000"/>
            </a:pPr>
            <a:r>
              <a:t>- 무해한 웹 페이지와 wasm을 통해 무단 마이닝을 구현하는 웹 페이지를 구분하여 크립토재킹 탐지</a:t>
            </a:r>
          </a:p>
          <a:p>
            <a:pPr marL="0" indent="0">
              <a:buSzTx/>
              <a:buFontTx/>
              <a:buNone/>
              <a:defRPr sz="2000"/>
            </a:pPr>
          </a:p>
          <a:p>
            <a:pPr marL="200526" indent="-200526">
              <a:buFontTx/>
              <a:defRPr b="1" sz="2000"/>
            </a:pPr>
            <a:r>
              <a:t>과정</a:t>
            </a:r>
          </a:p>
          <a:p>
            <a:pPr lvl="1" marL="0" indent="228600">
              <a:buSzTx/>
              <a:buFontTx/>
              <a:buNone/>
              <a:defRPr sz="1800"/>
            </a:pPr>
            <a:r>
              <a:t>- 총 4 단계로 구성 (자동 수집, 전처리, 분류, 알림)</a:t>
            </a:r>
          </a:p>
          <a:p>
            <a:pPr lvl="2" marL="0" indent="457200">
              <a:buSzTx/>
              <a:buFontTx/>
              <a:buNone/>
              <a:defRPr sz="1800"/>
            </a:pPr>
            <a:r>
              <a:t>- 자동 수집: 사용자가 방문한 웹 사이트가 Wasm 바이너리를 생성하는지 확인한 후,</a:t>
            </a:r>
          </a:p>
          <a:p>
            <a:pPr lvl="2" marL="0" indent="457200">
              <a:buSzTx/>
              <a:buFontTx/>
              <a:buNone/>
              <a:defRPr sz="1800"/>
            </a:pPr>
            <a:r>
              <a:t>만약 생성을 한다면 지정된 폴더에 해당 바이너리를 다운로드</a:t>
            </a:r>
          </a:p>
          <a:p>
            <a:pPr lvl="2" marL="0" indent="457200">
              <a:buSzTx/>
              <a:buFontTx/>
              <a:buNone/>
              <a:defRPr sz="1800"/>
            </a:pPr>
            <a:r>
              <a:t>- 전처리: 폴더 안의 각 바이너리를 회색 이미지로 변환</a:t>
            </a:r>
          </a:p>
          <a:p>
            <a:pPr lvl="2" marL="0" indent="457200">
              <a:buSzTx/>
              <a:buFontTx/>
              <a:buNone/>
              <a:defRPr sz="1800"/>
            </a:pPr>
            <a:r>
              <a:t>- 분류기: 사전에 Wasm 바이너리 데이터를 통해 훈련된 CNN을 통하여 해당 바이너리에 대해 악성 또는 양성으로 분류</a:t>
            </a:r>
          </a:p>
          <a:p>
            <a:pPr lvl="2" marL="0" indent="457200">
              <a:buSzTx/>
              <a:buFontTx/>
              <a:buNone/>
              <a:defRPr sz="1800"/>
            </a:pPr>
            <a:r>
              <a:t>- 알림: 만약 바이너리가 악성으로 분류될 경우, 사용자에게 알림</a:t>
            </a:r>
          </a:p>
          <a:p>
            <a:pPr marL="180473" indent="-180473">
              <a:buFontTx/>
              <a:defRPr sz="1800"/>
            </a:pPr>
          </a:p>
          <a:p>
            <a:pPr marL="180473" indent="-180473">
              <a:buFontTx/>
              <a:defRPr sz="1800"/>
            </a:pPr>
            <a:r>
              <a:t>98.97%의 Accuracy를 달성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9"/>
          <p:cNvSpPr txBox="1"/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결론</a:t>
            </a:r>
          </a:p>
        </p:txBody>
      </p:sp>
      <p:sp>
        <p:nvSpPr>
          <p:cNvPr id="92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PoW 기반 합의알고리즘을 갖는 암호화폐에 있어서 크립토재킹이라는 문제점이 존재</a:t>
            </a:r>
          </a:p>
          <a:p>
            <a:pPr>
              <a:defRPr sz="2400"/>
            </a:pPr>
            <a:r>
              <a:t>하지만, 사용자가 직접 인지하기에는 명백히 한계점이 존재</a:t>
            </a:r>
          </a:p>
          <a:p>
            <a:pPr>
              <a:defRPr sz="2400"/>
            </a:pPr>
            <a:r>
              <a:t>따라서, 인공신경망을 통한 다양한 탐지 기법들이 연구되고 있음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PoW 기반의 다양한 합의 알고리즘들은 동작 과정에 차이가 존재하기 때문에</a:t>
            </a:r>
          </a:p>
          <a:p>
            <a:pPr>
              <a:defRPr sz="2400"/>
            </a:pPr>
            <a:r>
              <a:t>향후, 이러한 차이까지 고려한 탐지기법들이 연구되어야 할 것으로 보임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