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6"/>
  </p:notesMasterIdLst>
  <p:sldIdLst>
    <p:sldId id="257" r:id="rId3"/>
    <p:sldId id="277" r:id="rId4"/>
    <p:sldId id="265" r:id="rId5"/>
    <p:sldId id="258" r:id="rId6"/>
    <p:sldId id="266" r:id="rId7"/>
    <p:sldId id="268" r:id="rId8"/>
    <p:sldId id="279" r:id="rId9"/>
    <p:sldId id="283" r:id="rId10"/>
    <p:sldId id="281" r:id="rId11"/>
    <p:sldId id="282" r:id="rId12"/>
    <p:sldId id="273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EFCCE-D745-B84D-A18C-A429BED44F01}" v="3" dt="2022-06-15T04:26:3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/>
    <p:restoredTop sz="95707"/>
  </p:normalViewPr>
  <p:slideViewPr>
    <p:cSldViewPr snapToObjects="1">
      <p:cViewPr varScale="1">
        <p:scale>
          <a:sx n="104" d="100"/>
          <a:sy n="104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4FDCE-1672-B84A-BCEC-DDD81237E9CC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939A-C0B3-C048-BE6B-6D0E2C8FB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769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939A-C0B3-C048-BE6B-6D0E2C8FB4E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616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499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ore-KR" sz="4000" dirty="0"/>
              <a:t>32-bit RISC-V </a:t>
            </a:r>
            <a:r>
              <a:rPr lang="ko-KR" altLang="en-US" sz="4000" dirty="0"/>
              <a:t>프로세서 상에서의 </a:t>
            </a:r>
            <a:br>
              <a:rPr lang="en-US" altLang="ko-KR" sz="4000" dirty="0"/>
            </a:br>
            <a:r>
              <a:rPr lang="ko-KR" altLang="en-US" sz="4000" dirty="0"/>
              <a:t>경량 블록 암호 </a:t>
            </a:r>
            <a:r>
              <a:rPr lang="en" altLang="ko-Kore-KR" sz="4000" dirty="0"/>
              <a:t>SIMECK </a:t>
            </a:r>
            <a:r>
              <a:rPr lang="ko-KR" altLang="en-US" sz="4000" dirty="0"/>
              <a:t>최적 병렬 구현 </a:t>
            </a:r>
            <a:br>
              <a:rPr lang="ko-KR" altLang="en-US" sz="4000" dirty="0"/>
            </a:b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한성대학교</a:t>
            </a:r>
            <a:endParaRPr kumimoji="1" lang="en-US" altLang="ko-KR" dirty="0"/>
          </a:p>
          <a:p>
            <a:r>
              <a:rPr kumimoji="1" lang="ko-KR" altLang="en-US" b="1" dirty="0" err="1">
                <a:solidFill>
                  <a:schemeClr val="accent1"/>
                </a:solidFill>
              </a:rPr>
              <a:t>심민주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엄시우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권혁동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서화정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최적 구현</a:t>
            </a:r>
            <a:r>
              <a:rPr kumimoji="1" lang="en-US" altLang="ko-KR" sz="2400" b="1" dirty="0"/>
              <a:t>(SIMECK-64/128)</a:t>
            </a:r>
          </a:p>
          <a:p>
            <a:pPr lvl="1"/>
            <a:r>
              <a:rPr kumimoji="1" lang="ko-KR" altLang="en-US" sz="2000" dirty="0"/>
              <a:t>로테이션 연산</a:t>
            </a:r>
            <a:endParaRPr kumimoji="1" lang="en-US" altLang="ko-Kore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41FA9-F9AC-F836-6819-532E5792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2004592"/>
            <a:ext cx="8208912" cy="46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91494-9D49-4C74-C6FD-D24C7D4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4851F-C4D4-9468-A83D-F604F4C22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단일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구현물은 </a:t>
            </a:r>
            <a:r>
              <a:rPr kumimoji="1" lang="en-US" altLang="ko-KR" sz="2400" dirty="0"/>
              <a:t>Ref</a:t>
            </a:r>
            <a:r>
              <a:rPr kumimoji="1" lang="ko-KR" altLang="en-US" sz="2400" dirty="0"/>
              <a:t> 대비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SIMECK-32/</a:t>
            </a:r>
            <a:r>
              <a:rPr kumimoji="1" lang="en-US" altLang="ko-KR" sz="2000" dirty="0"/>
              <a:t>64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503%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1,038%</a:t>
            </a:r>
            <a:r>
              <a:rPr kumimoji="1" lang="ko-KR" altLang="en-US" sz="2000" dirty="0"/>
              <a:t> 성능 향상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SIMECK-64/128 : </a:t>
            </a:r>
            <a:r>
              <a:rPr kumimoji="1" lang="en-US" altLang="ko-KR" sz="2000" dirty="0"/>
              <a:t>446%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/ 350</a:t>
            </a:r>
            <a:r>
              <a:rPr kumimoji="1" lang="en-US" altLang="ko-Kore-KR" sz="2000" dirty="0"/>
              <a:t>% </a:t>
            </a:r>
            <a:r>
              <a:rPr kumimoji="1" lang="ko-Kore-KR" altLang="en-US" sz="2000" dirty="0"/>
              <a:t>성능</a:t>
            </a:r>
            <a:r>
              <a:rPr kumimoji="1" lang="ko-KR" altLang="en-US" sz="2000" dirty="0"/>
              <a:t> 향상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구현물은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구현물</a:t>
            </a:r>
            <a:r>
              <a:rPr kumimoji="1" lang="ko-KR" altLang="en-US" sz="2400" dirty="0"/>
              <a:t> 대비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SIMECK-32/</a:t>
            </a:r>
            <a:r>
              <a:rPr kumimoji="1" lang="en-US" altLang="ko-KR" sz="2000" dirty="0"/>
              <a:t>64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206%</a:t>
            </a:r>
            <a:r>
              <a:rPr kumimoji="1" lang="ko-KR" altLang="en-US" sz="2000" dirty="0"/>
              <a:t> 성능 향상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SIMECK-64/128 : 127% </a:t>
            </a:r>
            <a:r>
              <a:rPr kumimoji="1" lang="ko-Kore-KR" altLang="en-US" sz="2000" dirty="0"/>
              <a:t>성능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저하</a:t>
            </a:r>
            <a:endParaRPr kumimoji="1" lang="en-US" altLang="ko-Kore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4D35B6-24CF-D3EA-899D-E00ED3A5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27090"/>
              </p:ext>
            </p:extLst>
          </p:nvPr>
        </p:nvGraphicFramePr>
        <p:xfrm>
          <a:off x="1322859" y="4444450"/>
          <a:ext cx="4496047" cy="19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381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36599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1074067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</a:t>
                      </a:r>
                      <a:r>
                        <a:rPr lang="en-US" altLang="ko-Kore-KR" dirty="0"/>
                        <a:t>lock cycles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cpb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Ref-c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3,298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824.50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21332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655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163.75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635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158.75</a:t>
                      </a:r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F32904-72DF-0154-F244-BB5442E81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10143"/>
              </p:ext>
            </p:extLst>
          </p:nvPr>
        </p:nvGraphicFramePr>
        <p:xfrm>
          <a:off x="6456040" y="4416027"/>
          <a:ext cx="4496047" cy="19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67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36599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967081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</a:t>
                      </a:r>
                      <a:r>
                        <a:rPr lang="en-US" altLang="ko-Kore-KR" dirty="0"/>
                        <a:t>lock cycles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cpb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Ref-c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2,734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341.75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21332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76.50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1,560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195</a:t>
                      </a:r>
                      <a:r>
                        <a:rPr lang="en-US" altLang="ko-KR" b="1" dirty="0"/>
                        <a:t>.00</a:t>
                      </a:r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6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BB25B-B98F-F94B-AAD3-C2ED65F5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685E0-3349-8543-A2E1-395D55B3A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sz="2400" dirty="0"/>
              <a:t>RISC-V </a:t>
            </a:r>
            <a:r>
              <a:rPr kumimoji="1" lang="ko-KR" altLang="en-US" sz="2400" dirty="0"/>
              <a:t>상에서의 </a:t>
            </a:r>
            <a:r>
              <a:rPr kumimoji="1" lang="en-US" altLang="ko-KR" sz="2400" dirty="0"/>
              <a:t>SIMECK-32/64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SIMECK-64/128</a:t>
            </a:r>
            <a:r>
              <a:rPr kumimoji="1" lang="ko-KR" altLang="en-US" sz="2400" dirty="0"/>
              <a:t>에 대한 단일 </a:t>
            </a:r>
            <a:r>
              <a:rPr kumimoji="1" lang="ko-KR" altLang="en-US" sz="2400" dirty="0" err="1"/>
              <a:t>평문과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최적 구현</a:t>
            </a:r>
            <a:endParaRPr kumimoji="1" lang="en-US" altLang="ko-KR" sz="2400" dirty="0"/>
          </a:p>
          <a:p>
            <a:pPr lvl="1"/>
            <a:r>
              <a:rPr kumimoji="1" lang="ko-KR" altLang="en-US" sz="2000" b="1" dirty="0"/>
              <a:t>블록 이동 단계 생략</a:t>
            </a:r>
            <a:endParaRPr kumimoji="1" lang="en-US" altLang="ko-KR" sz="2000" b="1" dirty="0"/>
          </a:p>
          <a:p>
            <a:pPr lvl="2"/>
            <a:r>
              <a:rPr kumimoji="1" lang="en-US" altLang="ko-KR" sz="1600" dirty="0"/>
              <a:t>2</a:t>
            </a:r>
            <a:r>
              <a:rPr kumimoji="1" lang="ko-KR" altLang="en-US" sz="1600" dirty="0"/>
              <a:t>라운드마다 블록의 위치가 되돌아오는 특징 활용</a:t>
            </a:r>
            <a:endParaRPr kumimoji="1" lang="en-US" altLang="ko-Kore-KR" sz="16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ko-KR" altLang="en-US" sz="2000" b="1" dirty="0"/>
              <a:t>워드 사이즈가 </a:t>
            </a:r>
            <a:r>
              <a:rPr kumimoji="1" lang="en-US" altLang="ko-KR" sz="2000" b="1" dirty="0"/>
              <a:t>32-bit</a:t>
            </a:r>
            <a:r>
              <a:rPr kumimoji="1" lang="ko-KR" altLang="en-US" sz="2000" b="1" dirty="0"/>
              <a:t> 암호 병렬 구현에 대해 효율적인 로테이션 연산 제안</a:t>
            </a:r>
            <a:endParaRPr kumimoji="1" lang="en-US" altLang="ko-KR" sz="2000" b="1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단일 </a:t>
            </a:r>
            <a:r>
              <a:rPr kumimoji="1" lang="ko-KR" altLang="en-US" sz="2000" dirty="0" err="1"/>
              <a:t>평문에</a:t>
            </a:r>
            <a:r>
              <a:rPr kumimoji="1" lang="ko-KR" altLang="en-US" sz="2000" dirty="0"/>
              <a:t> 대한 구현물은 </a:t>
            </a:r>
            <a:r>
              <a:rPr kumimoji="1" lang="en-US" altLang="ko-KR" sz="2000" dirty="0"/>
              <a:t>Ref </a:t>
            </a:r>
            <a:r>
              <a:rPr kumimoji="1" lang="ko-KR" altLang="en-US" sz="2000" dirty="0"/>
              <a:t>대비 </a:t>
            </a:r>
            <a:endParaRPr kumimoji="1" lang="en-US" altLang="ko-KR" sz="2000" dirty="0"/>
          </a:p>
          <a:p>
            <a:pPr lvl="2"/>
            <a:r>
              <a:rPr kumimoji="1" lang="en-US" altLang="ko-Kore-KR" sz="1600" dirty="0"/>
              <a:t>SIMECK-32/</a:t>
            </a:r>
            <a:r>
              <a:rPr kumimoji="1" lang="en-US" altLang="ko-KR" sz="1600" dirty="0"/>
              <a:t>64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SIMECK-64/128 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503%,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446%</a:t>
            </a:r>
            <a:r>
              <a:rPr kumimoji="1" lang="ko-KR" altLang="en-US" sz="1600" dirty="0"/>
              <a:t> 성능 향상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1"/>
            <a:r>
              <a:rPr kumimoji="1" lang="en-US" altLang="ko-KR" sz="2000" dirty="0"/>
              <a:t>2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평문에</a:t>
            </a:r>
            <a:r>
              <a:rPr kumimoji="1" lang="ko-KR" altLang="en-US" sz="2000" dirty="0"/>
              <a:t> 대한 구현물은 </a:t>
            </a:r>
            <a:r>
              <a:rPr kumimoji="1" lang="en-US" altLang="ko-KR" sz="2000" dirty="0"/>
              <a:t>Ref </a:t>
            </a:r>
            <a:r>
              <a:rPr kumimoji="1" lang="ko-KR" altLang="en-US" sz="2000" dirty="0"/>
              <a:t>대비</a:t>
            </a:r>
            <a:endParaRPr kumimoji="1" lang="en-US" altLang="ko-KR" sz="2000" dirty="0"/>
          </a:p>
          <a:p>
            <a:pPr lvl="2"/>
            <a:r>
              <a:rPr kumimoji="1" lang="en-US" altLang="ko-Kore-KR" sz="1600" dirty="0"/>
              <a:t>SIMECK-32/</a:t>
            </a:r>
            <a:r>
              <a:rPr kumimoji="1" lang="en-US" altLang="ko-KR" sz="1600" dirty="0"/>
              <a:t>64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SIMECK-64/128 </a:t>
            </a:r>
            <a:r>
              <a:rPr kumimoji="1" lang="ko-KR" altLang="en-US" sz="1600" dirty="0"/>
              <a:t>은 각각 </a:t>
            </a:r>
            <a:r>
              <a:rPr kumimoji="1" lang="en-US" altLang="ko-KR" sz="1600" dirty="0"/>
              <a:t>1,038%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350</a:t>
            </a:r>
            <a:r>
              <a:rPr kumimoji="1" lang="en-US" altLang="ko-Kore-KR" sz="1600" dirty="0"/>
              <a:t>%</a:t>
            </a:r>
            <a:r>
              <a:rPr kumimoji="1" lang="ko-KR" altLang="en-US" sz="1600" dirty="0"/>
              <a:t>  성능 향상</a:t>
            </a:r>
            <a:endParaRPr kumimoji="1" lang="en-US" altLang="ko-KR" sz="1600" dirty="0"/>
          </a:p>
          <a:p>
            <a:pPr lvl="1"/>
            <a:endParaRPr kumimoji="1" lang="en-US" altLang="ko-Kore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01308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62E472-0F1B-0745-A4DC-FB54CBED5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0BCC0-D125-9645-9D7F-31BDB93AF1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ko-Kore-KR" altLang="en-US" dirty="0"/>
              <a:t>관련 연구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62B5F-9A20-B040-AD3B-4A835D3F27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ore-KR" altLang="en-US" dirty="0"/>
              <a:t>구현 기법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2E964-C9AB-4D41-84C9-DD71E086340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ko-Kore-KR" altLang="en-US"/>
              <a:t>결론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60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F9FE-F02F-4B47-BFE7-E397526E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9194C-C1C9-BD4F-A1A9-F85774666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2400" dirty="0"/>
              <a:t>저사양 프로세서 중 하나인 </a:t>
            </a:r>
            <a:r>
              <a:rPr kumimoji="1" lang="en-US" altLang="ko-Kore-KR" sz="2400" dirty="0"/>
              <a:t>RISC-V </a:t>
            </a:r>
            <a:r>
              <a:rPr kumimoji="1" lang="ko-Kore-KR" altLang="en-US" sz="2400" dirty="0"/>
              <a:t>상에서의 </a:t>
            </a:r>
            <a:r>
              <a:rPr kumimoji="1" lang="en-US" altLang="ko-Kore-KR" sz="2400" dirty="0"/>
              <a:t>SIMECK </a:t>
            </a:r>
            <a:r>
              <a:rPr kumimoji="1" lang="ko-Kore-KR" altLang="en-US" sz="2400" dirty="0"/>
              <a:t>암호 알고리즘 구현</a:t>
            </a:r>
            <a:endParaRPr kumimoji="1" lang="en-US" altLang="ko-Kore-KR" sz="2400" dirty="0"/>
          </a:p>
          <a:p>
            <a:pPr marL="457200" lvl="1" indent="0">
              <a:buNone/>
            </a:pPr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RISC-V </a:t>
            </a:r>
            <a:r>
              <a:rPr kumimoji="1" lang="ko-Kore-KR" altLang="en-US" sz="2000" dirty="0"/>
              <a:t>상에서의 </a:t>
            </a:r>
            <a:r>
              <a:rPr kumimoji="1" lang="en-US" altLang="ko-Kore-KR" sz="2000" dirty="0"/>
              <a:t>SIMECK </a:t>
            </a:r>
            <a:r>
              <a:rPr kumimoji="1" lang="ko-Kore-KR" altLang="en-US" sz="2000" dirty="0"/>
              <a:t>암호 알고리즘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구현 </a:t>
            </a:r>
            <a:r>
              <a:rPr kumimoji="1" lang="en-US" altLang="ko-Kore-KR" sz="2000" dirty="0"/>
              <a:t>X</a:t>
            </a:r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R" sz="2000" b="1" dirty="0"/>
              <a:t>SIMECK</a:t>
            </a:r>
            <a:r>
              <a:rPr kumimoji="1" lang="ko-KR" altLang="en-US" sz="2000" b="1" dirty="0"/>
              <a:t>의 단일 </a:t>
            </a:r>
            <a:r>
              <a:rPr kumimoji="1" lang="ko-KR" altLang="en-US" sz="2000" b="1" dirty="0" err="1"/>
              <a:t>평문과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  </a:t>
            </a:r>
            <a:r>
              <a:rPr kumimoji="1" lang="en-US" altLang="ko-Kore-KR" sz="2000" b="1" dirty="0"/>
              <a:t>2</a:t>
            </a:r>
            <a:r>
              <a:rPr kumimoji="1" lang="ko-KR" altLang="en-US" sz="2000" b="1" dirty="0"/>
              <a:t>개의 </a:t>
            </a:r>
            <a:r>
              <a:rPr kumimoji="1" lang="ko-KR" altLang="en-US" sz="2000" b="1" dirty="0" err="1"/>
              <a:t>평문에</a:t>
            </a:r>
            <a:r>
              <a:rPr kumimoji="1" lang="ko-KR" altLang="en-US" sz="2000" b="1" dirty="0"/>
              <a:t> 대한 병렬 구현 제안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SIMECK</a:t>
            </a:r>
            <a:endParaRPr kumimoji="1" lang="ko-Kore-KR" altLang="en-US" dirty="0"/>
          </a:p>
        </p:txBody>
      </p:sp>
      <p:sp>
        <p:nvSpPr>
          <p:cNvPr id="79" name="텍스트 개체 틀 2">
            <a:extLst>
              <a:ext uri="{FF2B5EF4-FFF2-40B4-BE49-F238E27FC236}">
                <a16:creationId xmlns:a16="http://schemas.microsoft.com/office/drawing/2014/main" id="{26DCCA36-6375-2222-A5BA-5603BDE7D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CHES’15</a:t>
            </a:r>
            <a:r>
              <a:rPr kumimoji="1" lang="ko-KR" altLang="en-US" sz="2400" dirty="0"/>
              <a:t>에서 발표된 </a:t>
            </a:r>
            <a:r>
              <a:rPr kumimoji="1" lang="en-US" altLang="ko-KR" sz="2400" dirty="0"/>
              <a:t>Feistel </a:t>
            </a:r>
            <a:r>
              <a:rPr kumimoji="1" lang="ko-KR" altLang="en-US" sz="2400" dirty="0"/>
              <a:t>구조의 경량 블록암호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NSA</a:t>
            </a:r>
            <a:r>
              <a:rPr kumimoji="1" lang="ko-KR" altLang="en-US" sz="2400" dirty="0"/>
              <a:t>에서 개발한 경량 블록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암호인 </a:t>
            </a:r>
            <a:r>
              <a:rPr kumimoji="1" lang="en-US" altLang="ko-KR" sz="2400" dirty="0"/>
              <a:t>SIMON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SPECK</a:t>
            </a:r>
            <a:r>
              <a:rPr kumimoji="1" lang="ko-KR" altLang="en-US" sz="2400" dirty="0"/>
              <a:t>의 장점을 결합하여 개발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SIMON</a:t>
            </a:r>
            <a:r>
              <a:rPr kumimoji="1" lang="ko-KR" altLang="en-US" sz="2000" dirty="0"/>
              <a:t>의 라운드 함수를 일부 변형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SPECK</a:t>
            </a:r>
            <a:r>
              <a:rPr kumimoji="1" lang="ko-KR" altLang="en-US" sz="2000" dirty="0"/>
              <a:t>의 키 스케줄링과 유사한 구조</a:t>
            </a:r>
            <a:endParaRPr kumimoji="1" lang="en-US" altLang="ko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84" name="표 84">
            <a:extLst>
              <a:ext uri="{FF2B5EF4-FFF2-40B4-BE49-F238E27FC236}">
                <a16:creationId xmlns:a16="http://schemas.microsoft.com/office/drawing/2014/main" id="{0227EE07-16D1-51E7-301E-7F874D92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02301"/>
              </p:ext>
            </p:extLst>
          </p:nvPr>
        </p:nvGraphicFramePr>
        <p:xfrm>
          <a:off x="1343472" y="4509120"/>
          <a:ext cx="41489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81">
                  <a:extLst>
                    <a:ext uri="{9D8B030D-6E8A-4147-A177-3AD203B41FA5}">
                      <a16:colId xmlns:a16="http://schemas.microsoft.com/office/drawing/2014/main" val="9331286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26300423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785555587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14180861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63533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Cipher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0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SIMECK-48/96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53134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DF0FEF8-4858-5468-E87A-B9E5909EA2A6}"/>
              </a:ext>
            </a:extLst>
          </p:cNvPr>
          <p:cNvGrpSpPr/>
          <p:nvPr/>
        </p:nvGrpSpPr>
        <p:grpSpPr>
          <a:xfrm>
            <a:off x="7248128" y="3189751"/>
            <a:ext cx="3888432" cy="3357052"/>
            <a:chOff x="7248128" y="3189751"/>
            <a:chExt cx="3888432" cy="33570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8A0F7F-97C5-FEF8-860B-F7A189018E4B}"/>
                </a:ext>
              </a:extLst>
            </p:cNvPr>
            <p:cNvSpPr txBox="1"/>
            <p:nvPr/>
          </p:nvSpPr>
          <p:spPr>
            <a:xfrm>
              <a:off x="7680176" y="6239026"/>
              <a:ext cx="2375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Round function of SIMECK.</a:t>
              </a:r>
              <a:endParaRPr kumimoji="1" lang="ko-Kore-KR" altLang="en-US" sz="1400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07C685-DA1E-5681-15EB-28F75A7B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128" y="3189751"/>
              <a:ext cx="3888432" cy="2966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724F4-16D8-524E-B71B-FE6067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RISC-V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434D-3BA8-9F46-B54A-A4D471051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오픈</a:t>
            </a:r>
            <a:r>
              <a:rPr kumimoji="1" lang="ko-KR" altLang="en-US" sz="2400" dirty="0"/>
              <a:t> 소스로 제공되는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명령어 셋을 기반으로 한 프로세서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32-bit </a:t>
            </a:r>
            <a:r>
              <a:rPr kumimoji="1" lang="ko-KR" altLang="en-US" sz="2400" dirty="0"/>
              <a:t>프로세서인 </a:t>
            </a:r>
            <a:r>
              <a:rPr kumimoji="1" lang="en-US" altLang="ko-KR" sz="2400" dirty="0"/>
              <a:t>RV32I</a:t>
            </a:r>
            <a:r>
              <a:rPr kumimoji="1" lang="ko-KR" altLang="en-US" sz="2400" dirty="0"/>
              <a:t>에서는 </a:t>
            </a:r>
            <a:r>
              <a:rPr kumimoji="1" lang="en-US" altLang="ko-KR" sz="2400" dirty="0"/>
              <a:t>32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32-bit</a:t>
            </a:r>
            <a:r>
              <a:rPr kumimoji="1" lang="ko-KR" altLang="en-US" sz="2400" dirty="0"/>
              <a:t> 레지스터 제공 </a:t>
            </a:r>
            <a:endParaRPr kumimoji="1" lang="ko-Kore-KR" altLang="en-US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725038D-9CFF-B942-9AA6-714D386D3C1D}"/>
              </a:ext>
            </a:extLst>
          </p:cNvPr>
          <p:cNvGraphicFramePr>
            <a:graphicFrameLocks noGrp="1"/>
          </p:cNvGraphicFramePr>
          <p:nvPr/>
        </p:nvGraphicFramePr>
        <p:xfrm>
          <a:off x="804547" y="3080833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228386772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7228290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294109356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2048810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36261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8672403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1171634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1186040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695060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2307536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4400183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83539652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7773810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86390889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90987654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4272639086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X15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37731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ZERO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RA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GP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TP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S0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A5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8722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B71ADF-AC75-5B4F-A747-A8952D2551BA}"/>
              </a:ext>
            </a:extLst>
          </p:cNvPr>
          <p:cNvGraphicFramePr>
            <a:graphicFrameLocks noGrp="1"/>
          </p:cNvGraphicFramePr>
          <p:nvPr/>
        </p:nvGraphicFramePr>
        <p:xfrm>
          <a:off x="804547" y="3853958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393859907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6017395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35248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0284046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5225431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0230747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3435321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0840577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1208577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95554024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02265994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901959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9724256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8749088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2708756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817403220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X31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846654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S2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S3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S4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S5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S6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S7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S8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S9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S10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S11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4162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181EA4-4DA9-1649-9A4E-5110EE48F4D9}"/>
              </a:ext>
            </a:extLst>
          </p:cNvPr>
          <p:cNvSpPr txBox="1"/>
          <p:nvPr/>
        </p:nvSpPr>
        <p:spPr>
          <a:xfrm>
            <a:off x="804547" y="4888935"/>
            <a:ext cx="28646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RA : Return Address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SP </a:t>
            </a:r>
            <a:r>
              <a:rPr kumimoji="1" lang="en-US" altLang="ko-KR" sz="1600" dirty="0"/>
              <a:t>: </a:t>
            </a:r>
            <a:r>
              <a:rPr kumimoji="1" lang="en-US" altLang="ko-Kore-KR" sz="1600" dirty="0"/>
              <a:t>Stack Pointer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GP : Global Pointer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TP  : Tread Pointer Register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7DF40-297D-FE4F-A676-078E286222A5}"/>
              </a:ext>
            </a:extLst>
          </p:cNvPr>
          <p:cNvSpPr txBox="1"/>
          <p:nvPr/>
        </p:nvSpPr>
        <p:spPr>
          <a:xfrm>
            <a:off x="6257914" y="5134119"/>
            <a:ext cx="4426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T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T6 : </a:t>
            </a:r>
            <a:r>
              <a:rPr lang="en" altLang="ko-Kore-KR" sz="1600" dirty="0"/>
              <a:t>temporal registers 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S0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~</a:t>
            </a:r>
            <a:r>
              <a:rPr kumimoji="1" lang="en-US" altLang="ko-KR" sz="1600" dirty="0"/>
              <a:t> </a:t>
            </a:r>
            <a:r>
              <a:rPr kumimoji="1" lang="en-US" altLang="ko-Kore-KR" sz="1600" dirty="0"/>
              <a:t>S11 : saved registers(call</a:t>
            </a:r>
            <a:r>
              <a:rPr kumimoji="1" lang="en-US" altLang="ko-KR" sz="1600" dirty="0"/>
              <a:t>ee </a:t>
            </a:r>
            <a:r>
              <a:rPr kumimoji="1" lang="en-US" altLang="ko-Kore-KR" sz="1600" dirty="0"/>
              <a:t>saved)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A0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A7 : </a:t>
            </a:r>
            <a:r>
              <a:rPr lang="en" altLang="ko-Kore-KR" sz="1600" dirty="0"/>
              <a:t>function arguments and return value </a:t>
            </a:r>
          </a:p>
        </p:txBody>
      </p:sp>
    </p:spTree>
    <p:extLst>
      <p:ext uri="{BB962C8B-B14F-4D97-AF65-F5344CB8AC3E}">
        <p14:creationId xmlns:p14="http://schemas.microsoft.com/office/powerpoint/2010/main" val="246975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블록 이동 단계 생략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매 라운드마다 반복되는 블록 이동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2</a:t>
            </a:r>
            <a:r>
              <a:rPr kumimoji="1" lang="ko-KR" altLang="en-US" sz="2000" dirty="0"/>
              <a:t>라운드마다 블록의 위치가 되돌아오는 특징 활용</a:t>
            </a:r>
            <a:endParaRPr kumimoji="1" lang="en-US" altLang="ko-Kore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D26FADB-4890-176B-6F3F-AC1074B3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955803"/>
            <a:ext cx="4089990" cy="443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C7216-504B-2E94-A11C-6A1294FD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738830"/>
            <a:ext cx="3240361" cy="29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단일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최적 구현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RISC-V</a:t>
            </a:r>
            <a:r>
              <a:rPr kumimoji="1" lang="ko-KR" altLang="en-US" sz="2000" dirty="0"/>
              <a:t>에서는 로테이션에 대한 명령어가 따로 존재</a:t>
            </a:r>
            <a:r>
              <a:rPr kumimoji="1" lang="en-US" altLang="ko-KR" sz="2000" dirty="0"/>
              <a:t>X</a:t>
            </a:r>
          </a:p>
          <a:p>
            <a:pPr lvl="2"/>
            <a:r>
              <a:rPr kumimoji="1" lang="ko-Kore-KR" altLang="en-US" sz="1600" dirty="0"/>
              <a:t>쉬프트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XOR </a:t>
            </a:r>
            <a:r>
              <a:rPr kumimoji="1" lang="ko-KR" altLang="en-US" sz="1600" dirty="0"/>
              <a:t>연산을 사용하여 로테이션 구현</a:t>
            </a:r>
            <a:r>
              <a:rPr kumimoji="1" lang="en-US" altLang="ko-KR" sz="1600" dirty="0"/>
              <a:t> </a:t>
            </a:r>
            <a:endParaRPr kumimoji="1" lang="en-US" altLang="ko-Kore-KR" sz="16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S</a:t>
            </a:r>
            <a:r>
              <a:rPr kumimoji="1" lang="en-US" altLang="ko-KR" sz="2000" dirty="0"/>
              <a:t>IMECK-32/64</a:t>
            </a:r>
            <a:r>
              <a:rPr kumimoji="1" lang="ko-KR" altLang="en-US" sz="2000" dirty="0"/>
              <a:t>는 워드 사이즈가 </a:t>
            </a:r>
            <a:r>
              <a:rPr kumimoji="1" lang="en-US" altLang="ko-KR" sz="2000" dirty="0"/>
              <a:t>16-bit</a:t>
            </a:r>
            <a:r>
              <a:rPr kumimoji="1" lang="ko-KR" altLang="en-US" sz="2000" dirty="0"/>
              <a:t>이므로 </a:t>
            </a:r>
            <a:r>
              <a:rPr kumimoji="1" lang="en-US" altLang="ko-KR" sz="2000" dirty="0"/>
              <a:t>32-bit</a:t>
            </a:r>
            <a:r>
              <a:rPr kumimoji="1" lang="ko-KR" altLang="en-US" sz="2000" dirty="0"/>
              <a:t> 레지스터의 절반인 </a:t>
            </a:r>
            <a:r>
              <a:rPr kumimoji="1" lang="en-US" altLang="ko-KR" sz="2000" dirty="0"/>
              <a:t>16-bit</a:t>
            </a:r>
            <a:r>
              <a:rPr kumimoji="1" lang="ko-KR" altLang="en-US" sz="2000" dirty="0"/>
              <a:t>만 활용하여 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ko-KR" altLang="en-US" sz="2000" dirty="0"/>
              <a:t>구현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/>
            <a:r>
              <a:rPr kumimoji="1" lang="en-US" altLang="ko-KR" sz="2000" dirty="0"/>
              <a:t>SIMECK-64/128</a:t>
            </a:r>
            <a:r>
              <a:rPr kumimoji="1" lang="ko-KR" altLang="en-US" sz="2000" dirty="0"/>
              <a:t>은 워드 사이즈가 </a:t>
            </a:r>
            <a:r>
              <a:rPr kumimoji="1" lang="en-US" altLang="ko-KR" sz="2000" dirty="0"/>
              <a:t>32-bit</a:t>
            </a:r>
            <a:r>
              <a:rPr kumimoji="1" lang="ko-KR" altLang="en-US" sz="2000" dirty="0"/>
              <a:t>이므로 </a:t>
            </a:r>
            <a:r>
              <a:rPr kumimoji="1" lang="en-US" altLang="ko-KR" sz="2000" dirty="0"/>
              <a:t>32-bit </a:t>
            </a:r>
            <a:r>
              <a:rPr kumimoji="1" lang="ko-KR" altLang="en-US" sz="2000" dirty="0"/>
              <a:t>레지스터 모두 활용하여 구현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488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최적 구현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레지스터 내부 정렬</a:t>
            </a:r>
            <a:endParaRPr kumimoji="1" lang="en-US" altLang="ko-Kore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7A1D2-12D1-0B01-9955-95FB4069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06" y="2402732"/>
            <a:ext cx="7536160" cy="746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4BDB18-9584-6C8E-A3FB-03284047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06" y="4005064"/>
            <a:ext cx="7536160" cy="2338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A09F2-7556-1B4C-B5CF-61575E10D272}"/>
              </a:ext>
            </a:extLst>
          </p:cNvPr>
          <p:cNvSpPr txBox="1"/>
          <p:nvPr/>
        </p:nvSpPr>
        <p:spPr>
          <a:xfrm>
            <a:off x="430908" y="25835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R" dirty="0"/>
              <a:t>IMECK-32/64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4CCA1-EE8D-4A9C-B669-58A237E5C89C}"/>
              </a:ext>
            </a:extLst>
          </p:cNvPr>
          <p:cNvSpPr txBox="1"/>
          <p:nvPr/>
        </p:nvSpPr>
        <p:spPr>
          <a:xfrm>
            <a:off x="383580" y="498971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R" dirty="0"/>
              <a:t>IMECK-64/128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051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최적 구현</a:t>
            </a:r>
            <a:r>
              <a:rPr kumimoji="1" lang="en-US" altLang="ko-KR" sz="2400" b="1" dirty="0"/>
              <a:t>(SIMECK-32/64)</a:t>
            </a:r>
          </a:p>
          <a:p>
            <a:pPr lvl="1"/>
            <a:r>
              <a:rPr kumimoji="1" lang="ko-KR" altLang="en-US" sz="2000" dirty="0"/>
              <a:t>로테이션 연산</a:t>
            </a:r>
            <a:endParaRPr kumimoji="1" lang="en-US" altLang="ko-Kore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EAC24B-D649-6073-3037-D8D2D5BE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53" y="2041334"/>
            <a:ext cx="8627866" cy="44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102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2306</TotalTime>
  <Words>489</Words>
  <Application>Microsoft Macintosh PowerPoint</Application>
  <PresentationFormat>와이드스크린</PresentationFormat>
  <Paragraphs>198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제목 테마</vt:lpstr>
      <vt:lpstr>CryptoCraft 테마</vt:lpstr>
      <vt:lpstr>32-bit RISC-V 프로세서 상에서의  경량 블록 암호 SIMECK 최적 병렬 구현  </vt:lpstr>
      <vt:lpstr>PowerPoint 프레젠테이션</vt:lpstr>
      <vt:lpstr>서론</vt:lpstr>
      <vt:lpstr>SIMECK</vt:lpstr>
      <vt:lpstr>RISC-V Processor</vt:lpstr>
      <vt:lpstr>구현 기법</vt:lpstr>
      <vt:lpstr>구현 기법</vt:lpstr>
      <vt:lpstr>구현 기법</vt:lpstr>
      <vt:lpstr>구현 기법</vt:lpstr>
      <vt:lpstr>구현 기법</vt:lpstr>
      <vt:lpstr>성능 평가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3</cp:revision>
  <dcterms:created xsi:type="dcterms:W3CDTF">2022-05-19T08:00:29Z</dcterms:created>
  <dcterms:modified xsi:type="dcterms:W3CDTF">2022-06-15T07:27:06Z</dcterms:modified>
</cp:coreProperties>
</file>