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16"/>
  </p:notesMasterIdLst>
  <p:sldIdLst>
    <p:sldId id="256" r:id="rId3"/>
    <p:sldId id="275" r:id="rId4"/>
    <p:sldId id="260" r:id="rId5"/>
    <p:sldId id="265" r:id="rId6"/>
    <p:sldId id="266" r:id="rId7"/>
    <p:sldId id="270" r:id="rId8"/>
    <p:sldId id="271" r:id="rId9"/>
    <p:sldId id="281" r:id="rId10"/>
    <p:sldId id="272" r:id="rId11"/>
    <p:sldId id="282" r:id="rId12"/>
    <p:sldId id="278" r:id="rId13"/>
    <p:sldId id="280" r:id="rId14"/>
    <p:sldId id="25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0WWJvtiyXJ/WPdgG8GQ7DOsl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6"/>
  </p:normalViewPr>
  <p:slideViewPr>
    <p:cSldViewPr snapToGrid="0">
      <p:cViewPr varScale="1">
        <p:scale>
          <a:sx n="105" d="100"/>
          <a:sy n="105" d="100"/>
        </p:scale>
        <p:origin x="14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84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96" y="6195047"/>
            <a:ext cx="3026852" cy="6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202" y="6215220"/>
            <a:ext cx="1311798" cy="64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894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8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ARMv8</a:t>
            </a:r>
            <a:r>
              <a:rPr lang="ko-KR" altLang="en-US" dirty="0"/>
              <a:t>상에서의 </a:t>
            </a:r>
            <a:br>
              <a:rPr lang="en-US" altLang="ko-KR" dirty="0"/>
            </a:br>
            <a:r>
              <a:rPr lang="en-US" altLang="ko-KR" dirty="0"/>
              <a:t>SKINNY</a:t>
            </a:r>
            <a:r>
              <a:rPr lang="ko-KR" altLang="en-US" dirty="0"/>
              <a:t> 블록암호 병렬 구현</a:t>
            </a:r>
            <a:endParaRPr dirty="0"/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ko-KR" altLang="en-US" dirty="0"/>
              <a:t>한성대학교</a:t>
            </a:r>
            <a:endParaRPr lang="en-US" altLang="ko-KR" dirty="0"/>
          </a:p>
          <a:p>
            <a:pPr marL="0" lvl="0" indent="0">
              <a:spcBef>
                <a:spcPts val="0"/>
              </a:spcBef>
            </a:pPr>
            <a:r>
              <a:rPr lang="ko-KR" altLang="en-US" b="1" dirty="0">
                <a:solidFill>
                  <a:srgbClr val="00B0F0"/>
                </a:solidFill>
              </a:rPr>
              <a:t>엄시우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권혁동</a:t>
            </a:r>
            <a:r>
              <a:rPr lang="en-US" altLang="ko-KR" dirty="0"/>
              <a:t>,</a:t>
            </a:r>
            <a:r>
              <a:rPr lang="ko-KR" altLang="en-US" dirty="0"/>
              <a:t> 김현준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장경배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AB2BC-B2D2-B5D8-3977-3366963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기법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ShiftRows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F18F5B-7078-79C0-005E-EB2650841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25375"/>
              </p:ext>
            </p:extLst>
          </p:nvPr>
        </p:nvGraphicFramePr>
        <p:xfrm>
          <a:off x="4671555" y="3523236"/>
          <a:ext cx="2131356" cy="52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39">
                  <a:extLst>
                    <a:ext uri="{9D8B030D-6E8A-4147-A177-3AD203B41FA5}">
                      <a16:colId xmlns:a16="http://schemas.microsoft.com/office/drawing/2014/main" val="2065967941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205041541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3515903792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921097094"/>
                    </a:ext>
                  </a:extLst>
                </a:gridCol>
              </a:tblGrid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35250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43128E-63E7-F467-1484-B9E3E083533B}"/>
              </a:ext>
            </a:extLst>
          </p:cNvPr>
          <p:cNvCxnSpPr>
            <a:cxnSpLocks/>
          </p:cNvCxnSpPr>
          <p:nvPr/>
        </p:nvCxnSpPr>
        <p:spPr>
          <a:xfrm>
            <a:off x="6811358" y="3793566"/>
            <a:ext cx="2397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3440F5-0AEB-83B0-266A-7DBB5F5836FF}"/>
              </a:ext>
            </a:extLst>
          </p:cNvPr>
          <p:cNvSpPr/>
          <p:nvPr/>
        </p:nvSpPr>
        <p:spPr>
          <a:xfrm>
            <a:off x="7348545" y="3631618"/>
            <a:ext cx="1323324" cy="312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REV32.16b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109FFC9-CB43-E13B-C4E5-843C0118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70151"/>
              </p:ext>
            </p:extLst>
          </p:nvPr>
        </p:nvGraphicFramePr>
        <p:xfrm>
          <a:off x="9217503" y="3531128"/>
          <a:ext cx="2032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415364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9257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682698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3747686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9460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4B6232-FBEE-095E-78E8-010D2EE7B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70410"/>
              </p:ext>
            </p:extLst>
          </p:nvPr>
        </p:nvGraphicFramePr>
        <p:xfrm>
          <a:off x="4671555" y="4872725"/>
          <a:ext cx="2131356" cy="52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39">
                  <a:extLst>
                    <a:ext uri="{9D8B030D-6E8A-4147-A177-3AD203B41FA5}">
                      <a16:colId xmlns:a16="http://schemas.microsoft.com/office/drawing/2014/main" val="517775193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1939576934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1963167285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3045322004"/>
                    </a:ext>
                  </a:extLst>
                </a:gridCol>
              </a:tblGrid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06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AE7345-F7FA-A0E8-DA70-907F2E416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785"/>
              </p:ext>
            </p:extLst>
          </p:nvPr>
        </p:nvGraphicFramePr>
        <p:xfrm>
          <a:off x="4671555" y="4198551"/>
          <a:ext cx="2131356" cy="52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39">
                  <a:extLst>
                    <a:ext uri="{9D8B030D-6E8A-4147-A177-3AD203B41FA5}">
                      <a16:colId xmlns:a16="http://schemas.microsoft.com/office/drawing/2014/main" val="4033133100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4227532698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1479197975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2308984378"/>
                    </a:ext>
                  </a:extLst>
                </a:gridCol>
              </a:tblGrid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20315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14CC06-0E94-7EF2-64F9-B9E7D710AF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802911" y="4461980"/>
            <a:ext cx="2406145" cy="1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145BE7-7815-6DFC-20B8-5B57604E5CDC}"/>
              </a:ext>
            </a:extLst>
          </p:cNvPr>
          <p:cNvSpPr/>
          <p:nvPr/>
        </p:nvSpPr>
        <p:spPr>
          <a:xfrm>
            <a:off x="7348545" y="4300113"/>
            <a:ext cx="1323324" cy="312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REV32.8h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9233D3E-6B0D-256F-BE91-5DA026FA1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42397"/>
              </p:ext>
            </p:extLst>
          </p:nvPr>
        </p:nvGraphicFramePr>
        <p:xfrm>
          <a:off x="9217503" y="4197920"/>
          <a:ext cx="2032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1535757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34216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0959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7167288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17177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5230DE-E15A-9060-E00E-16E1F2A10E5E}"/>
              </a:ext>
            </a:extLst>
          </p:cNvPr>
          <p:cNvCxnSpPr>
            <a:cxnSpLocks/>
          </p:cNvCxnSpPr>
          <p:nvPr/>
        </p:nvCxnSpPr>
        <p:spPr>
          <a:xfrm>
            <a:off x="6811358" y="5121769"/>
            <a:ext cx="2397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5CD0BD-271D-926C-7221-5A2CC710F906}"/>
              </a:ext>
            </a:extLst>
          </p:cNvPr>
          <p:cNvSpPr/>
          <p:nvPr/>
        </p:nvSpPr>
        <p:spPr>
          <a:xfrm>
            <a:off x="7356992" y="4965582"/>
            <a:ext cx="1323324" cy="312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REV16.16b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FE21FE4-0D88-69C7-9A29-A8EDBA0CD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42397"/>
              </p:ext>
            </p:extLst>
          </p:nvPr>
        </p:nvGraphicFramePr>
        <p:xfrm>
          <a:off x="9217503" y="4852856"/>
          <a:ext cx="2032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6193634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705743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37769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17690416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9670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7848062-509A-4CB3-DCC2-1BEE9017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32127"/>
              </p:ext>
            </p:extLst>
          </p:nvPr>
        </p:nvGraphicFramePr>
        <p:xfrm>
          <a:off x="4671555" y="5546899"/>
          <a:ext cx="2131356" cy="1058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39">
                  <a:extLst>
                    <a:ext uri="{9D8B030D-6E8A-4147-A177-3AD203B41FA5}">
                      <a16:colId xmlns:a16="http://schemas.microsoft.com/office/drawing/2014/main" val="3273407209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4213947153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2810241862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910280799"/>
                    </a:ext>
                  </a:extLst>
                </a:gridCol>
              </a:tblGrid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3594"/>
                  </a:ext>
                </a:extLst>
              </a:tr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96179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B2BAB5-9A0C-8CAF-93E5-212B4930ACD0}"/>
              </a:ext>
            </a:extLst>
          </p:cNvPr>
          <p:cNvCxnSpPr>
            <a:cxnSpLocks/>
          </p:cNvCxnSpPr>
          <p:nvPr/>
        </p:nvCxnSpPr>
        <p:spPr>
          <a:xfrm>
            <a:off x="6802911" y="6073456"/>
            <a:ext cx="2397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8DC5C2-9769-9C65-B35A-BFEBCE1B7417}"/>
              </a:ext>
            </a:extLst>
          </p:cNvPr>
          <p:cNvSpPr/>
          <p:nvPr/>
        </p:nvSpPr>
        <p:spPr>
          <a:xfrm>
            <a:off x="7348545" y="5917269"/>
            <a:ext cx="1323324" cy="312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TRN2.16b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73D1D57-87DF-2117-EC07-9CBDDC5C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19349"/>
              </p:ext>
            </p:extLst>
          </p:nvPr>
        </p:nvGraphicFramePr>
        <p:xfrm>
          <a:off x="9217503" y="5808255"/>
          <a:ext cx="2032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6193634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705743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37769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17690416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96705"/>
                  </a:ext>
                </a:extLst>
              </a:tr>
            </a:tbl>
          </a:graphicData>
        </a:graphic>
      </p:graphicFrame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FA081BD6-F303-E2D1-48E6-46086F39E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06672"/>
              </p:ext>
            </p:extLst>
          </p:nvPr>
        </p:nvGraphicFramePr>
        <p:xfrm>
          <a:off x="5854538" y="1328201"/>
          <a:ext cx="1781168" cy="163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92">
                  <a:extLst>
                    <a:ext uri="{9D8B030D-6E8A-4147-A177-3AD203B41FA5}">
                      <a16:colId xmlns:a16="http://schemas.microsoft.com/office/drawing/2014/main" val="225950628"/>
                    </a:ext>
                  </a:extLst>
                </a:gridCol>
                <a:gridCol w="445292">
                  <a:extLst>
                    <a:ext uri="{9D8B030D-6E8A-4147-A177-3AD203B41FA5}">
                      <a16:colId xmlns:a16="http://schemas.microsoft.com/office/drawing/2014/main" val="3782630022"/>
                    </a:ext>
                  </a:extLst>
                </a:gridCol>
                <a:gridCol w="445292">
                  <a:extLst>
                    <a:ext uri="{9D8B030D-6E8A-4147-A177-3AD203B41FA5}">
                      <a16:colId xmlns:a16="http://schemas.microsoft.com/office/drawing/2014/main" val="23070328"/>
                    </a:ext>
                  </a:extLst>
                </a:gridCol>
                <a:gridCol w="445292">
                  <a:extLst>
                    <a:ext uri="{9D8B030D-6E8A-4147-A177-3AD203B41FA5}">
                      <a16:colId xmlns:a16="http://schemas.microsoft.com/office/drawing/2014/main" val="3914734938"/>
                    </a:ext>
                  </a:extLst>
                </a:gridCol>
              </a:tblGrid>
              <a:tr h="4087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x0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89147"/>
                  </a:ext>
                </a:extLst>
              </a:tr>
              <a:tr h="4087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x4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x5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x6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x7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35005"/>
                  </a:ext>
                </a:extLst>
              </a:tr>
              <a:tr h="4087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x8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x9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x10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x11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29803"/>
                  </a:ext>
                </a:extLst>
              </a:tr>
              <a:tr h="4087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x12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x13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x14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x15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61204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7FE3E841-B3B2-7EB2-8159-5BEC130AB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62583"/>
              </p:ext>
            </p:extLst>
          </p:nvPr>
        </p:nvGraphicFramePr>
        <p:xfrm>
          <a:off x="8594252" y="1328201"/>
          <a:ext cx="1781168" cy="163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92">
                  <a:extLst>
                    <a:ext uri="{9D8B030D-6E8A-4147-A177-3AD203B41FA5}">
                      <a16:colId xmlns:a16="http://schemas.microsoft.com/office/drawing/2014/main" val="225950628"/>
                    </a:ext>
                  </a:extLst>
                </a:gridCol>
                <a:gridCol w="445292">
                  <a:extLst>
                    <a:ext uri="{9D8B030D-6E8A-4147-A177-3AD203B41FA5}">
                      <a16:colId xmlns:a16="http://schemas.microsoft.com/office/drawing/2014/main" val="3782630022"/>
                    </a:ext>
                  </a:extLst>
                </a:gridCol>
                <a:gridCol w="445292">
                  <a:extLst>
                    <a:ext uri="{9D8B030D-6E8A-4147-A177-3AD203B41FA5}">
                      <a16:colId xmlns:a16="http://schemas.microsoft.com/office/drawing/2014/main" val="23070328"/>
                    </a:ext>
                  </a:extLst>
                </a:gridCol>
                <a:gridCol w="445292">
                  <a:extLst>
                    <a:ext uri="{9D8B030D-6E8A-4147-A177-3AD203B41FA5}">
                      <a16:colId xmlns:a16="http://schemas.microsoft.com/office/drawing/2014/main" val="3914734938"/>
                    </a:ext>
                  </a:extLst>
                </a:gridCol>
              </a:tblGrid>
              <a:tr h="4087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x0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89147"/>
                  </a:ext>
                </a:extLst>
              </a:tr>
              <a:tr h="4087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x7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x4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x5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x6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35005"/>
                  </a:ext>
                </a:extLst>
              </a:tr>
              <a:tr h="4087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x10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x11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x8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x9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29803"/>
                  </a:ext>
                </a:extLst>
              </a:tr>
              <a:tr h="4087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x13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x14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x15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ysClr val="windowText" lastClr="000000"/>
                          </a:solidFill>
                        </a:rPr>
                        <a:t>x12</a:t>
                      </a:r>
                      <a:endParaRPr lang="ko-Kore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612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AB3C7F8-206B-5742-DC9D-1793ADA2EE5B}"/>
              </a:ext>
            </a:extLst>
          </p:cNvPr>
          <p:cNvSpPr txBox="1"/>
          <p:nvPr/>
        </p:nvSpPr>
        <p:spPr>
          <a:xfrm>
            <a:off x="7816660" y="1767058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&gt;&gt;&gt;1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049AD9-5E82-1D17-4001-030A2A99ED74}"/>
              </a:ext>
            </a:extLst>
          </p:cNvPr>
          <p:cNvSpPr txBox="1"/>
          <p:nvPr/>
        </p:nvSpPr>
        <p:spPr>
          <a:xfrm>
            <a:off x="7816660" y="2190272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&gt;&gt;&gt;2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26046-C5FB-6AAE-FA95-CCAA537A44D6}"/>
              </a:ext>
            </a:extLst>
          </p:cNvPr>
          <p:cNvSpPr txBox="1"/>
          <p:nvPr/>
        </p:nvSpPr>
        <p:spPr>
          <a:xfrm>
            <a:off x="7816660" y="261348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&gt;&gt;&gt;3</a:t>
            </a:r>
            <a:endParaRPr kumimoji="1" lang="ko-Kore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C7F8748-7D63-04B0-5D5F-71D05AFE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36" y="1301597"/>
            <a:ext cx="2758404" cy="9489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6509728-0E73-82B5-7828-18D13869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96" y="2901963"/>
            <a:ext cx="2099494" cy="329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3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성능</a:t>
            </a:r>
            <a:r>
              <a:rPr kumimoji="1" lang="ko-KR" altLang="en-US" dirty="0"/>
              <a:t> 평가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00FCE-8965-4AA0-0AF4-421C91C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ko-Kore-KR" dirty="0"/>
              <a:t>Apple 2020</a:t>
            </a:r>
            <a:r>
              <a:rPr lang="ko-KR" altLang="en-US" dirty="0"/>
              <a:t>년형 </a:t>
            </a:r>
            <a:r>
              <a:rPr lang="en" altLang="ko-Kore-KR" dirty="0"/>
              <a:t>MacBook Pro 13 </a:t>
            </a:r>
            <a:r>
              <a:rPr lang="ko-KR" altLang="en-US" dirty="0"/>
              <a:t>상에서 구현 후 성능 평가를 실시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ore-KR" dirty="0"/>
              <a:t>ARMv8 </a:t>
            </a:r>
            <a:r>
              <a:rPr lang="ko-KR" altLang="en-US" dirty="0" err="1"/>
              <a:t>아키텍쳐를</a:t>
            </a:r>
            <a:r>
              <a:rPr lang="ko-KR" altLang="en-US" dirty="0"/>
              <a:t> 사용하는 </a:t>
            </a:r>
            <a:r>
              <a:rPr lang="en-US" altLang="ko-KR" dirty="0"/>
              <a:t>Apple M1</a:t>
            </a:r>
            <a:r>
              <a:rPr lang="ko-KR" altLang="en-US" dirty="0"/>
              <a:t> 칩 사용</a:t>
            </a:r>
            <a:endParaRPr lang="en" altLang="ko-Kore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단일 구현 암호화와 병렬 구현 암호화의 성능 비교</a:t>
            </a:r>
            <a:endParaRPr kumimoji="1" lang="en-US" altLang="ko-Kore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블록 길이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키 길이 </a:t>
            </a:r>
            <a:r>
              <a:rPr kumimoji="1" lang="en-US" altLang="ko-KR" dirty="0"/>
              <a:t>128-bit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기준으로 성능 비교를 실시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 err="1"/>
              <a:t>cpb</a:t>
            </a:r>
            <a:r>
              <a:rPr kumimoji="1" lang="en-US" altLang="ko-KR" dirty="0"/>
              <a:t>(Cycle Per Block)</a:t>
            </a:r>
            <a:r>
              <a:rPr kumimoji="1" lang="ko-KR" altLang="en-US" dirty="0"/>
              <a:t>을 측정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>
                <a:solidFill>
                  <a:schemeClr val="accent5"/>
                </a:solidFill>
              </a:rPr>
              <a:t>약 </a:t>
            </a:r>
            <a:r>
              <a:rPr kumimoji="1" lang="en-US" altLang="ko-KR" dirty="0">
                <a:solidFill>
                  <a:schemeClr val="accent5"/>
                </a:solidFill>
              </a:rPr>
              <a:t>3.6</a:t>
            </a:r>
            <a:r>
              <a:rPr kumimoji="1" lang="ko-KR" altLang="en-US" dirty="0">
                <a:solidFill>
                  <a:schemeClr val="accent5"/>
                </a:solidFill>
              </a:rPr>
              <a:t>배</a:t>
            </a:r>
            <a:r>
              <a:rPr kumimoji="1" lang="ko-KR" altLang="en-US" dirty="0"/>
              <a:t>의 성능 향상 확인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01BD56-CD7C-C27F-C20B-0D1C0AC3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29" y="4518233"/>
            <a:ext cx="5270142" cy="19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9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ore-KR" altLang="en-US" dirty="0"/>
              <a:t>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00FCE-8965-4AA0-0AF4-421C91C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kumimoji="1" lang="en-US" altLang="ko-Kore-KR" dirty="0"/>
          </a:p>
          <a:p>
            <a:pPr>
              <a:lnSpc>
                <a:spcPct val="100000"/>
              </a:lnSpc>
            </a:pPr>
            <a:r>
              <a:rPr kumimoji="1" lang="en-US" altLang="ko-Kore-KR" dirty="0"/>
              <a:t>ARMv8 </a:t>
            </a:r>
            <a:r>
              <a:rPr kumimoji="1" lang="ko-KR" altLang="en-US" dirty="0"/>
              <a:t>상에서의 </a:t>
            </a:r>
            <a:r>
              <a:rPr kumimoji="1" lang="en-US" altLang="ko-KR" dirty="0"/>
              <a:t>Skinny Tweakable </a:t>
            </a:r>
            <a:r>
              <a:rPr kumimoji="1" lang="ko-KR" altLang="en-US" dirty="0"/>
              <a:t>블록 암호의 </a:t>
            </a:r>
            <a:r>
              <a:rPr kumimoji="1" lang="ko-KR" altLang="en-US" dirty="0">
                <a:solidFill>
                  <a:srgbClr val="0070C0"/>
                </a:solidFill>
              </a:rPr>
              <a:t>병렬</a:t>
            </a:r>
            <a:r>
              <a:rPr kumimoji="1" lang="ko-KR" altLang="en-US" dirty="0"/>
              <a:t> 구현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LD4</a:t>
            </a:r>
            <a:r>
              <a:rPr kumimoji="1" lang="ko-KR" altLang="en-US" dirty="0"/>
              <a:t> 명령어를 통해 병렬 구현을 위한 레지스터 정렬 생략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TBL</a:t>
            </a:r>
            <a:r>
              <a:rPr kumimoji="1" lang="ko-KR" altLang="en-US" dirty="0"/>
              <a:t> 명령어를 활용한 </a:t>
            </a:r>
            <a:r>
              <a:rPr kumimoji="1" lang="en-US" altLang="ko-KR" dirty="0" err="1"/>
              <a:t>SubCell</a:t>
            </a:r>
            <a:r>
              <a:rPr kumimoji="1" lang="en-US" altLang="ko-KR" dirty="0"/>
              <a:t> layer</a:t>
            </a:r>
            <a:r>
              <a:rPr kumimoji="1" lang="ko-KR" altLang="en-US" dirty="0"/>
              <a:t>의 최적화 구현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REV, TRN </a:t>
            </a:r>
            <a:r>
              <a:rPr kumimoji="1" lang="ko-KR" altLang="en-US" dirty="0"/>
              <a:t>명령어를 활용한 병렬 </a:t>
            </a:r>
            <a:r>
              <a:rPr kumimoji="1" lang="en-US" altLang="ko-KR" dirty="0" err="1"/>
              <a:t>Shiftrows</a:t>
            </a:r>
            <a:r>
              <a:rPr kumimoji="1" lang="ko-KR" altLang="en-US" dirty="0"/>
              <a:t> 구현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결과적으로 단일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암호화 대비 병렬 구현을 통해 </a:t>
            </a:r>
            <a:r>
              <a:rPr kumimoji="1" lang="en-US" altLang="ko-KR" dirty="0">
                <a:solidFill>
                  <a:srgbClr val="0070C0"/>
                </a:solidFill>
              </a:rPr>
              <a:t>3.6</a:t>
            </a:r>
            <a:r>
              <a:rPr kumimoji="1" lang="ko-KR" altLang="en-US" dirty="0"/>
              <a:t>배 성능 향상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02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21FF88-27B9-0FDE-9DCC-C7ECE51FEF89}"/>
              </a:ext>
            </a:extLst>
          </p:cNvPr>
          <p:cNvSpPr/>
          <p:nvPr/>
        </p:nvSpPr>
        <p:spPr>
          <a:xfrm>
            <a:off x="4200144" y="2703576"/>
            <a:ext cx="3791712" cy="145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</a:t>
            </a:r>
            <a:r>
              <a:rPr kumimoji="1"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 합 </a:t>
            </a:r>
            <a:r>
              <a:rPr kumimoji="1" lang="ko-KR" altLang="en-US" sz="4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니</a:t>
            </a:r>
            <a:r>
              <a:rPr kumimoji="1"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</a:t>
            </a:r>
            <a:endParaRPr kumimoji="1" lang="ko-Kore-KR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구현 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성능 평가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결 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연구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SKINNY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CRYPTO 2016</a:t>
            </a:r>
            <a:r>
              <a:rPr kumimoji="1" lang="ko-KR" altLang="en-US" dirty="0"/>
              <a:t>에서 발표된 블록 암호</a:t>
            </a:r>
            <a:endParaRPr kumimoji="1" lang="en-US" altLang="ko-Kore-KR" dirty="0"/>
          </a:p>
          <a:p>
            <a:r>
              <a:rPr kumimoji="1" lang="en-US" altLang="ko-Kore-KR" dirty="0"/>
              <a:t>NIST LWC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Romulus</a:t>
            </a:r>
            <a:r>
              <a:rPr kumimoji="1" lang="ko-KR" altLang="en-US" dirty="0"/>
              <a:t>에서 활용하는 암호</a:t>
            </a:r>
            <a:endParaRPr kumimoji="1" lang="en-US" altLang="ko-KR" dirty="0"/>
          </a:p>
          <a:p>
            <a:r>
              <a:rPr kumimoji="1" lang="en-US" altLang="ko-Kore-KR" dirty="0" err="1"/>
              <a:t>Tweakey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프레임워크를 사용하는 </a:t>
            </a:r>
            <a:r>
              <a:rPr kumimoji="1" lang="en-US" altLang="ko-KR" dirty="0"/>
              <a:t>Tweakable </a:t>
            </a:r>
            <a:r>
              <a:rPr kumimoji="1" lang="ko-KR" altLang="en-US" dirty="0"/>
              <a:t>블록 암호</a:t>
            </a:r>
            <a:endParaRPr kumimoji="1" lang="en-US" altLang="ko-Kore-KR" dirty="0"/>
          </a:p>
          <a:p>
            <a:r>
              <a:rPr kumimoji="1" lang="ko-KR" altLang="en-US" dirty="0"/>
              <a:t>암호화 과정은 </a:t>
            </a:r>
            <a:r>
              <a:rPr kumimoji="1" lang="en-US" altLang="ko-KR" dirty="0"/>
              <a:t>AES</a:t>
            </a:r>
            <a:r>
              <a:rPr kumimoji="1" lang="ko-KR" altLang="en-US" dirty="0"/>
              <a:t>와 비슷한 과정</a:t>
            </a:r>
            <a:endParaRPr kumimoji="1" lang="en-US" altLang="ko-Kore-KR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5E033C6-ACFB-1701-94E8-7305942B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1412"/>
            <a:ext cx="12192000" cy="24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연구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SKINNY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1" dirty="0"/>
              <a:t>Parameters</a:t>
            </a:r>
            <a:endParaRPr kumimoji="1" lang="en-US" altLang="ko-Kore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블록 길이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64-bit, 128-bit 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키 길이</a:t>
            </a:r>
            <a:r>
              <a:rPr lang="en-US" altLang="ko-KR" dirty="0"/>
              <a:t>(t) </a:t>
            </a:r>
            <a:r>
              <a:rPr lang="ko-KR" altLang="en-US" dirty="0"/>
              <a:t>는 블록 길이의 </a:t>
            </a:r>
            <a:r>
              <a:rPr lang="en-US" altLang="ko-KR" dirty="0"/>
              <a:t>x3</a:t>
            </a:r>
            <a:r>
              <a:rPr lang="ko-KR" altLang="en-US" dirty="0"/>
              <a:t> 까지 지원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64-64/128/192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128-128/256/384</a:t>
            </a:r>
            <a:endParaRPr lang="en" altLang="ko-Kore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9DEFAFF-09ED-4C9F-6536-A87D17F9A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34597"/>
              </p:ext>
            </p:extLst>
          </p:nvPr>
        </p:nvGraphicFramePr>
        <p:xfrm>
          <a:off x="2032000" y="43046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8057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1859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4779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415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b="0" dirty="0" err="1">
                          <a:solidFill>
                            <a:schemeClr val="tx1"/>
                          </a:solidFill>
                        </a:rPr>
                        <a:t>Tweakey</a:t>
                      </a:r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 Size t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4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 err="1">
                          <a:solidFill>
                            <a:schemeClr val="tx1"/>
                          </a:solidFill>
                        </a:rPr>
                        <a:t>Blcok</a:t>
                      </a:r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 size n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2n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3n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4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36 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40 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40 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48 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56 rounds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05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26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82C6BA-1551-A5B2-B72F-49FFD0DB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8393"/>
            <a:ext cx="12192000" cy="24559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연구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SKINNY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4523061"/>
          </a:xfrm>
        </p:spPr>
        <p:txBody>
          <a:bodyPr>
            <a:normAutofit/>
          </a:bodyPr>
          <a:lstStyle/>
          <a:p>
            <a:r>
              <a:rPr lang="en" altLang="ko-Kore-KR" b="1" dirty="0"/>
              <a:t>The Skinny round function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SubCell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AddConstants</a:t>
            </a:r>
            <a:endParaRPr lang="en-US" altLang="ko-Kore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AddTweaKey</a:t>
            </a:r>
            <a:endParaRPr lang="en-US" altLang="ko-Kore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ShiftRow</a:t>
            </a:r>
            <a:endParaRPr lang="en-US" altLang="ko-Kore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MixColumns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3333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연구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ARMv8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00FCE-8965-4AA0-0AF4-421C91C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011</a:t>
            </a:r>
            <a:r>
              <a:rPr kumimoji="1" lang="ko-KR" altLang="en-US" dirty="0"/>
              <a:t>년에 발표된 </a:t>
            </a:r>
            <a:r>
              <a:rPr kumimoji="1" lang="en-US" altLang="ko-KR" dirty="0"/>
              <a:t>ARM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64-bit </a:t>
            </a:r>
            <a:r>
              <a:rPr kumimoji="1" lang="ko-KR" altLang="en-US" dirty="0"/>
              <a:t>아키텍처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ore-KR" dirty="0"/>
              <a:t>31</a:t>
            </a:r>
            <a:r>
              <a:rPr kumimoji="1" lang="ko-KR" altLang="en-US" dirty="0"/>
              <a:t>개의 범용 레지스터를 제공</a:t>
            </a:r>
            <a:r>
              <a:rPr kumimoji="1" lang="en-US" altLang="ko-KR" dirty="0"/>
              <a:t>, 32</a:t>
            </a:r>
            <a:r>
              <a:rPr kumimoji="1" lang="ko-KR" altLang="en-US" dirty="0"/>
              <a:t>개의 벡터 레지스터를 제공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solidFill>
                  <a:schemeClr val="accent5"/>
                </a:solidFill>
              </a:rPr>
              <a:t>SIMD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지원하여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여러 데이터의 </a:t>
            </a:r>
            <a:r>
              <a:rPr kumimoji="1" lang="ko-KR" altLang="en-US" dirty="0">
                <a:solidFill>
                  <a:schemeClr val="accent5"/>
                </a:solidFill>
              </a:rPr>
              <a:t>병렬 산술 연산</a:t>
            </a:r>
            <a:r>
              <a:rPr kumimoji="1" lang="ko-KR" altLang="en-US" dirty="0"/>
              <a:t>이 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본 논문에서는</a:t>
            </a:r>
            <a:r>
              <a:rPr kumimoji="1" lang="en-US" altLang="ko-KR" dirty="0"/>
              <a:t> ARMv8 </a:t>
            </a:r>
            <a:r>
              <a:rPr kumimoji="1" lang="ko-KR" altLang="en-US" dirty="0"/>
              <a:t>아키텍처로 설계된 </a:t>
            </a:r>
            <a:r>
              <a:rPr kumimoji="1" lang="en-US" altLang="ko-KR" dirty="0"/>
              <a:t>Apple</a:t>
            </a:r>
            <a:r>
              <a:rPr kumimoji="1" lang="ko-KR" altLang="en-US" dirty="0"/>
              <a:t>에서 개발된 </a:t>
            </a:r>
            <a:r>
              <a:rPr kumimoji="1" lang="en-US" altLang="ko-KR" dirty="0"/>
              <a:t>M1</a:t>
            </a:r>
            <a:r>
              <a:rPr kumimoji="1" lang="ko-KR" altLang="en-US" dirty="0"/>
              <a:t>칩 상에서의 구현을 진행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821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기법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TBL </a:t>
            </a:r>
            <a:r>
              <a:rPr kumimoji="1" lang="ko-KR" altLang="en-US" dirty="0"/>
              <a:t>명령어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00FCE-8965-4AA0-0AF4-421C91C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TBL – Table vector lookup </a:t>
            </a:r>
            <a:r>
              <a:rPr kumimoji="1" lang="ko-KR" altLang="en-US" dirty="0"/>
              <a:t>명령어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1BE348-D31D-F2E4-628A-D2438B0F2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23118"/>
              </p:ext>
            </p:extLst>
          </p:nvPr>
        </p:nvGraphicFramePr>
        <p:xfrm>
          <a:off x="3453419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2FC10E8-BBA1-15E0-9D6B-54CE3A45E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29252"/>
              </p:ext>
            </p:extLst>
          </p:nvPr>
        </p:nvGraphicFramePr>
        <p:xfrm>
          <a:off x="3853958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305C4F-49F0-26C3-1D7F-ADA0415CB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4098"/>
              </p:ext>
            </p:extLst>
          </p:nvPr>
        </p:nvGraphicFramePr>
        <p:xfrm>
          <a:off x="4254497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0D33806-1375-9C05-5B79-0E75F8ADA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73493"/>
              </p:ext>
            </p:extLst>
          </p:nvPr>
        </p:nvGraphicFramePr>
        <p:xfrm>
          <a:off x="4655036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FEBEBB6-B93C-A8C0-9DC4-071800907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83243"/>
              </p:ext>
            </p:extLst>
          </p:nvPr>
        </p:nvGraphicFramePr>
        <p:xfrm>
          <a:off x="5055575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8A11738-A1B0-95A1-9596-CF66B5646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7778"/>
              </p:ext>
            </p:extLst>
          </p:nvPr>
        </p:nvGraphicFramePr>
        <p:xfrm>
          <a:off x="5456114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8335D3-A3EB-00EA-D154-3054E7A9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42012"/>
              </p:ext>
            </p:extLst>
          </p:nvPr>
        </p:nvGraphicFramePr>
        <p:xfrm>
          <a:off x="5856653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EBB2EF2-C77A-8224-7CA7-F450E3970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9767"/>
              </p:ext>
            </p:extLst>
          </p:nvPr>
        </p:nvGraphicFramePr>
        <p:xfrm>
          <a:off x="6257192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A4D4BA1-FCAF-5F15-37B7-D1DB9F64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79571"/>
              </p:ext>
            </p:extLst>
          </p:nvPr>
        </p:nvGraphicFramePr>
        <p:xfrm>
          <a:off x="6657731" y="2151239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4F93851-6D72-36BC-6A24-7BEC314C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40564"/>
              </p:ext>
            </p:extLst>
          </p:nvPr>
        </p:nvGraphicFramePr>
        <p:xfrm>
          <a:off x="7058270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C27458B-E18D-5145-5491-E3C47BC12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83258"/>
              </p:ext>
            </p:extLst>
          </p:nvPr>
        </p:nvGraphicFramePr>
        <p:xfrm>
          <a:off x="7458809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45B1B92-17C5-6C0C-9CD7-3E603FC52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59848"/>
              </p:ext>
            </p:extLst>
          </p:nvPr>
        </p:nvGraphicFramePr>
        <p:xfrm>
          <a:off x="7859348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C964F07-8370-E4E4-1310-BA839609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88270"/>
              </p:ext>
            </p:extLst>
          </p:nvPr>
        </p:nvGraphicFramePr>
        <p:xfrm>
          <a:off x="8259887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F22EF5B-EE6B-9060-A624-F15D5745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4679"/>
              </p:ext>
            </p:extLst>
          </p:nvPr>
        </p:nvGraphicFramePr>
        <p:xfrm>
          <a:off x="8660426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44A34F1-CE8F-28C6-E9C1-8A8CB078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56147"/>
              </p:ext>
            </p:extLst>
          </p:nvPr>
        </p:nvGraphicFramePr>
        <p:xfrm>
          <a:off x="9060964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4CCF99C-6321-EFE7-AD61-60A1870F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45545"/>
              </p:ext>
            </p:extLst>
          </p:nvPr>
        </p:nvGraphicFramePr>
        <p:xfrm>
          <a:off x="9461504" y="214948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B31579D-41AE-32B4-4666-EDCDFD31C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55180"/>
              </p:ext>
            </p:extLst>
          </p:nvPr>
        </p:nvGraphicFramePr>
        <p:xfrm>
          <a:off x="3453419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AC4AA04-1B06-9390-EAF3-ACAC0B91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06485"/>
              </p:ext>
            </p:extLst>
          </p:nvPr>
        </p:nvGraphicFramePr>
        <p:xfrm>
          <a:off x="3853958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B282856-CAC5-793A-01B7-C595AEC9A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93064"/>
              </p:ext>
            </p:extLst>
          </p:nvPr>
        </p:nvGraphicFramePr>
        <p:xfrm>
          <a:off x="4254497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D74001E-EACF-67E1-6555-5A6EC264A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67570"/>
              </p:ext>
            </p:extLst>
          </p:nvPr>
        </p:nvGraphicFramePr>
        <p:xfrm>
          <a:off x="4655036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97DC74D-CA0E-4F97-A200-A32E6D985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11380"/>
              </p:ext>
            </p:extLst>
          </p:nvPr>
        </p:nvGraphicFramePr>
        <p:xfrm>
          <a:off x="5055575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248A96C-B738-62B5-00BB-37AD1C822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02081"/>
              </p:ext>
            </p:extLst>
          </p:nvPr>
        </p:nvGraphicFramePr>
        <p:xfrm>
          <a:off x="5456114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E02A868-E894-B79E-10DD-62B2E9124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18307"/>
              </p:ext>
            </p:extLst>
          </p:nvPr>
        </p:nvGraphicFramePr>
        <p:xfrm>
          <a:off x="5856653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DC30E81-6CA2-A2A9-62E2-E5B148B7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5237"/>
              </p:ext>
            </p:extLst>
          </p:nvPr>
        </p:nvGraphicFramePr>
        <p:xfrm>
          <a:off x="6257192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D2873F1-B34C-4BD2-48C6-070A9834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37626"/>
              </p:ext>
            </p:extLst>
          </p:nvPr>
        </p:nvGraphicFramePr>
        <p:xfrm>
          <a:off x="6657731" y="3720458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BAB471B-599E-0977-C0BE-E2A2112C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56414"/>
              </p:ext>
            </p:extLst>
          </p:nvPr>
        </p:nvGraphicFramePr>
        <p:xfrm>
          <a:off x="7058270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19DF0B9-436D-D121-9EFA-C55438793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46327"/>
              </p:ext>
            </p:extLst>
          </p:nvPr>
        </p:nvGraphicFramePr>
        <p:xfrm>
          <a:off x="7458809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824FA21-C312-3C1A-964F-0F7626CE6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7715"/>
              </p:ext>
            </p:extLst>
          </p:nvPr>
        </p:nvGraphicFramePr>
        <p:xfrm>
          <a:off x="7859348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7B1F93E-82A5-2DC5-8598-7E83885B0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08110"/>
              </p:ext>
            </p:extLst>
          </p:nvPr>
        </p:nvGraphicFramePr>
        <p:xfrm>
          <a:off x="8259887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3AC1A75-E3F4-CE1B-0D89-05129990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42712"/>
              </p:ext>
            </p:extLst>
          </p:nvPr>
        </p:nvGraphicFramePr>
        <p:xfrm>
          <a:off x="8660426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27886B2-C283-CE8B-C2CD-F51C88CE7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10154"/>
              </p:ext>
            </p:extLst>
          </p:nvPr>
        </p:nvGraphicFramePr>
        <p:xfrm>
          <a:off x="9060964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C90BB2C-9ADD-A364-0D0B-6509B6F3E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0991"/>
              </p:ext>
            </p:extLst>
          </p:nvPr>
        </p:nvGraphicFramePr>
        <p:xfrm>
          <a:off x="9461504" y="3718705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F19A76E0-BFEB-4610-7E6B-42BFCE926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89957"/>
              </p:ext>
            </p:extLst>
          </p:nvPr>
        </p:nvGraphicFramePr>
        <p:xfrm>
          <a:off x="3453419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539C07E-4748-23E2-AEA0-B9BFB0D3F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28482"/>
              </p:ext>
            </p:extLst>
          </p:nvPr>
        </p:nvGraphicFramePr>
        <p:xfrm>
          <a:off x="3853958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12C5B21-20F5-A2E0-EB86-8BD92F50C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58313"/>
              </p:ext>
            </p:extLst>
          </p:nvPr>
        </p:nvGraphicFramePr>
        <p:xfrm>
          <a:off x="4254497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1626320-178A-BF67-C235-9DA70B64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82475"/>
              </p:ext>
            </p:extLst>
          </p:nvPr>
        </p:nvGraphicFramePr>
        <p:xfrm>
          <a:off x="4655036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A08BE58-150D-EF6B-AE22-B01521809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53610"/>
              </p:ext>
            </p:extLst>
          </p:nvPr>
        </p:nvGraphicFramePr>
        <p:xfrm>
          <a:off x="5055575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1A91148-A095-51CD-30FB-946937E9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64290"/>
              </p:ext>
            </p:extLst>
          </p:nvPr>
        </p:nvGraphicFramePr>
        <p:xfrm>
          <a:off x="5456114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ECF0CFD-5951-3815-97CE-6DDD6BB3B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44024"/>
              </p:ext>
            </p:extLst>
          </p:nvPr>
        </p:nvGraphicFramePr>
        <p:xfrm>
          <a:off x="5856653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C3C3FBCC-8BF0-0FA1-C2EA-D293A6471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9576"/>
              </p:ext>
            </p:extLst>
          </p:nvPr>
        </p:nvGraphicFramePr>
        <p:xfrm>
          <a:off x="6257192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10212DD-76BC-868B-0F95-2A6D5189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9181"/>
              </p:ext>
            </p:extLst>
          </p:nvPr>
        </p:nvGraphicFramePr>
        <p:xfrm>
          <a:off x="6657731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2BAA5B82-8AB1-D24B-E5EA-83641B073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25692"/>
              </p:ext>
            </p:extLst>
          </p:nvPr>
        </p:nvGraphicFramePr>
        <p:xfrm>
          <a:off x="7058270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2498AE8-4752-E254-E578-12549E362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07205"/>
              </p:ext>
            </p:extLst>
          </p:nvPr>
        </p:nvGraphicFramePr>
        <p:xfrm>
          <a:off x="7458809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D3939D2-0DBD-D579-BDE9-5666C6C34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04740"/>
              </p:ext>
            </p:extLst>
          </p:nvPr>
        </p:nvGraphicFramePr>
        <p:xfrm>
          <a:off x="7859348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857527D1-E5D4-6EE3-D088-23A9A7D38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08770"/>
              </p:ext>
            </p:extLst>
          </p:nvPr>
        </p:nvGraphicFramePr>
        <p:xfrm>
          <a:off x="8259887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883E972-5A57-183F-8673-A28C7E63D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94144"/>
              </p:ext>
            </p:extLst>
          </p:nvPr>
        </p:nvGraphicFramePr>
        <p:xfrm>
          <a:off x="8660426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A78B618-0AB2-6CEE-255F-5FECD957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53418"/>
              </p:ext>
            </p:extLst>
          </p:nvPr>
        </p:nvGraphicFramePr>
        <p:xfrm>
          <a:off x="9060964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3AFC486-3585-2172-46EF-0C5B7D18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3401"/>
              </p:ext>
            </p:extLst>
          </p:nvPr>
        </p:nvGraphicFramePr>
        <p:xfrm>
          <a:off x="9461504" y="3473112"/>
          <a:ext cx="4005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20065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3F58D0ED-0EFE-4A42-A490-2AD76BAED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211"/>
              </p:ext>
            </p:extLst>
          </p:nvPr>
        </p:nvGraphicFramePr>
        <p:xfrm>
          <a:off x="2652341" y="3724391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90461BC-00E9-5E3E-3054-67038F23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54993"/>
              </p:ext>
            </p:extLst>
          </p:nvPr>
        </p:nvGraphicFramePr>
        <p:xfrm>
          <a:off x="3453419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334EA25-DCF8-7DFD-1D5D-A1F10935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33403"/>
              </p:ext>
            </p:extLst>
          </p:nvPr>
        </p:nvGraphicFramePr>
        <p:xfrm>
          <a:off x="3853958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17C1CCF2-7BAF-E51E-A7F9-AB1653078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99568"/>
              </p:ext>
            </p:extLst>
          </p:nvPr>
        </p:nvGraphicFramePr>
        <p:xfrm>
          <a:off x="4254497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87E9392F-F664-F9D8-DC5B-8B5C25C0B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33230"/>
              </p:ext>
            </p:extLst>
          </p:nvPr>
        </p:nvGraphicFramePr>
        <p:xfrm>
          <a:off x="4655036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8E350F07-97A5-538B-6020-04AD0AD0B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56320"/>
              </p:ext>
            </p:extLst>
          </p:nvPr>
        </p:nvGraphicFramePr>
        <p:xfrm>
          <a:off x="5055575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3918C06E-E671-3B48-59C3-54008AE37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30957"/>
              </p:ext>
            </p:extLst>
          </p:nvPr>
        </p:nvGraphicFramePr>
        <p:xfrm>
          <a:off x="5456114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0C5A8BB-E316-EB3F-9BC1-DF81B66C1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2994"/>
              </p:ext>
            </p:extLst>
          </p:nvPr>
        </p:nvGraphicFramePr>
        <p:xfrm>
          <a:off x="5856653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CB74702-C103-F639-2082-D793D864F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53368"/>
              </p:ext>
            </p:extLst>
          </p:nvPr>
        </p:nvGraphicFramePr>
        <p:xfrm>
          <a:off x="6257192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54D1B05A-587A-39A6-6573-4AD4B00A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47964"/>
              </p:ext>
            </p:extLst>
          </p:nvPr>
        </p:nvGraphicFramePr>
        <p:xfrm>
          <a:off x="6657731" y="5289677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1183CAD-01E7-C9DB-6643-7F634B57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32344"/>
              </p:ext>
            </p:extLst>
          </p:nvPr>
        </p:nvGraphicFramePr>
        <p:xfrm>
          <a:off x="7058270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18A69436-B4E2-5C38-C2D3-6C7509561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13423"/>
              </p:ext>
            </p:extLst>
          </p:nvPr>
        </p:nvGraphicFramePr>
        <p:xfrm>
          <a:off x="7458809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6C9CFA83-9B68-89DB-C568-0C8DE30B3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15492"/>
              </p:ext>
            </p:extLst>
          </p:nvPr>
        </p:nvGraphicFramePr>
        <p:xfrm>
          <a:off x="7859348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29C6FABD-19DB-527A-46D5-33BF9EB62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62569"/>
              </p:ext>
            </p:extLst>
          </p:nvPr>
        </p:nvGraphicFramePr>
        <p:xfrm>
          <a:off x="8259887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D6371E0B-A9FC-0C4B-5310-FF1677414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45218"/>
              </p:ext>
            </p:extLst>
          </p:nvPr>
        </p:nvGraphicFramePr>
        <p:xfrm>
          <a:off x="8660426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09D0F444-38CD-999E-2D59-6E7C08A5B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90144"/>
              </p:ext>
            </p:extLst>
          </p:nvPr>
        </p:nvGraphicFramePr>
        <p:xfrm>
          <a:off x="9060964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8F94B26-D102-B2D4-5558-46F1AFF3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85029"/>
              </p:ext>
            </p:extLst>
          </p:nvPr>
        </p:nvGraphicFramePr>
        <p:xfrm>
          <a:off x="9461504" y="528792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ore-KR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E69E2723-8D55-A362-977D-62F67513D81D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>
          <a:xfrm rot="5400000">
            <a:off x="7805973" y="1617312"/>
            <a:ext cx="907828" cy="2803773"/>
          </a:xfrm>
          <a:prstGeom prst="bentConnector3">
            <a:avLst>
              <a:gd name="adj1" fmla="val 74854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48A387C1-3995-9C02-6A2F-FE033A622CA1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 rot="5400000">
            <a:off x="6404086" y="615965"/>
            <a:ext cx="907828" cy="4806467"/>
          </a:xfrm>
          <a:prstGeom prst="bentConnector3">
            <a:avLst>
              <a:gd name="adj1" fmla="val 63081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905D3351-C214-8F09-5DB6-62957F28E3CB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rot="5400000">
            <a:off x="5803278" y="415695"/>
            <a:ext cx="907828" cy="5207007"/>
          </a:xfrm>
          <a:prstGeom prst="bentConnector3">
            <a:avLst>
              <a:gd name="adj1" fmla="val 50000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E5601A59-6694-7FCF-A305-DE0AD85A7537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 rot="5400000">
            <a:off x="6203817" y="1216773"/>
            <a:ext cx="907828" cy="3604851"/>
          </a:xfrm>
          <a:prstGeom prst="bentConnector3">
            <a:avLst>
              <a:gd name="adj1" fmla="val 38227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8AC3E896-B890-E5D4-02E4-F183AA29915F}"/>
              </a:ext>
            </a:extLst>
          </p:cNvPr>
          <p:cNvCxnSpPr>
            <a:cxnSpLocks/>
            <a:stCxn id="15" idx="2"/>
            <a:endCxn id="52" idx="0"/>
          </p:cNvCxnSpPr>
          <p:nvPr/>
        </p:nvCxnSpPr>
        <p:spPr>
          <a:xfrm rot="5400000">
            <a:off x="4876561" y="541334"/>
            <a:ext cx="1159107" cy="5207007"/>
          </a:xfrm>
          <a:prstGeom prst="bentConnector3">
            <a:avLst>
              <a:gd name="adj1" fmla="val 15166"/>
            </a:avLst>
          </a:prstGeom>
          <a:ln w="12700" cap="flat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C5A43D16-CA57-840D-A797-C0B6E618BAEC}"/>
              </a:ext>
            </a:extLst>
          </p:cNvPr>
          <p:cNvCxnSpPr>
            <a:cxnSpLocks/>
            <a:stCxn id="28" idx="2"/>
            <a:endCxn id="68" idx="0"/>
          </p:cNvCxnSpPr>
          <p:nvPr/>
        </p:nvCxnSpPr>
        <p:spPr>
          <a:xfrm rot="16200000" flipH="1">
            <a:off x="7684052" y="3310203"/>
            <a:ext cx="1151668" cy="2803773"/>
          </a:xfrm>
          <a:prstGeom prst="bentConnector3">
            <a:avLst>
              <a:gd name="adj1" fmla="val 20097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9E8751AA-E913-38CB-DD00-3B5177767224}"/>
              </a:ext>
            </a:extLst>
          </p:cNvPr>
          <p:cNvCxnSpPr>
            <a:cxnSpLocks/>
            <a:stCxn id="23" idx="2"/>
            <a:endCxn id="65" idx="0"/>
          </p:cNvCxnSpPr>
          <p:nvPr/>
        </p:nvCxnSpPr>
        <p:spPr>
          <a:xfrm rot="16200000" flipH="1">
            <a:off x="6081020" y="2908787"/>
            <a:ext cx="1153421" cy="3604851"/>
          </a:xfrm>
          <a:prstGeom prst="bentConnector3">
            <a:avLst>
              <a:gd name="adj1" fmla="val 50000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2150FA2D-898A-1035-43A5-BC725CD8B585}"/>
              </a:ext>
            </a:extLst>
          </p:cNvPr>
          <p:cNvCxnSpPr>
            <a:cxnSpLocks/>
            <a:stCxn id="22" idx="2"/>
            <a:endCxn id="67" idx="0"/>
          </p:cNvCxnSpPr>
          <p:nvPr/>
        </p:nvCxnSpPr>
        <p:spPr>
          <a:xfrm rot="16200000" flipH="1">
            <a:off x="6281289" y="2307979"/>
            <a:ext cx="1153421" cy="4806467"/>
          </a:xfrm>
          <a:prstGeom prst="bentConnector3">
            <a:avLst>
              <a:gd name="adj1" fmla="val 38373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9CE0A14F-D0D8-247D-8180-33E65AE54E1C}"/>
              </a:ext>
            </a:extLst>
          </p:cNvPr>
          <p:cNvCxnSpPr>
            <a:cxnSpLocks/>
            <a:stCxn id="20" idx="2"/>
            <a:endCxn id="66" idx="0"/>
          </p:cNvCxnSpPr>
          <p:nvPr/>
        </p:nvCxnSpPr>
        <p:spPr>
          <a:xfrm rot="16200000" flipH="1">
            <a:off x="5680481" y="2107709"/>
            <a:ext cx="1153421" cy="5207007"/>
          </a:xfrm>
          <a:prstGeom prst="bentConnector3">
            <a:avLst>
              <a:gd name="adj1" fmla="val 61627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E7048C83-D9F9-E093-29BD-26D7F390C83F}"/>
              </a:ext>
            </a:extLst>
          </p:cNvPr>
          <p:cNvCxnSpPr>
            <a:cxnSpLocks/>
            <a:stCxn id="52" idx="2"/>
            <a:endCxn id="64" idx="0"/>
          </p:cNvCxnSpPr>
          <p:nvPr/>
        </p:nvCxnSpPr>
        <p:spPr>
          <a:xfrm rot="16200000" flipH="1">
            <a:off x="4882246" y="2110552"/>
            <a:ext cx="1147735" cy="5207007"/>
          </a:xfrm>
          <a:prstGeom prst="bentConnector3">
            <a:avLst>
              <a:gd name="adj1" fmla="val 74832"/>
            </a:avLst>
          </a:prstGeom>
          <a:ln w="12700"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E0CF595A-E00E-1D3D-F505-50F339FE4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64697"/>
              </p:ext>
            </p:extLst>
          </p:nvPr>
        </p:nvGraphicFramePr>
        <p:xfrm>
          <a:off x="3052878" y="2146644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vn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4FCABBC6-841F-2F8D-BBCA-8A462CD92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03062"/>
              </p:ext>
            </p:extLst>
          </p:nvPr>
        </p:nvGraphicFramePr>
        <p:xfrm>
          <a:off x="3052878" y="3713021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9C0A6B49-86B4-8B40-BD00-F6FD0E07A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62434"/>
              </p:ext>
            </p:extLst>
          </p:nvPr>
        </p:nvGraphicFramePr>
        <p:xfrm>
          <a:off x="3052877" y="5276556"/>
          <a:ext cx="400539" cy="41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39">
                  <a:extLst>
                    <a:ext uri="{9D8B030D-6E8A-4147-A177-3AD203B41FA5}">
                      <a16:colId xmlns:a16="http://schemas.microsoft.com/office/drawing/2014/main" val="566018680"/>
                    </a:ext>
                  </a:extLst>
                </a:gridCol>
              </a:tblGrid>
              <a:tr h="41579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ore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vd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3361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D2AEF019-9CC5-991A-591A-37E7F9BFFBAE}"/>
              </a:ext>
            </a:extLst>
          </p:cNvPr>
          <p:cNvSpPr txBox="1"/>
          <p:nvPr/>
        </p:nvSpPr>
        <p:spPr>
          <a:xfrm>
            <a:off x="4920888" y="608020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TBL.16B </a:t>
            </a:r>
            <a:r>
              <a:rPr kumimoji="1" lang="en-US" altLang="ko-Kore-KR" sz="2400" dirty="0" err="1"/>
              <a:t>vd</a:t>
            </a:r>
            <a:r>
              <a:rPr kumimoji="1" lang="en-US" altLang="ko-Kore-KR" sz="2400" dirty="0"/>
              <a:t>, {</a:t>
            </a:r>
            <a:r>
              <a:rPr kumimoji="1" lang="en-US" altLang="ko-Kore-KR" sz="2400" dirty="0" err="1"/>
              <a:t>vm</a:t>
            </a:r>
            <a:r>
              <a:rPr kumimoji="1" lang="en-US" altLang="ko-Kore-KR" sz="2400" dirty="0"/>
              <a:t>}, </a:t>
            </a:r>
            <a:r>
              <a:rPr kumimoji="1" lang="en-US" altLang="ko-Kore-KR" sz="2400" dirty="0" err="1"/>
              <a:t>vn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98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D6E46-A5BA-176C-E77E-359784CE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기법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LD4 </a:t>
            </a:r>
            <a:r>
              <a:rPr kumimoji="1" lang="ko-KR" altLang="en-US" dirty="0"/>
              <a:t>명령어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2BF9F-3CCC-3A45-9396-63A1FE481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병렬</a:t>
            </a:r>
            <a:r>
              <a:rPr kumimoji="1" lang="ko-KR" altLang="en-US" dirty="0"/>
              <a:t> 구현을 위해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블록 </a:t>
            </a:r>
            <a:r>
              <a:rPr kumimoji="1" lang="ko-KR" altLang="en-US" dirty="0">
                <a:solidFill>
                  <a:srgbClr val="0070C0"/>
                </a:solidFill>
              </a:rPr>
              <a:t>정렬</a:t>
            </a:r>
            <a:r>
              <a:rPr kumimoji="1" lang="ko-KR" altLang="en-US" dirty="0"/>
              <a:t>이 필요함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5400BC9-316A-8352-CC1C-D37ED617B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89404"/>
              </p:ext>
            </p:extLst>
          </p:nvPr>
        </p:nvGraphicFramePr>
        <p:xfrm>
          <a:off x="3652080" y="460961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2127B8-975E-705B-59A4-96D01F6F32EB}"/>
              </a:ext>
            </a:extLst>
          </p:cNvPr>
          <p:cNvSpPr txBox="1"/>
          <p:nvPr/>
        </p:nvSpPr>
        <p:spPr>
          <a:xfrm>
            <a:off x="3121886" y="46901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0B9C2-5865-7807-53C9-C8DD4258BD3C}"/>
              </a:ext>
            </a:extLst>
          </p:cNvPr>
          <p:cNvSpPr txBox="1"/>
          <p:nvPr/>
        </p:nvSpPr>
        <p:spPr>
          <a:xfrm>
            <a:off x="3121886" y="52348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V1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2EB79-55A6-8C6E-B137-9CA99666F797}"/>
              </a:ext>
            </a:extLst>
          </p:cNvPr>
          <p:cNvSpPr txBox="1"/>
          <p:nvPr/>
        </p:nvSpPr>
        <p:spPr>
          <a:xfrm>
            <a:off x="3124458" y="57509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V2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95D07-8B1F-F1D3-240F-0C120A84C70F}"/>
              </a:ext>
            </a:extLst>
          </p:cNvPr>
          <p:cNvSpPr txBox="1"/>
          <p:nvPr/>
        </p:nvSpPr>
        <p:spPr>
          <a:xfrm>
            <a:off x="3121886" y="62878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V3</a:t>
            </a:r>
            <a:endParaRPr kumimoji="1" lang="ko-Kore-KR" altLang="en-US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A7D779A7-4B79-E738-2818-955B81148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45426"/>
              </p:ext>
            </p:extLst>
          </p:nvPr>
        </p:nvGraphicFramePr>
        <p:xfrm>
          <a:off x="3652080" y="514001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C7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C6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78090B46-3A9D-9383-DBE3-DB33B85B4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6764"/>
              </p:ext>
            </p:extLst>
          </p:nvPr>
        </p:nvGraphicFramePr>
        <p:xfrm>
          <a:off x="3652080" y="567041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C9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C8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B09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536E06D4-4FA7-7BB8-5568-3A7B8AD37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87487"/>
              </p:ext>
            </p:extLst>
          </p:nvPr>
        </p:nvGraphicFramePr>
        <p:xfrm>
          <a:off x="3652080" y="620081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F46C7BC-CDA4-3DC6-5B85-479B2032B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47473"/>
              </p:ext>
            </p:extLst>
          </p:nvPr>
        </p:nvGraphicFramePr>
        <p:xfrm>
          <a:off x="3652080" y="4237440"/>
          <a:ext cx="8128000" cy="372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</a:tblGrid>
              <a:tr h="3721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Index : 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Index : 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Index : 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Index : 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1C1977FF-53AB-3A49-4F91-629444EB8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1875"/>
              </p:ext>
            </p:extLst>
          </p:nvPr>
        </p:nvGraphicFramePr>
        <p:xfrm>
          <a:off x="3652080" y="182501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6522509-1B9C-0337-794E-35EC202F565E}"/>
              </a:ext>
            </a:extLst>
          </p:cNvPr>
          <p:cNvSpPr txBox="1"/>
          <p:nvPr/>
        </p:nvSpPr>
        <p:spPr>
          <a:xfrm>
            <a:off x="3121886" y="19055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V0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E35F4-4991-81AC-ED31-B49E96257978}"/>
              </a:ext>
            </a:extLst>
          </p:cNvPr>
          <p:cNvSpPr txBox="1"/>
          <p:nvPr/>
        </p:nvSpPr>
        <p:spPr>
          <a:xfrm>
            <a:off x="3121886" y="24502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V1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78344-7268-296D-C6F9-12BBF9D325FD}"/>
              </a:ext>
            </a:extLst>
          </p:cNvPr>
          <p:cNvSpPr txBox="1"/>
          <p:nvPr/>
        </p:nvSpPr>
        <p:spPr>
          <a:xfrm>
            <a:off x="3124458" y="29663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V2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E14B6-D48B-B458-42A2-615773521F85}"/>
              </a:ext>
            </a:extLst>
          </p:cNvPr>
          <p:cNvSpPr txBox="1"/>
          <p:nvPr/>
        </p:nvSpPr>
        <p:spPr>
          <a:xfrm>
            <a:off x="3121886" y="35032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V3</a:t>
            </a:r>
            <a:endParaRPr kumimoji="1" lang="ko-Kore-KR" altLang="en-US" dirty="0"/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8D6B5D51-78B4-3FF2-3048-188675E6E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09622"/>
              </p:ext>
            </p:extLst>
          </p:nvPr>
        </p:nvGraphicFramePr>
        <p:xfrm>
          <a:off x="3652080" y="235541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B09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0745CCB2-3997-2A32-9FC2-E0D2FF3C6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6099"/>
              </p:ext>
            </p:extLst>
          </p:nvPr>
        </p:nvGraphicFramePr>
        <p:xfrm>
          <a:off x="3652080" y="288581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C9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C8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C7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C6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C88A45B3-A1D5-03CF-4AAC-C383974C0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37426"/>
              </p:ext>
            </p:extLst>
          </p:nvPr>
        </p:nvGraphicFramePr>
        <p:xfrm>
          <a:off x="3652080" y="341621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ore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06C7BCA-0BCB-5EC5-7243-6EC5F50F8CEF}"/>
              </a:ext>
            </a:extLst>
          </p:cNvPr>
          <p:cNvCxnSpPr/>
          <p:nvPr/>
        </p:nvCxnSpPr>
        <p:spPr>
          <a:xfrm>
            <a:off x="7517610" y="3946612"/>
            <a:ext cx="0" cy="290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4B6377-B2CB-DA2A-D1F2-D8C24493F77A}"/>
              </a:ext>
            </a:extLst>
          </p:cNvPr>
          <p:cNvSpPr/>
          <p:nvPr/>
        </p:nvSpPr>
        <p:spPr>
          <a:xfrm>
            <a:off x="209444" y="5512961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ld4.s {v0-v3}[</a:t>
            </a:r>
            <a:r>
              <a:rPr lang="en-US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index</a:t>
            </a:r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], [x0]</a:t>
            </a:r>
            <a:endParaRPr lang="en" altLang="ko-Kore-KR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8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B7CC-DEC9-BB83-B0F8-59DE348D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기법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Subcell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00FCE-8965-4AA0-0AF4-421C91C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Sbox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테이블을 활용한 </a:t>
            </a:r>
            <a:r>
              <a:rPr kumimoji="1" lang="ko-KR" altLang="en-US" dirty="0">
                <a:solidFill>
                  <a:schemeClr val="accent5"/>
                </a:solidFill>
              </a:rPr>
              <a:t>치환</a:t>
            </a:r>
            <a:r>
              <a:rPr kumimoji="1" lang="ko-KR" altLang="en-US" dirty="0"/>
              <a:t> 연산을 진행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9B2F01-DECD-4884-907A-F3EE19B6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53" y="2819831"/>
            <a:ext cx="4211437" cy="2182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43CA1C-EF81-102B-32F0-0504C3D74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73" y="2419114"/>
            <a:ext cx="4876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6192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630</Words>
  <Application>Microsoft Macintosh PowerPoint</Application>
  <PresentationFormat>와이드스크린</PresentationFormat>
  <Paragraphs>354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AppleGothic</vt:lpstr>
      <vt:lpstr>Malgun Gothic</vt:lpstr>
      <vt:lpstr>Arial</vt:lpstr>
      <vt:lpstr>Menlo</vt:lpstr>
      <vt:lpstr>제목 테마</vt:lpstr>
      <vt:lpstr>CryptoCraft 테마</vt:lpstr>
      <vt:lpstr>ARMv8상에서의  SKINNY 블록암호 병렬 구현</vt:lpstr>
      <vt:lpstr>PowerPoint 프레젠테이션</vt:lpstr>
      <vt:lpstr>관련 연구 - SKINNY</vt:lpstr>
      <vt:lpstr>관련 연구 - SKINNY</vt:lpstr>
      <vt:lpstr>관련 연구 - SKINNY</vt:lpstr>
      <vt:lpstr>관련 연구 - ARMv8</vt:lpstr>
      <vt:lpstr>구현 기법 – TBL 명령어</vt:lpstr>
      <vt:lpstr>구현 기법 – LD4 명령어</vt:lpstr>
      <vt:lpstr>구현 기법 – Subcell</vt:lpstr>
      <vt:lpstr>구현 기법 – ShiftRows</vt:lpstr>
      <vt:lpstr>성능 평가</vt:lpstr>
      <vt:lpstr>결 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PIPO 병렬 구현</dc:title>
  <dc:creator>HD</dc:creator>
  <cp:lastModifiedBy>엄시우</cp:lastModifiedBy>
  <cp:revision>21</cp:revision>
  <dcterms:created xsi:type="dcterms:W3CDTF">2019-03-05T04:29:07Z</dcterms:created>
  <dcterms:modified xsi:type="dcterms:W3CDTF">2022-06-15T07:09:35Z</dcterms:modified>
</cp:coreProperties>
</file>