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367" r:id="rId3"/>
    <p:sldId id="354" r:id="rId4"/>
    <p:sldId id="384" r:id="rId5"/>
    <p:sldId id="390" r:id="rId6"/>
    <p:sldId id="345" r:id="rId7"/>
    <p:sldId id="391" r:id="rId8"/>
    <p:sldId id="433" r:id="rId9"/>
    <p:sldId id="265" r:id="rId10"/>
    <p:sldId id="267" r:id="rId11"/>
    <p:sldId id="392" r:id="rId12"/>
    <p:sldId id="434" r:id="rId13"/>
    <p:sldId id="430" r:id="rId14"/>
    <p:sldId id="431" r:id="rId15"/>
    <p:sldId id="386" r:id="rId16"/>
    <p:sldId id="387" r:id="rId17"/>
    <p:sldId id="435" r:id="rId18"/>
    <p:sldId id="282" r:id="rId19"/>
    <p:sldId id="436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720"/>
  </p:normalViewPr>
  <p:slideViewPr>
    <p:cSldViewPr snapToGrid="0" snapToObjects="1">
      <p:cViewPr>
        <p:scale>
          <a:sx n="178" d="100"/>
          <a:sy n="178" d="100"/>
        </p:scale>
        <p:origin x="33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29CB-394A-8C43-B76E-4527EA3BEE57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B7DE5-2E0C-1A4A-9B8B-BEBD0E0570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98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44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73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368a7673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27368a767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368a7673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27368a767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368a7673_0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27368a767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7368a7673_0_5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127368a767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F32-C718-D4F9-5E6A-96850968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93870-5FC3-66AC-1BC3-90BF804B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3A4BA-D2F2-3393-786F-0974E45B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762A9-8E1C-BBBB-5BE6-BC141FE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135F4-7924-55C2-849B-22AD2B54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E389-C336-554C-558F-8736D3D9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47BCE-B599-0967-4C83-93771DC8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038DC-7D30-8144-B49D-9DF4D7C7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302FD-8087-11FC-28C7-8EABB030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AFDDF-A3A6-A4A3-5063-156435E5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7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E282C-780F-92AD-345C-730949D9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6AC03-2238-F360-DBC3-D1C37DD4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6C484-7C63-5569-5B3D-56CFD0FD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20520-C892-94B5-5335-4EF15AE1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02CB5-6560-33AD-67A1-B69EAA5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09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5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88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39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5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4A8-AAA5-763F-E0CF-8D096AEB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40C08-FF9C-C6BB-10B5-A49F3294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ECEF4-E271-67D7-2E06-6541C4C5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E8307-8742-DBD0-4606-588BF6B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DB132-544F-D515-8CE3-C7633A7C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4F05-7748-1E8D-1370-B47FCCC2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8E9FC-05B7-14DD-0C57-D823839A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67674-741B-C829-30E4-1EE988D9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C6E06-A94F-26CD-81CC-0536344A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9DFB-2A9A-1569-D265-5650C1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3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D991-4E25-4ABD-7449-3221E401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4D176-C49C-9989-02C4-E8EA70C5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4032E-0CC9-A4E9-E280-F3817596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87E17-108D-679B-DE0C-E35C1AFF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7351-A5ED-7F04-C767-C675774A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691B-0DA4-E3F4-D039-7C090D0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7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275F-1AD1-F573-1D96-F3D6F9D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2E16F-7A47-5F2C-77AF-D8A94914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69A75-598D-6C12-0438-469B725D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E359E-6E72-4B0F-0A4F-7FE6E595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4E95A-6096-F30E-5800-EDEAC402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75DCF-64EF-7CB8-149C-079A4A13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741E6-C470-7DE6-EA4C-94A44EC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BE66A-67BB-CF8C-DE12-17253357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67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B0BC-B14B-C906-9913-2E72E9EA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05566-A580-82C6-5691-7C1A461D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C3A20-CE90-73F3-B649-446B3B30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C8555-1E4F-3FD2-AC93-A546B0FA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3A8C46-0523-A9C2-8F7D-D3F34A8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82444-5DBF-3309-36B1-C21877C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81F4D-1FC3-62BF-42A4-7A4DFB9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1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06E7-A1E9-A1BA-317A-13D0CD8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F2F2B-940C-5EB4-7440-7C9EF3A9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8D56F-BAAE-6121-1136-EE2ECCE1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3EB55-0E7A-7CE0-2A3D-603D28DC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F3DDD-55CE-E3F3-F927-916F8EC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9643A-8192-730D-3A98-E015D94F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6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C6826-C1D9-3026-4134-ADBEA9A9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93DC6-4495-9444-44F0-D4FC03ED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389D1-25D7-C400-E4F3-5B8632A6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AF341-776E-8300-B98E-E6CE223F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15BE7-57BE-C6A3-6854-C29EED91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75E0E-5AE7-F2A2-C683-35C64C7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0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BA5F37-9B70-3DF7-597F-DC129998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8861D-D152-33DF-5C3A-FA6B9174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5A07C-7185-9D15-5DF9-6CF7E5B0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31B2-BF03-9844-9907-72F7B0628B76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836B-58E7-86A4-FC68-5D00E8E28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6E93-5DB3-835C-493A-5C515C31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0558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2E75B6"/>
                </a:solidFill>
              </a:rPr>
              <a:t>Classic</a:t>
            </a:r>
            <a:r>
              <a:rPr lang="ko-KR" altLang="en-US" sz="3600" b="1" dirty="0">
                <a:solidFill>
                  <a:srgbClr val="2E75B6"/>
                </a:solidFill>
              </a:rPr>
              <a:t> </a:t>
            </a:r>
            <a:r>
              <a:rPr lang="en-US" altLang="ko-KR" sz="3600" b="1" dirty="0">
                <a:solidFill>
                  <a:srgbClr val="2E75B6"/>
                </a:solidFill>
              </a:rPr>
              <a:t>McEliece</a:t>
            </a:r>
            <a:r>
              <a:rPr lang="ko-KR" altLang="en-US" sz="3600" b="1" dirty="0">
                <a:solidFill>
                  <a:srgbClr val="2E75B6"/>
                </a:solidFill>
              </a:rPr>
              <a:t>에 대한 </a:t>
            </a:r>
            <a:r>
              <a:rPr lang="en-US" altLang="ko-KR" sz="3600" b="1" dirty="0">
                <a:solidFill>
                  <a:srgbClr val="2E75B6"/>
                </a:solidFill>
              </a:rPr>
              <a:t>Quantum </a:t>
            </a:r>
            <a:br>
              <a:rPr lang="en-US" altLang="ko-KR" sz="3600" b="1" dirty="0">
                <a:solidFill>
                  <a:srgbClr val="2E75B6"/>
                </a:solidFill>
              </a:rPr>
            </a:br>
            <a:r>
              <a:rPr lang="en-US" altLang="ko-KR" sz="3600" b="1" dirty="0">
                <a:solidFill>
                  <a:srgbClr val="2E75B6"/>
                </a:solidFill>
              </a:rPr>
              <a:t>Information Set Decoding </a:t>
            </a:r>
            <a:r>
              <a:rPr lang="ko-KR" altLang="en-US" sz="3600" b="1" dirty="0">
                <a:solidFill>
                  <a:srgbClr val="2E75B6"/>
                </a:solidFill>
              </a:rPr>
              <a:t>구현 및 분석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13035"/>
            <a:ext cx="12192001" cy="1655762"/>
          </a:xfrm>
        </p:spPr>
        <p:txBody>
          <a:bodyPr/>
          <a:lstStyle/>
          <a:p>
            <a:r>
              <a:rPr lang="ko-KR" altLang="en-US" b="1" dirty="0"/>
              <a:t>장경배</a:t>
            </a:r>
            <a:r>
              <a:rPr lang="en-US" altLang="ko-KR" dirty="0"/>
              <a:t>,</a:t>
            </a:r>
            <a:r>
              <a:rPr lang="ko-KR" altLang="en-US" dirty="0"/>
              <a:t> 김현지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양유진</a:t>
            </a:r>
            <a:r>
              <a:rPr lang="en-US" altLang="ko-KR" dirty="0"/>
              <a:t>,</a:t>
            </a:r>
            <a:r>
              <a:rPr lang="ko-KR" altLang="en-US" dirty="0"/>
              <a:t> 임세진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서화정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/>
              <a:t>Information Set Decoding (ISD)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Google Shape;22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3" y="1228725"/>
                <a:ext cx="11369700" cy="56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667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ko" sz="2400" b="1" dirty="0"/>
                  <a:t> (계산한 Inverse </a:t>
                </a:r>
                <a:r>
                  <a:rPr lang="ko" sz="2400" dirty="0"/>
                  <a:t>X</a:t>
                </a:r>
                <a:r>
                  <a:rPr lang="ko" sz="2400" b="1" dirty="0"/>
                  <a:t> 암호문)</a:t>
                </a:r>
                <a:r>
                  <a:rPr lang="ko" sz="2400" dirty="0"/>
                  <a:t>의 </a:t>
                </a:r>
                <a:r>
                  <a:rPr lang="ko" sz="2400" b="1" dirty="0"/>
                  <a:t>결과 벡터의 </a:t>
                </a:r>
                <a:r>
                  <a:rPr lang="en-US" altLang="ko-KR" sz="2400" b="1" dirty="0"/>
                  <a:t>We</a:t>
                </a:r>
                <a:r>
                  <a:rPr lang="ko" sz="2400" b="1" dirty="0"/>
                  <a:t>ight</a:t>
                </a:r>
                <a:r>
                  <a:rPr lang="en-US" altLang="ko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" sz="2400" b="1" dirty="0"/>
                  <a:t>인 경우</a:t>
                </a:r>
                <a:r>
                  <a:rPr lang="ko" sz="2400" dirty="0"/>
                  <a:t>, </a:t>
                </a:r>
                <a:r>
                  <a:rPr lang="ko" sz="2400" b="1" dirty="0">
                    <a:solidFill>
                      <a:srgbClr val="2E75B5"/>
                    </a:solidFill>
                  </a:rPr>
                  <a:t>공격 성공</a:t>
                </a:r>
                <a:endParaRPr sz="2400" b="1" dirty="0">
                  <a:solidFill>
                    <a:srgbClr val="2E75B5"/>
                  </a:solidFill>
                </a:endParaRPr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400" dirty="0"/>
                  <a:t>→ 결과 벡터는 오류 위치를 알려줌</a:t>
                </a: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6858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  <a:p>
                <a:pPr marL="228600" lvl="0" indent="-2667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ko" sz="2200" b="1" dirty="0"/>
                  <a:t> 단계 1에서 선택한 열의의 1, 2번째가 1임을 의미 </a:t>
                </a:r>
                <a:r>
                  <a:rPr lang="ko" sz="2200" dirty="0"/>
                  <a:t>→ </a:t>
                </a:r>
                <a14:m>
                  <m:oMath xmlns:m="http://schemas.openxmlformats.org/officeDocument/2006/math">
                    <m:r>
                      <a:rPr lang="en-US" altLang="ko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𝑆𝑒𝑐𝑟𝑒𝑡</m:t>
                    </m:r>
                  </m:oMath>
                </a14:m>
                <a:r>
                  <a:rPr lang="en-US" altLang="ko" sz="2200" b="1" dirty="0">
                    <a:solidFill>
                      <a:srgbClr val="2E75B5"/>
                    </a:solidFill>
                  </a:rPr>
                  <a:t> </a:t>
                </a:r>
                <a:r>
                  <a:rPr lang="ko-KR" altLang="en-US" sz="2200" dirty="0">
                    <a:solidFill>
                      <a:srgbClr val="FF0000"/>
                    </a:solidFill>
                  </a:rPr>
                  <a:t>복구</a:t>
                </a:r>
                <a:endParaRPr sz="2200" dirty="0">
                  <a:solidFill>
                    <a:srgbClr val="FF0000"/>
                  </a:solidFill>
                </a:endParaRPr>
              </a:p>
              <a:p>
                <a:pPr marL="2286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/>
              </a:p>
            </p:txBody>
          </p:sp>
        </mc:Choice>
        <mc:Fallback xmlns="">
          <p:sp>
            <p:nvSpPr>
              <p:cNvPr id="224" name="Google Shape;22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228725"/>
                <a:ext cx="11369700" cy="5604000"/>
              </a:xfrm>
              <a:prstGeom prst="rect">
                <a:avLst/>
              </a:prstGeom>
              <a:blipFill>
                <a:blip r:embed="rId3"/>
                <a:stretch>
                  <a:fillRect l="-781" t="-1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225" y="2302850"/>
            <a:ext cx="6379498" cy="29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125" y="6125050"/>
            <a:ext cx="6235800" cy="3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4036434" y="6118741"/>
            <a:ext cx="3085200" cy="38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064850" y="60125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i="1">
                <a:solidFill>
                  <a:schemeClr val="dk1"/>
                </a:solidFill>
              </a:rPr>
              <a:t>e</a:t>
            </a:r>
            <a:r>
              <a:rPr lang="ko" sz="2000">
                <a:solidFill>
                  <a:schemeClr val="dk1"/>
                </a:solidFill>
              </a:rPr>
              <a:t>  =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091ED0-C12E-47BF-9915-EE81CE634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3C5A-DBBD-4C88-A94B-9CDEFEE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Information Set Decoding (ISD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307131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Information Set Decoding</a:t>
                </a:r>
                <a:r>
                  <a:rPr kumimoji="1" lang="ko-KR" altLang="en-US" sz="2400" b="1" dirty="0"/>
                  <a:t>은 </a:t>
                </a:r>
                <a:r>
                  <a:rPr kumimoji="1" lang="en-US" altLang="ko-KR" sz="2400" b="1" dirty="0"/>
                  <a:t>Brute force</a:t>
                </a:r>
                <a:r>
                  <a:rPr kumimoji="1" lang="ko-KR" altLang="en-US" sz="2400" b="1" dirty="0"/>
                  <a:t>의 </a:t>
                </a:r>
                <a:r>
                  <a:rPr kumimoji="1" lang="en-US" altLang="ko-KR" sz="2400" b="1" dirty="0"/>
                  <a:t>Search</a:t>
                </a:r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space</a:t>
                </a:r>
                <a:r>
                  <a:rPr kumimoji="1" lang="ko-KR" altLang="en-US" sz="2400" b="1" dirty="0" err="1"/>
                  <a:t>를</a:t>
                </a:r>
                <a:r>
                  <a:rPr kumimoji="1" lang="ko-KR" altLang="en-US" sz="2400" b="1" dirty="0"/>
                  <a:t> 줄이는 공격 알고리즘</a:t>
                </a:r>
                <a:endParaRPr kumimoji="1" lang="en-US" altLang="ko-KR" sz="2400" b="1" dirty="0"/>
              </a:p>
              <a:p>
                <a:pPr lvl="1"/>
                <a:r>
                  <a:rPr kumimoji="1" lang="ko-KR" altLang="en-US" sz="2000" b="1" dirty="0"/>
                  <a:t>효율적인 </a:t>
                </a:r>
                <a:r>
                  <a:rPr kumimoji="1" lang="en-US" altLang="ko-KR" sz="2000" b="1" dirty="0"/>
                  <a:t>Brute force </a:t>
                </a:r>
                <a:r>
                  <a:rPr kumimoji="1" lang="en-US" altLang="ko-KR" sz="2000" b="1" dirty="0">
                    <a:sym typeface="Wingdings" pitchFamily="2" charset="2"/>
                  </a:rPr>
                  <a:t> 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Grover 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  <a:sym typeface="Wingdings" pitchFamily="2" charset="2"/>
                  </a:rPr>
                  <a:t>알고리즘</a:t>
                </a:r>
                <a:r>
                  <a:rPr kumimoji="1" lang="ko-KR" altLang="en-US" sz="2000" b="1" dirty="0">
                    <a:sym typeface="Wingdings" pitchFamily="2" charset="2"/>
                  </a:rPr>
                  <a:t>을 사용한 가속화 </a:t>
                </a:r>
                <a:r>
                  <a:rPr kumimoji="1" lang="en-US" altLang="ko-KR" sz="2000" b="1" dirty="0">
                    <a:sym typeface="Wingdings" pitchFamily="2" charset="2"/>
                  </a:rPr>
                  <a:t></a:t>
                </a:r>
                <a:r>
                  <a:rPr kumimoji="1" lang="ko-KR" altLang="en-US" sz="2000" b="1" dirty="0">
                    <a:sym typeface="Wingdings" pitchFamily="2" charset="2"/>
                  </a:rPr>
                  <a:t> 제곱근</a:t>
                </a:r>
                <a:r>
                  <a:rPr kumimoji="1" lang="en-US" altLang="ko-KR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/>
                    </m:rad>
                  </m:oMath>
                </a14:m>
                <a:r>
                  <a:rPr kumimoji="1" lang="en-US" altLang="ko-KR" sz="2000" b="1" dirty="0">
                    <a:sym typeface="Wingdings" pitchFamily="2" charset="2"/>
                  </a:rPr>
                  <a:t>)</a:t>
                </a:r>
                <a:r>
                  <a:rPr kumimoji="1" lang="ko-KR" altLang="en-US" sz="2000" b="1" dirty="0">
                    <a:sym typeface="Wingdings" pitchFamily="2" charset="2"/>
                  </a:rPr>
                  <a:t>의 복잡도로 감소</a:t>
                </a:r>
                <a:endParaRPr kumimoji="1" lang="ko-Kore-KR" altLang="en-US" sz="2000" b="1" dirty="0"/>
              </a:p>
              <a:p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307131"/>
                <a:ext cx="11369675" cy="5057775"/>
              </a:xfrm>
              <a:blipFill>
                <a:blip r:embed="rId2"/>
                <a:stretch>
                  <a:fillRect l="-781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131CE4-A7F1-40EE-9D67-C2474137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51" y="2511557"/>
            <a:ext cx="9296962" cy="41965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7A6967-F5D0-ADD2-C336-351D3BE5556B}"/>
              </a:ext>
            </a:extLst>
          </p:cNvPr>
          <p:cNvSpPr/>
          <p:nvPr/>
        </p:nvSpPr>
        <p:spPr>
          <a:xfrm>
            <a:off x="813757" y="4537916"/>
            <a:ext cx="10564483" cy="2163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F6EBAA-2F53-7AF6-513B-8EC495C057F8}"/>
              </a:ext>
            </a:extLst>
          </p:cNvPr>
          <p:cNvSpPr/>
          <p:nvPr/>
        </p:nvSpPr>
        <p:spPr>
          <a:xfrm>
            <a:off x="7663758" y="3995675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6E7FCC-E45C-82DA-70D7-66FFF9FEDDBA}"/>
                  </a:ext>
                </a:extLst>
              </p:cNvPr>
              <p:cNvSpPr txBox="1"/>
              <p:nvPr/>
            </p:nvSpPr>
            <p:spPr>
              <a:xfrm>
                <a:off x="7968182" y="387632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6E7FCC-E45C-82DA-70D7-66FFF9FED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82" y="3876324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69DB49F-A60D-A5E9-6CF2-9D935B16AAAB}"/>
              </a:ext>
            </a:extLst>
          </p:cNvPr>
          <p:cNvSpPr/>
          <p:nvPr/>
        </p:nvSpPr>
        <p:spPr>
          <a:xfrm>
            <a:off x="5813187" y="3003330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0437-8EF0-B06F-B922-F9414D5FF622}"/>
                  </a:ext>
                </a:extLst>
              </p:cNvPr>
              <p:cNvSpPr txBox="1"/>
              <p:nvPr/>
            </p:nvSpPr>
            <p:spPr>
              <a:xfrm>
                <a:off x="6117611" y="288397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0437-8EF0-B06F-B922-F9414D5F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11" y="2883979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E93694-3175-87FC-B36E-5090653B75A6}"/>
              </a:ext>
            </a:extLst>
          </p:cNvPr>
          <p:cNvSpPr/>
          <p:nvPr/>
        </p:nvSpPr>
        <p:spPr>
          <a:xfrm>
            <a:off x="3665073" y="4009173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1E3B70-CD71-5862-509C-24E8106E8B1C}"/>
                  </a:ext>
                </a:extLst>
              </p:cNvPr>
              <p:cNvSpPr txBox="1"/>
              <p:nvPr/>
            </p:nvSpPr>
            <p:spPr>
              <a:xfrm>
                <a:off x="3969497" y="388982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1E3B70-CD71-5862-509C-24E8106E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7" y="388982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589529-F3AC-01F8-7253-3D904DDA84D2}"/>
              </a:ext>
            </a:extLst>
          </p:cNvPr>
          <p:cNvSpPr/>
          <p:nvPr/>
        </p:nvSpPr>
        <p:spPr>
          <a:xfrm>
            <a:off x="1135731" y="3952132"/>
            <a:ext cx="1194025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E6BC0-4EBA-A975-0184-D4BE4E0BAFD7}"/>
              </a:ext>
            </a:extLst>
          </p:cNvPr>
          <p:cNvSpPr txBox="1"/>
          <p:nvPr/>
        </p:nvSpPr>
        <p:spPr>
          <a:xfrm>
            <a:off x="1095025" y="390433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 err="1"/>
              <a:t>Prange’s</a:t>
            </a:r>
            <a:r>
              <a:rPr kumimoji="1" lang="en-US" altLang="ko-Kore-KR" i="1" dirty="0"/>
              <a:t> ISD</a:t>
            </a:r>
            <a:endParaRPr kumimoji="1" lang="ko-Kore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9521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1374739" y="2998113"/>
            <a:ext cx="94425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Quantum Information Set Decoding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1000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32">
            <a:extLst>
              <a:ext uri="{FF2B5EF4-FFF2-40B4-BE49-F238E27FC236}">
                <a16:creationId xmlns:a16="http://schemas.microsoft.com/office/drawing/2014/main" id="{EA8DEFAD-F422-D97B-1374-1D73DC4F7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dirty="0"/>
              <a:t>Quantum I</a:t>
            </a:r>
            <a:r>
              <a:rPr lang="ko" dirty="0"/>
              <a:t>nformation Set Decoding (ISD)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14273-FEDC-458A-C9E2-DB49C3F1523C}"/>
              </a:ext>
            </a:extLst>
          </p:cNvPr>
          <p:cNvSpPr txBox="1"/>
          <p:nvPr/>
        </p:nvSpPr>
        <p:spPr>
          <a:xfrm>
            <a:off x="65783" y="1124302"/>
            <a:ext cx="113854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2400" b="1" dirty="0"/>
              <a:t>Overbeck–</a:t>
            </a:r>
            <a:r>
              <a:rPr kumimoji="1" lang="en" altLang="ko-Kore-KR" sz="2400" b="1" dirty="0" err="1"/>
              <a:t>Sendrier</a:t>
            </a:r>
            <a:r>
              <a:rPr kumimoji="1" lang="ko-KR" altLang="en-US" sz="2400" b="1" dirty="0"/>
              <a:t>의</a:t>
            </a:r>
            <a:r>
              <a:rPr kumimoji="1" lang="en-US" altLang="ko-KR" sz="2400" b="1" dirty="0"/>
              <a:t> QISD </a:t>
            </a:r>
            <a:r>
              <a:rPr kumimoji="1" lang="ko-KR" altLang="en-US" sz="2400" b="1" dirty="0"/>
              <a:t>분석</a:t>
            </a: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*</a:t>
            </a:r>
            <a:r>
              <a:rPr kumimoji="1" lang="en-US" altLang="ko-KR" sz="2400" b="1" dirty="0"/>
              <a:t>]</a:t>
            </a:r>
            <a:endParaRPr kumimoji="1" lang="en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ore-KR" sz="2200" b="1" dirty="0"/>
              <a:t>Grover </a:t>
            </a:r>
            <a:r>
              <a:rPr kumimoji="1" lang="ko-KR" altLang="en-US" sz="2200" b="1" dirty="0"/>
              <a:t>알고리즘은 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Information Set Decoding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의 복잡도를 제곱근으로 감소시킬 수 없음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14EF9-6ADE-4F99-94D8-4083D4C36835}"/>
              </a:ext>
            </a:extLst>
          </p:cNvPr>
          <p:cNvGrpSpPr/>
          <p:nvPr/>
        </p:nvGrpSpPr>
        <p:grpSpPr>
          <a:xfrm>
            <a:off x="2121213" y="2299699"/>
            <a:ext cx="7562534" cy="3305108"/>
            <a:chOff x="1048066" y="3090728"/>
            <a:chExt cx="5806743" cy="25377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75E9BB6-5CD2-C875-325F-88241609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66" y="3090728"/>
              <a:ext cx="5806743" cy="253776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DB30AE-CFF2-45AD-9576-21B2FEC30836}"/>
                </a:ext>
              </a:extLst>
            </p:cNvPr>
            <p:cNvSpPr/>
            <p:nvPr/>
          </p:nvSpPr>
          <p:spPr>
            <a:xfrm>
              <a:off x="3499720" y="4326719"/>
              <a:ext cx="3348511" cy="126888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912D-4BD3-93CB-5D81-F3FDF4B06653}"/>
              </a:ext>
            </a:extLst>
          </p:cNvPr>
          <p:cNvSpPr/>
          <p:nvPr/>
        </p:nvSpPr>
        <p:spPr>
          <a:xfrm>
            <a:off x="131568" y="6434514"/>
            <a:ext cx="485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[</a:t>
            </a:r>
            <a:r>
              <a:rPr lang="ko-KR" altLang="en-US" sz="1400" dirty="0"/>
              <a:t>*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ko-Kore-KR" altLang="en-US" sz="1400" dirty="0"/>
              <a:t>R</a:t>
            </a:r>
            <a:r>
              <a:rPr lang="en-US" altLang="ko-KR" sz="1400" dirty="0"/>
              <a:t>.</a:t>
            </a:r>
            <a:r>
              <a:rPr lang="ko-Kore-KR" altLang="en-US" sz="1400" dirty="0"/>
              <a:t> Overbeck, N</a:t>
            </a:r>
            <a:r>
              <a:rPr lang="en-US" altLang="ko-Kore-KR" sz="1400" dirty="0"/>
              <a:t>.</a:t>
            </a:r>
            <a:r>
              <a:rPr lang="ko-KR" altLang="en-US" sz="1400" dirty="0"/>
              <a:t> </a:t>
            </a:r>
            <a:r>
              <a:rPr lang="ko-Kore-KR" altLang="en-US" sz="1400" dirty="0"/>
              <a:t>Sendrier, </a:t>
            </a:r>
            <a:r>
              <a:rPr lang="en-US" altLang="ko-Kore-KR" sz="1400" dirty="0"/>
              <a:t>“</a:t>
            </a:r>
            <a:r>
              <a:rPr lang="ko-Kore-KR" altLang="en-US" sz="1400" dirty="0"/>
              <a:t>Code-based cryptography</a:t>
            </a:r>
            <a:r>
              <a:rPr lang="en-US" altLang="ko-Kore-KR" sz="1400" dirty="0"/>
              <a:t>”,</a:t>
            </a:r>
            <a:r>
              <a:rPr lang="ko-KR" altLang="en-US" sz="1400" dirty="0"/>
              <a:t> </a:t>
            </a:r>
            <a:r>
              <a:rPr lang="ko-Kore-KR" altLang="en-US" sz="1400" dirty="0"/>
              <a:t>2009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C20A-BDAD-4AEC-87C8-C6F54AF13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2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32">
            <a:extLst>
              <a:ext uri="{FF2B5EF4-FFF2-40B4-BE49-F238E27FC236}">
                <a16:creationId xmlns:a16="http://schemas.microsoft.com/office/drawing/2014/main" id="{EA8DEFAD-F422-D97B-1374-1D73DC4F7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dirty="0"/>
              <a:t>Quantum I</a:t>
            </a:r>
            <a:r>
              <a:rPr lang="ko" dirty="0"/>
              <a:t>nformation Set Decoding (ISD)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14273-FEDC-458A-C9E2-DB49C3F1523C}"/>
              </a:ext>
            </a:extLst>
          </p:cNvPr>
          <p:cNvSpPr txBox="1"/>
          <p:nvPr/>
        </p:nvSpPr>
        <p:spPr>
          <a:xfrm>
            <a:off x="0" y="1124302"/>
            <a:ext cx="12192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Bernstein, “Grover vs McEliece”</a:t>
            </a:r>
            <a:r>
              <a:rPr kumimoji="1" lang="ko-KR" altLang="en-US" sz="2400" b="1" dirty="0"/>
              <a:t>에서의</a:t>
            </a:r>
            <a:r>
              <a:rPr kumimoji="1" lang="en-US" altLang="ko-KR" sz="2400" b="1" dirty="0"/>
              <a:t> QISD </a:t>
            </a:r>
            <a:r>
              <a:rPr kumimoji="1" lang="ko-KR" altLang="en-US" sz="2400" b="1" dirty="0"/>
              <a:t>분석</a:t>
            </a:r>
            <a:r>
              <a:rPr kumimoji="1" lang="en-US" altLang="ko-KR" sz="2400" b="1" dirty="0"/>
              <a:t>[1]</a:t>
            </a:r>
            <a:endParaRPr kumimoji="1" lang="en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ore-KR" sz="2100" b="1" dirty="0"/>
              <a:t>Grover </a:t>
            </a:r>
            <a:r>
              <a:rPr kumimoji="1" lang="ko-KR" altLang="en-US" sz="2100" b="1" dirty="0"/>
              <a:t>알고리즘은 </a:t>
            </a:r>
            <a:r>
              <a:rPr kumimoji="1" lang="en-US" altLang="ko-KR" sz="2100" b="1" dirty="0">
                <a:solidFill>
                  <a:srgbClr val="FF0000"/>
                </a:solidFill>
              </a:rPr>
              <a:t>Information Set Decoding</a:t>
            </a:r>
            <a:r>
              <a:rPr kumimoji="1" lang="ko-KR" altLang="en-US" sz="2100" b="1" dirty="0">
                <a:solidFill>
                  <a:srgbClr val="FF0000"/>
                </a:solidFill>
              </a:rPr>
              <a:t>의 복잡도를 제곱근으로 감소시킬 수 있음</a:t>
            </a:r>
            <a:endParaRPr kumimoji="1" lang="en-US" altLang="ko-KR" sz="21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100" b="1" dirty="0">
                <a:sym typeface="Wingdings" pitchFamily="2" charset="2"/>
              </a:rPr>
              <a:t>Bernstein </a:t>
            </a:r>
            <a:r>
              <a:rPr kumimoji="1" lang="ko-KR" altLang="en-US" sz="2100" b="1" dirty="0">
                <a:sym typeface="Wingdings" pitchFamily="2" charset="2"/>
              </a:rPr>
              <a:t>논문을 시작으로</a:t>
            </a:r>
            <a:r>
              <a:rPr kumimoji="1" lang="en-US" altLang="ko-KR" sz="2100" dirty="0">
                <a:sym typeface="Wingdings" pitchFamily="2" charset="2"/>
              </a:rPr>
              <a:t>,</a:t>
            </a:r>
            <a:r>
              <a:rPr kumimoji="1" lang="ko-KR" altLang="en-US" sz="2100" dirty="0">
                <a:sym typeface="Wingdings" pitchFamily="2" charset="2"/>
              </a:rPr>
              <a:t> </a:t>
            </a:r>
            <a:r>
              <a:rPr kumimoji="1" lang="en-US" altLang="ko-KR" sz="2100" b="1" dirty="0">
                <a:sym typeface="Wingdings" pitchFamily="2" charset="2"/>
              </a:rPr>
              <a:t>QISD</a:t>
            </a:r>
            <a:r>
              <a:rPr kumimoji="1" lang="ko-KR" altLang="en-US" sz="2100" b="1" dirty="0">
                <a:sym typeface="Wingdings" pitchFamily="2" charset="2"/>
              </a:rPr>
              <a:t>에 대한 논문이 소수</a:t>
            </a:r>
            <a:r>
              <a:rPr kumimoji="1" lang="ko-KR" altLang="en-US" sz="2100" dirty="0">
                <a:sym typeface="Wingdings" pitchFamily="2" charset="2"/>
              </a:rPr>
              <a:t> 발표 되었음</a:t>
            </a:r>
            <a:endParaRPr kumimoji="1" lang="en-US" altLang="ko-KR" sz="21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sz="2100" b="1" dirty="0">
                <a:solidFill>
                  <a:srgbClr val="FF0000"/>
                </a:solidFill>
                <a:sym typeface="Wingdings" pitchFamily="2" charset="2"/>
              </a:rPr>
              <a:t>하지만 모두 이론적인 레벨</a:t>
            </a:r>
            <a:endParaRPr kumimoji="1" lang="en-US" altLang="ko-KR" sz="2100" b="1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kumimoji="1" lang="en-US" altLang="ko-KR" sz="2100" dirty="0"/>
          </a:p>
          <a:p>
            <a:pPr lvl="1"/>
            <a:endParaRPr kumimoji="1" lang="en-US" altLang="ko-KR" sz="2200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912D-4BD3-93CB-5D81-F3FDF4B06653}"/>
              </a:ext>
            </a:extLst>
          </p:cNvPr>
          <p:cNvSpPr/>
          <p:nvPr/>
        </p:nvSpPr>
        <p:spPr>
          <a:xfrm>
            <a:off x="65783" y="6334780"/>
            <a:ext cx="111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[1] D. J. Bernstein, “Grover vs. McEliece”, PQCrypto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2010</a:t>
            </a:r>
            <a:endParaRPr lang="en-US" altLang="ko-Kore-KR" sz="1400" dirty="0"/>
          </a:p>
          <a:p>
            <a:r>
              <a:rPr lang="en-US" altLang="ko-Kore-KR" sz="1400" dirty="0"/>
              <a:t>[</a:t>
            </a:r>
            <a:r>
              <a:rPr lang="en-US" altLang="ko-KR" sz="1400" dirty="0"/>
              <a:t>2]</a:t>
            </a:r>
            <a:r>
              <a:rPr lang="ko-KR" altLang="en-US" sz="1400" dirty="0"/>
              <a:t> </a:t>
            </a:r>
            <a:r>
              <a:rPr lang="en" altLang="ko-KR" sz="1400" dirty="0"/>
              <a:t>G</a:t>
            </a:r>
            <a:r>
              <a:rPr lang="en-US" altLang="ko-KR" sz="1400" dirty="0"/>
              <a:t>.</a:t>
            </a:r>
            <a:r>
              <a:rPr lang="en" altLang="ko-KR" sz="1400" dirty="0"/>
              <a:t> </a:t>
            </a:r>
            <a:r>
              <a:rPr lang="en" altLang="ko-KR" sz="1400" dirty="0" err="1"/>
              <a:t>Kachigar</a:t>
            </a:r>
            <a:r>
              <a:rPr lang="ko-KR" altLang="en-US" sz="1400" dirty="0"/>
              <a:t> </a:t>
            </a:r>
            <a:r>
              <a:rPr lang="en-US" altLang="ko-KR" sz="1400" dirty="0"/>
              <a:t>et al. </a:t>
            </a:r>
            <a:r>
              <a:rPr lang="en-US" altLang="ko-Kore-KR" sz="1400" dirty="0"/>
              <a:t>“Quantum Information Set Decoding”,</a:t>
            </a:r>
            <a:r>
              <a:rPr lang="ko-KR" altLang="en-US" sz="1400" dirty="0"/>
              <a:t> </a:t>
            </a:r>
            <a:r>
              <a:rPr lang="en" altLang="ko-KR" sz="1400" dirty="0"/>
              <a:t>Cryptography and Security (</a:t>
            </a:r>
            <a:r>
              <a:rPr lang="en" altLang="ko-KR" sz="1400" dirty="0" err="1"/>
              <a:t>cs.CR</a:t>
            </a:r>
            <a:r>
              <a:rPr lang="en" altLang="ko-KR" sz="1400" dirty="0"/>
              <a:t>); Quantum Physics</a:t>
            </a:r>
            <a:r>
              <a:rPr lang="en-US" altLang="ko-Kore-KR" sz="1400" dirty="0"/>
              <a:t>, 2017</a:t>
            </a:r>
            <a:endParaRPr lang="ko-Kore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50556-4DEE-4F27-32BA-4E28165B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31" y="2890534"/>
            <a:ext cx="3662507" cy="1351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22357B-3A26-D045-7B8B-CFDB061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87" y="4366639"/>
            <a:ext cx="7570273" cy="10976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F92DCA-68A2-52C5-8A6D-E8CAB652D2E2}"/>
              </a:ext>
            </a:extLst>
          </p:cNvPr>
          <p:cNvSpPr/>
          <p:nvPr/>
        </p:nvSpPr>
        <p:spPr>
          <a:xfrm>
            <a:off x="7012590" y="4424211"/>
            <a:ext cx="2591898" cy="9659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50D09-8BD5-6475-3C92-C1434D02B582}"/>
              </a:ext>
            </a:extLst>
          </p:cNvPr>
          <p:cNvSpPr/>
          <p:nvPr/>
        </p:nvSpPr>
        <p:spPr>
          <a:xfrm>
            <a:off x="5309879" y="2914137"/>
            <a:ext cx="2353977" cy="12787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385384-9613-13D7-6B28-4E78AC5E44A9}"/>
              </a:ext>
            </a:extLst>
          </p:cNvPr>
          <p:cNvCxnSpPr/>
          <p:nvPr/>
        </p:nvCxnSpPr>
        <p:spPr>
          <a:xfrm>
            <a:off x="7719938" y="3890298"/>
            <a:ext cx="476770" cy="47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E79037-2CA6-CF71-AFDF-44389C03A285}"/>
              </a:ext>
            </a:extLst>
          </p:cNvPr>
          <p:cNvSpPr txBox="1"/>
          <p:nvPr/>
        </p:nvSpPr>
        <p:spPr>
          <a:xfrm>
            <a:off x="7958323" y="3795078"/>
            <a:ext cx="1574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b="1" dirty="0">
                <a:solidFill>
                  <a:srgbClr val="FF0000"/>
                </a:solidFill>
              </a:rPr>
              <a:t>제곱근만큼</a:t>
            </a:r>
            <a:r>
              <a:rPr kumimoji="1" lang="ko-KR" altLang="en-US" sz="1500" b="1" dirty="0">
                <a:solidFill>
                  <a:srgbClr val="FF0000"/>
                </a:solidFill>
              </a:rPr>
              <a:t> 감소</a:t>
            </a:r>
            <a:endParaRPr kumimoji="1" lang="ko-Kore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08A0F5-55F2-8E9E-853B-8A887B0B89E4}"/>
              </a:ext>
            </a:extLst>
          </p:cNvPr>
          <p:cNvSpPr/>
          <p:nvPr/>
        </p:nvSpPr>
        <p:spPr>
          <a:xfrm>
            <a:off x="7663856" y="283641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[2]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4B431E-4431-D10C-A87C-EC8BC6DF1EB2}"/>
              </a:ext>
            </a:extLst>
          </p:cNvPr>
          <p:cNvSpPr/>
          <p:nvPr/>
        </p:nvSpPr>
        <p:spPr>
          <a:xfrm>
            <a:off x="9604488" y="43277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[2]</a:t>
            </a:r>
            <a:endParaRPr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543391-F5DC-4F7C-8A4E-DED440EF6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99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6BDEAA-C52F-8F07-B907-EAAF1F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Quantum Information Set Decoding (QISD)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532D9-046C-6F61-5F26-EB91F6A890D7}"/>
              </a:ext>
            </a:extLst>
          </p:cNvPr>
          <p:cNvSpPr txBox="1"/>
          <p:nvPr/>
        </p:nvSpPr>
        <p:spPr>
          <a:xfrm>
            <a:off x="326571" y="1269444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본 논문에서 </a:t>
            </a:r>
            <a:r>
              <a:rPr kumimoji="1" lang="en-US" altLang="ko-KR" sz="2400" b="1" dirty="0"/>
              <a:t>QISD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구현 및 분석</a:t>
            </a:r>
            <a:endParaRPr kumimoji="1" lang="en-US" altLang="ko-KR" sz="2200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8;p30">
                <a:extLst>
                  <a:ext uri="{FF2B5EF4-FFF2-40B4-BE49-F238E27FC236}">
                    <a16:creationId xmlns:a16="http://schemas.microsoft.com/office/drawing/2014/main" id="{0F0E69CA-FF31-3D9B-C090-8ACB30E2C8AD}"/>
                  </a:ext>
                </a:extLst>
              </p:cNvPr>
              <p:cNvSpPr txBox="1"/>
              <p:nvPr/>
            </p:nvSpPr>
            <p:spPr>
              <a:xfrm>
                <a:off x="763456" y="2031890"/>
                <a:ext cx="5082600" cy="4062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2000" b="1" dirty="0">
                    <a:solidFill>
                      <a:schemeClr val="dk1"/>
                    </a:solidFill>
                  </a:rPr>
                  <a:t>Classical </a:t>
                </a:r>
                <a:r>
                  <a:rPr lang="en" altLang="ko" sz="2000" b="1" dirty="0">
                    <a:solidFill>
                      <a:schemeClr val="dk1"/>
                    </a:solidFill>
                  </a:rPr>
                  <a:t>ISD </a:t>
                </a:r>
                <a:endParaRPr lang="ko-KR" altLang="en-US" sz="20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20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1.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공개키에서 </a:t>
                </a:r>
                <a:r>
                  <a:rPr lang="ko-KR" altLang="en-US" sz="1800" b="1" dirty="0">
                    <a:solidFill>
                      <a:srgbClr val="2E75B5"/>
                    </a:solidFill>
                  </a:rPr>
                  <a:t>행 개수 만큼의 열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 무작위 선택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2.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구성한 행렬 즉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" b="1" dirty="0">
                    <a:solidFill>
                      <a:schemeClr val="dk1"/>
                    </a:solidFill>
                  </a:rPr>
                  <a:t>Information set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이          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>
                    <a:solidFill>
                      <a:schemeClr val="dk1"/>
                    </a:solidFill>
                  </a:rPr>
                  <a:t>     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Invertible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이라면 </a:t>
                </a:r>
                <a:r>
                  <a:rPr lang="en" altLang="ko" sz="1800" b="1" dirty="0">
                    <a:solidFill>
                      <a:srgbClr val="2E75B5"/>
                    </a:solidFill>
                  </a:rPr>
                  <a:t>Gaussian Elimination</a:t>
                </a:r>
                <a:r>
                  <a:rPr lang="en" altLang="ko" sz="1800" b="1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수행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          </a:t>
                </a:r>
                <a:r>
                  <a:rPr lang="ko-KR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 역 행렬인 </a:t>
                </a:r>
                <a:r>
                  <a:rPr lang="en" altLang="ko" sz="1800" b="1" dirty="0">
                    <a:solidFill>
                      <a:schemeClr val="dk1"/>
                    </a:solidFill>
                    <a:sym typeface="Wingdings" pitchFamily="2" charset="2"/>
                  </a:rPr>
                  <a:t>Information set</a:t>
                </a:r>
                <a:r>
                  <a:rPr lang="en-US" altLang="ko-KR" sz="1800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en" altLang="ko" sz="1800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ko-KR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    </a:t>
                </a:r>
                <a:r>
                  <a:rPr lang="ko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계산</a:t>
                </a:r>
                <a:endParaRPr lang="ko-KR" altLang="en-US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ko-KR" altLang="en-US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" b="1" dirty="0">
                    <a:solidFill>
                      <a:schemeClr val="dk1"/>
                    </a:solidFill>
                    <a:sym typeface="Wingdings" pitchFamily="2" charset="2"/>
                  </a:rPr>
                  <a:t>Information set</a:t>
                </a:r>
                <a:r>
                  <a:rPr lang="en-US" altLang="ko-KR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  의 </a:t>
                </a:r>
                <a:r>
                  <a:rPr lang="en-US" altLang="ko-KR" b="1" dirty="0">
                    <a:solidFill>
                      <a:schemeClr val="dk1"/>
                    </a:solidFill>
                    <a:sym typeface="Wingdings" pitchFamily="2" charset="2"/>
                  </a:rPr>
                  <a:t>Weight</a:t>
                </a: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확인</a:t>
                </a:r>
                <a:endParaRPr lang="ko-KR" altLang="en-US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4.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단계 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1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에서 </a:t>
                </a:r>
                <a:r>
                  <a:rPr lang="ko-KR" altLang="en-US" sz="1800" b="1" dirty="0">
                    <a:solidFill>
                      <a:srgbClr val="2E75B5"/>
                    </a:solidFill>
                  </a:rPr>
                  <a:t>오류 위치를 모두 포함했다면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1"/>
                    </a:solidFill>
                  </a:rPr>
                  <a:t>       공격 성공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  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의 경우 공격 실패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  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의 경우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1"/>
                    </a:solidFill>
                  </a:rPr>
                  <a:t>       공격 성공</a:t>
                </a:r>
                <a:endParaRPr sz="18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88;p30">
                <a:extLst>
                  <a:ext uri="{FF2B5EF4-FFF2-40B4-BE49-F238E27FC236}">
                    <a16:creationId xmlns:a16="http://schemas.microsoft.com/office/drawing/2014/main" id="{0F0E69CA-FF31-3D9B-C090-8ACB30E2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" y="2031890"/>
                <a:ext cx="5082600" cy="4062620"/>
              </a:xfrm>
              <a:prstGeom prst="rect">
                <a:avLst/>
              </a:prstGeom>
              <a:blipFill>
                <a:blip r:embed="rId2"/>
                <a:stretch>
                  <a:fillRect l="-9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2AA9B4-72A4-B183-BAC8-3042A8CCCF96}"/>
              </a:ext>
            </a:extLst>
          </p:cNvPr>
          <p:cNvCxnSpPr/>
          <p:nvPr/>
        </p:nvCxnSpPr>
        <p:spPr>
          <a:xfrm>
            <a:off x="6010292" y="2963240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5EDF0C-E629-8A5B-DF71-144D488DF574}"/>
              </a:ext>
            </a:extLst>
          </p:cNvPr>
          <p:cNvCxnSpPr/>
          <p:nvPr/>
        </p:nvCxnSpPr>
        <p:spPr>
          <a:xfrm>
            <a:off x="6010291" y="3855868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56B04B-4AEB-F9FF-E5D6-6CCEDD5ED66A}"/>
              </a:ext>
            </a:extLst>
          </p:cNvPr>
          <p:cNvCxnSpPr/>
          <p:nvPr/>
        </p:nvCxnSpPr>
        <p:spPr>
          <a:xfrm>
            <a:off x="6010291" y="4676148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815E7-5761-5A1A-BD8B-FCA9F3305078}"/>
                  </a:ext>
                </a:extLst>
              </p:cNvPr>
              <p:cNvSpPr txBox="1"/>
              <p:nvPr/>
            </p:nvSpPr>
            <p:spPr>
              <a:xfrm>
                <a:off x="4109320" y="3845280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815E7-5761-5A1A-BD8B-FCA9F330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20" y="3845280"/>
                <a:ext cx="37221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4983E-6384-2DAE-1CDE-106454DDC269}"/>
                  </a:ext>
                </a:extLst>
              </p:cNvPr>
              <p:cNvSpPr txBox="1"/>
              <p:nvPr/>
            </p:nvSpPr>
            <p:spPr>
              <a:xfrm>
                <a:off x="2991720" y="4440366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4983E-6384-2DAE-1CDE-106454DDC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20" y="4440366"/>
                <a:ext cx="37221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89EC54-AB80-CF3A-AFE4-51718179AFBE}"/>
              </a:ext>
            </a:extLst>
          </p:cNvPr>
          <p:cNvSpPr txBox="1"/>
          <p:nvPr/>
        </p:nvSpPr>
        <p:spPr>
          <a:xfrm>
            <a:off x="2565353" y="6219366"/>
            <a:ext cx="1224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1"/>
                </a:solidFill>
              </a:rPr>
              <a:t>Classical 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5300-3E9E-0FB2-9B8F-2BA0478A203E}"/>
              </a:ext>
            </a:extLst>
          </p:cNvPr>
          <p:cNvSpPr txBox="1"/>
          <p:nvPr/>
        </p:nvSpPr>
        <p:spPr>
          <a:xfrm>
            <a:off x="8799239" y="5157669"/>
            <a:ext cx="1294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1"/>
                </a:solidFill>
              </a:rPr>
              <a:t>Quantum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5" name="Google Shape;188;p30">
            <a:extLst>
              <a:ext uri="{FF2B5EF4-FFF2-40B4-BE49-F238E27FC236}">
                <a16:creationId xmlns:a16="http://schemas.microsoft.com/office/drawing/2014/main" id="{315A79DD-557C-BC8A-B74F-8D10ECCE0F1E}"/>
              </a:ext>
            </a:extLst>
          </p:cNvPr>
          <p:cNvSpPr txBox="1"/>
          <p:nvPr/>
        </p:nvSpPr>
        <p:spPr>
          <a:xfrm>
            <a:off x="7086167" y="2113493"/>
            <a:ext cx="5029378" cy="28007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Grover on ISD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</a:rPr>
              <a:t>	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1.</a:t>
            </a:r>
            <a:r>
              <a:rPr lang="ko-KR" altLang="en-US" sz="2000" b="1" dirty="0">
                <a:solidFill>
                  <a:schemeClr val="dk1"/>
                </a:solidFill>
              </a:rPr>
              <a:t>  </a:t>
            </a:r>
            <a:r>
              <a:rPr lang="en-US" altLang="ko-KR" sz="2000" b="1" dirty="0">
                <a:solidFill>
                  <a:schemeClr val="accent1"/>
                </a:solidFill>
              </a:rPr>
              <a:t>Butterfly Network</a:t>
            </a:r>
            <a:r>
              <a:rPr lang="ko-KR" altLang="en-US" sz="2000" b="1" dirty="0" err="1">
                <a:solidFill>
                  <a:schemeClr val="dk1"/>
                </a:solidFill>
              </a:rPr>
              <a:t>를</a:t>
            </a:r>
            <a:r>
              <a:rPr lang="ko-KR" altLang="en-US" sz="2000" b="1" dirty="0">
                <a:solidFill>
                  <a:schemeClr val="dk1"/>
                </a:solidFill>
              </a:rPr>
              <a:t> 사용한 </a:t>
            </a:r>
            <a:r>
              <a:rPr lang="en-US" altLang="ko-KR" sz="2000" b="1" dirty="0">
                <a:solidFill>
                  <a:schemeClr val="accent1"/>
                </a:solidFill>
              </a:rPr>
              <a:t>Input Setting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dk1"/>
                </a:solidFill>
              </a:rPr>
              <a:t>2.</a:t>
            </a:r>
            <a:r>
              <a:rPr lang="ko-KR" altLang="en-US" sz="2000" b="1" dirty="0">
                <a:solidFill>
                  <a:schemeClr val="dk1"/>
                </a:solidFill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</a:rPr>
              <a:t>Quantum Gaussian Elimination</a:t>
            </a:r>
            <a:r>
              <a:rPr lang="en-US" altLang="ko-KR" sz="2000" b="1" dirty="0">
                <a:solidFill>
                  <a:schemeClr val="dk1"/>
                </a:solidFill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</a:rPr>
              <a:t>구현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dk1"/>
                </a:solidFill>
              </a:rPr>
              <a:t>3.</a:t>
            </a:r>
            <a:r>
              <a:rPr lang="ko-KR" altLang="en-US" sz="2000" b="1" dirty="0">
                <a:solidFill>
                  <a:schemeClr val="dk1"/>
                </a:solidFill>
              </a:rPr>
              <a:t> </a:t>
            </a:r>
            <a:r>
              <a:rPr lang="en-US" altLang="ko-KR" sz="2000" b="1" dirty="0">
                <a:solidFill>
                  <a:schemeClr val="dk1"/>
                </a:solidFill>
              </a:rPr>
              <a:t>Qubit</a:t>
            </a:r>
            <a:r>
              <a:rPr lang="ko-KR" altLang="en-US" sz="2000" b="1" dirty="0">
                <a:solidFill>
                  <a:schemeClr val="dk1"/>
                </a:solidFill>
              </a:rPr>
              <a:t> 벡터에 대한 </a:t>
            </a:r>
            <a:r>
              <a:rPr lang="en-US" altLang="ko-KR" sz="2000" b="1" dirty="0">
                <a:solidFill>
                  <a:schemeClr val="accent1"/>
                </a:solidFill>
              </a:rPr>
              <a:t>Weight Check </a:t>
            </a:r>
            <a:r>
              <a:rPr lang="ko-KR" altLang="en-US" sz="2000" b="1" dirty="0">
                <a:solidFill>
                  <a:schemeClr val="dk1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9865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Information Set Decoding (QISD)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82304F-9503-3FD8-86BC-604DCD89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28" y="2345867"/>
            <a:ext cx="1905000" cy="3798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85;p48">
            <a:extLst>
              <a:ext uri="{FF2B5EF4-FFF2-40B4-BE49-F238E27FC236}">
                <a16:creationId xmlns:a16="http://schemas.microsoft.com/office/drawing/2014/main" id="{4E130443-8B9F-3729-CDA7-43A150A8A543}"/>
              </a:ext>
            </a:extLst>
          </p:cNvPr>
          <p:cNvSpPr/>
          <p:nvPr/>
        </p:nvSpPr>
        <p:spPr>
          <a:xfrm>
            <a:off x="2565364" y="2586427"/>
            <a:ext cx="1288909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86;p48">
            <a:extLst>
              <a:ext uri="{FF2B5EF4-FFF2-40B4-BE49-F238E27FC236}">
                <a16:creationId xmlns:a16="http://schemas.microsoft.com/office/drawing/2014/main" id="{088B99EE-FF8F-F31D-51A1-933338A612DF}"/>
              </a:ext>
            </a:extLst>
          </p:cNvPr>
          <p:cNvSpPr/>
          <p:nvPr/>
        </p:nvSpPr>
        <p:spPr>
          <a:xfrm>
            <a:off x="2265749" y="5901322"/>
            <a:ext cx="1131000" cy="243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29875-6073-73AB-69DF-952B0300B7FF}"/>
              </a:ext>
            </a:extLst>
          </p:cNvPr>
          <p:cNvSpPr txBox="1"/>
          <p:nvPr/>
        </p:nvSpPr>
        <p:spPr>
          <a:xfrm>
            <a:off x="326571" y="1269444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QISD</a:t>
            </a:r>
            <a:r>
              <a:rPr kumimoji="1" lang="ko-KR" altLang="en-US" sz="2400" b="1" dirty="0"/>
              <a:t>에 대한 양자 자원 및 비용 추정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" sz="2200" b="1" dirty="0"/>
              <a:t>Toy </a:t>
            </a:r>
            <a:r>
              <a:rPr lang="ko-KR" altLang="en-US" sz="2200" b="1" dirty="0"/>
              <a:t>버전 </a:t>
            </a:r>
            <a:r>
              <a:rPr lang="en-US" altLang="ko-KR" sz="2200" b="1" dirty="0">
                <a:solidFill>
                  <a:srgbClr val="2E75B5"/>
                </a:solidFill>
              </a:rPr>
              <a:t>(8 </a:t>
            </a:r>
            <a:r>
              <a:rPr lang="en" altLang="ko" sz="2200" b="1" dirty="0">
                <a:solidFill>
                  <a:srgbClr val="2E75B5"/>
                </a:solidFill>
              </a:rPr>
              <a:t>X 16)</a:t>
            </a:r>
            <a:r>
              <a:rPr lang="ko-KR" altLang="en-US" sz="2200" b="1" dirty="0"/>
              <a:t>의 </a:t>
            </a:r>
            <a:r>
              <a:rPr lang="en" altLang="ko" sz="2200" b="1" dirty="0" err="1"/>
              <a:t>Goppa</a:t>
            </a:r>
            <a:r>
              <a:rPr lang="en" altLang="ko" sz="2200" b="1" dirty="0"/>
              <a:t> code</a:t>
            </a:r>
            <a:r>
              <a:rPr lang="ko-KR" altLang="en-US" sz="2200" b="1" dirty="0"/>
              <a:t>에 대한 </a:t>
            </a:r>
            <a:r>
              <a:rPr lang="en" altLang="ko" sz="2200" b="1" dirty="0"/>
              <a:t>QISD </a:t>
            </a:r>
            <a:r>
              <a:rPr lang="ko-KR" altLang="en-US" sz="2200" b="1" dirty="0"/>
              <a:t>필요 양자 자원 추정</a:t>
            </a:r>
            <a:endParaRPr kumimoji="1" lang="en-US" altLang="ko-KR" sz="2200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BA1F3D-4735-7AFF-E18A-E09A6098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117" y="3562632"/>
            <a:ext cx="5170598" cy="1108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F12B4-4BF2-A899-511E-5CC24E35656D}"/>
              </a:ext>
            </a:extLst>
          </p:cNvPr>
          <p:cNvSpPr txBox="1"/>
          <p:nvPr/>
        </p:nvSpPr>
        <p:spPr>
          <a:xfrm>
            <a:off x="1190338" y="6369586"/>
            <a:ext cx="400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&lt;Grover Oracle</a:t>
            </a:r>
            <a:r>
              <a:rPr kumimoji="1" lang="ko-KR" altLang="en-US" dirty="0"/>
              <a:t>에 대한 필요 양자 자원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28CE1A-FCFD-1A52-6E15-0A1B8E4E98DB}"/>
              </a:ext>
            </a:extLst>
          </p:cNvPr>
          <p:cNvCxnSpPr/>
          <p:nvPr/>
        </p:nvCxnSpPr>
        <p:spPr>
          <a:xfrm>
            <a:off x="4558862" y="4117126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3FA526-6183-48A6-143B-5BAD97C94D39}"/>
              </a:ext>
            </a:extLst>
          </p:cNvPr>
          <p:cNvSpPr txBox="1"/>
          <p:nvPr/>
        </p:nvSpPr>
        <p:spPr>
          <a:xfrm>
            <a:off x="6927972" y="4978366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최종 </a:t>
            </a:r>
            <a:r>
              <a:rPr kumimoji="1" lang="en-US" altLang="ko-Kore-KR" dirty="0"/>
              <a:t>Grover</a:t>
            </a:r>
            <a:r>
              <a:rPr kumimoji="1" lang="ko-KR" altLang="en-US" dirty="0"/>
              <a:t> </a:t>
            </a:r>
            <a:r>
              <a:rPr kumimoji="1" lang="en-US" altLang="ko-KR" dirty="0"/>
              <a:t>ISD </a:t>
            </a:r>
            <a:r>
              <a:rPr kumimoji="1" lang="ko-KR" altLang="en-US" dirty="0"/>
              <a:t>공격 비용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745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3171738" y="2998113"/>
            <a:ext cx="58485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Analysis &amp; Conclusion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3488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Analysis &amp; Conclusion</a:t>
            </a:r>
            <a:endParaRPr dirty="0"/>
          </a:p>
        </p:txBody>
      </p:sp>
      <p:sp>
        <p:nvSpPr>
          <p:cNvPr id="475" name="Google Shape;475;p47"/>
          <p:cNvSpPr txBox="1">
            <a:spLocks noGrp="1"/>
          </p:cNvSpPr>
          <p:nvPr>
            <p:ph type="body" idx="1"/>
          </p:nvPr>
        </p:nvSpPr>
        <p:spPr>
          <a:xfrm>
            <a:off x="284975" y="1146200"/>
            <a:ext cx="114951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" sz="2600" b="1" dirty="0"/>
              <a:t>PQC</a:t>
            </a:r>
            <a:r>
              <a:rPr lang="ko" sz="2600" dirty="0"/>
              <a:t>의 </a:t>
            </a:r>
            <a:r>
              <a:rPr lang="ko-KR" altLang="en-US" sz="2600" dirty="0"/>
              <a:t>특징들로 인해</a:t>
            </a:r>
            <a:r>
              <a:rPr lang="en-US" altLang="ko" sz="2600" dirty="0"/>
              <a:t> </a:t>
            </a:r>
            <a:r>
              <a:rPr lang="ko" sz="2600" dirty="0"/>
              <a:t>양자 컴퓨터의 공격으로부터의 </a:t>
            </a:r>
            <a:r>
              <a:rPr lang="ko" sz="2600" b="1" dirty="0">
                <a:solidFill>
                  <a:srgbClr val="4A86E8"/>
                </a:solidFill>
              </a:rPr>
              <a:t>안전성 </a:t>
            </a:r>
            <a:r>
              <a:rPr lang="ko-KR" altLang="en-US" sz="2600" b="1" dirty="0">
                <a:solidFill>
                  <a:srgbClr val="4A86E8"/>
                </a:solidFill>
              </a:rPr>
              <a:t>확보</a:t>
            </a:r>
            <a:r>
              <a:rPr lang="ko" sz="2600" dirty="0"/>
              <a:t> </a:t>
            </a:r>
            <a:endParaRPr lang="en-US" altLang="ko" sz="26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300" dirty="0"/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ko" sz="2200" b="1" dirty="0"/>
              <a:t>Code 기반 암호의 단점</a:t>
            </a:r>
            <a:r>
              <a:rPr lang="en-US" altLang="ko" sz="2200" dirty="0"/>
              <a:t> </a:t>
            </a:r>
            <a:r>
              <a:rPr lang="ko" altLang="ko-KR" b="1" dirty="0">
                <a:solidFill>
                  <a:schemeClr val="dk1"/>
                </a:solidFill>
              </a:rPr>
              <a:t>→</a:t>
            </a:r>
            <a:r>
              <a:rPr lang="ko" sz="2200" dirty="0"/>
              <a:t> </a:t>
            </a:r>
            <a:r>
              <a:rPr lang="ko" sz="2200" b="1" dirty="0"/>
              <a:t>키 사이즈가 매우 큼 (매우 큰 메모리 용량)</a:t>
            </a:r>
            <a:endParaRPr lang="en-US" altLang="ko" sz="22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3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" sz="2200" b="1" dirty="0"/>
              <a:t>이는 양자 컴퓨터를 사용한 공격 시, 매우 큰 메모리가 요구됨 (대규모 큐비트)</a:t>
            </a:r>
            <a:endParaRPr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1" indent="-2667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" sz="2200" b="1" dirty="0"/>
              <a:t>가장 작은</a:t>
            </a:r>
            <a:r>
              <a:rPr lang="ko" sz="2200" dirty="0"/>
              <a:t> </a:t>
            </a:r>
            <a:r>
              <a:rPr lang="ko" sz="2200" b="1" dirty="0"/>
              <a:t>mceliece348864의 공개키 크기</a:t>
            </a:r>
            <a:r>
              <a:rPr lang="ko" sz="2200" dirty="0"/>
              <a:t> → </a:t>
            </a:r>
            <a:r>
              <a:rPr lang="ko" sz="2200" b="1" dirty="0"/>
              <a:t>(768 X 3488) 크기의</a:t>
            </a:r>
            <a:r>
              <a:rPr lang="ko" sz="2200" dirty="0"/>
              <a:t> 패리티 체크 행렬</a:t>
            </a:r>
            <a:endParaRPr sz="2200" dirty="0"/>
          </a:p>
          <a:p>
            <a:pPr marL="685800" lvl="1" indent="-2667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" sz="2200" dirty="0"/>
              <a:t>공개키를 대상으로 공격하는 </a:t>
            </a:r>
            <a:r>
              <a:rPr lang="ko" sz="2200" b="1" dirty="0"/>
              <a:t>QISD</a:t>
            </a:r>
            <a:r>
              <a:rPr lang="ko" sz="2200" dirty="0"/>
              <a:t>의 경우, </a:t>
            </a:r>
            <a:r>
              <a:rPr lang="ko" sz="2200" b="1" dirty="0"/>
              <a:t>공개키 세팅은 무조건적인 옵션</a:t>
            </a:r>
            <a:endParaRPr sz="2200" b="1" dirty="0"/>
          </a:p>
          <a:p>
            <a:pPr marL="1143000" lvl="2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ko" sz="2200" dirty="0"/>
              <a:t>최소, </a:t>
            </a:r>
            <a:r>
              <a:rPr lang="ko" sz="2200" b="1" dirty="0"/>
              <a:t>공개키 세팅에만 2,678,784 (2백60만) 큐비트 </a:t>
            </a:r>
            <a:r>
              <a:rPr lang="ko" sz="2200" dirty="0"/>
              <a:t>필요</a:t>
            </a:r>
            <a:endParaRPr sz="2200" dirty="0"/>
          </a:p>
          <a:p>
            <a:pPr marL="1143000" lvl="2" indent="-2540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ko" sz="2200" dirty="0"/>
              <a:t>부가적으로 Gaussian Elimination, </a:t>
            </a:r>
            <a:r>
              <a:rPr lang="en-US" altLang="ko" sz="2200" dirty="0"/>
              <a:t>W</a:t>
            </a:r>
            <a:r>
              <a:rPr lang="ko" sz="2200" dirty="0"/>
              <a:t>eight check등에 추가 큐비트가 필요 </a:t>
            </a:r>
            <a:endParaRPr sz="22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/>
              <a:t>→ 약 2배 이상 증가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altLang="en-US" sz="2600" dirty="0"/>
              <a:t>따라서</a:t>
            </a:r>
            <a:r>
              <a:rPr lang="ko" sz="2600" dirty="0"/>
              <a:t> </a:t>
            </a:r>
            <a:r>
              <a:rPr lang="ko" sz="2600" b="1" dirty="0">
                <a:solidFill>
                  <a:srgbClr val="4A86E8"/>
                </a:solidFill>
              </a:rPr>
              <a:t>Code 기반 암호는 양자 컴퓨터에대한 내성이 충분</a:t>
            </a:r>
            <a:endParaRPr sz="2600" dirty="0"/>
          </a:p>
          <a:p>
            <a:pPr marL="685800" lvl="1" indent="-2667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" b="1" dirty="0"/>
              <a:t>ISD가 아닌 새로운 공격 알고리즘</a:t>
            </a:r>
            <a:r>
              <a:rPr lang="ko" dirty="0"/>
              <a:t>이 나오는 것이 아</a:t>
            </a:r>
            <a:r>
              <a:rPr lang="ko-KR" altLang="en-US" dirty="0" err="1"/>
              <a:t>니면</a:t>
            </a:r>
            <a:r>
              <a:rPr lang="ko-KR" altLang="en-US" dirty="0"/>
              <a:t> 현실적인 해킹 불가능</a:t>
            </a:r>
            <a:endParaRPr dirty="0"/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76" y="2383639"/>
            <a:ext cx="7913635" cy="84051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AE06B9-69D4-4414-BD47-FC840211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4400664" y="2998113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dirty="0"/>
              <a:t>감사합니다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294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4383960" y="2998113"/>
            <a:ext cx="3424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Introduction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246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A84F-5207-46F8-B252-E7777236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Algorithms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D7D1F81-8ECD-D19F-A53A-8266798047C4}"/>
              </a:ext>
            </a:extLst>
          </p:cNvPr>
          <p:cNvGrpSpPr/>
          <p:nvPr/>
        </p:nvGrpSpPr>
        <p:grpSpPr>
          <a:xfrm>
            <a:off x="818156" y="1012467"/>
            <a:ext cx="4684836" cy="5563093"/>
            <a:chOff x="743404" y="875897"/>
            <a:chExt cx="4684836" cy="556309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C03A5ED-B9EE-03D6-B968-F2E8F0C1A017}"/>
                </a:ext>
              </a:extLst>
            </p:cNvPr>
            <p:cNvGrpSpPr/>
            <p:nvPr/>
          </p:nvGrpSpPr>
          <p:grpSpPr>
            <a:xfrm>
              <a:off x="937988" y="875897"/>
              <a:ext cx="4423284" cy="5563093"/>
              <a:chOff x="225718" y="1126155"/>
              <a:chExt cx="5180140" cy="6514978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0EC9B8B-F7E0-6415-258D-CAF71B00DC88}"/>
                  </a:ext>
                </a:extLst>
              </p:cNvPr>
              <p:cNvGrpSpPr/>
              <p:nvPr/>
            </p:nvGrpSpPr>
            <p:grpSpPr>
              <a:xfrm>
                <a:off x="916428" y="3875716"/>
                <a:ext cx="3587758" cy="3765417"/>
                <a:chOff x="8089357" y="3640292"/>
                <a:chExt cx="2650199" cy="2611129"/>
              </a:xfrm>
            </p:grpSpPr>
            <p:pic>
              <p:nvPicPr>
                <p:cNvPr id="38" name="Picture 2" descr="기초 암호학(4) - ECC(타원곡선 암호화 알고리즘)">
                  <a:extLst>
                    <a:ext uri="{FF2B5EF4-FFF2-40B4-BE49-F238E27FC236}">
                      <a16:creationId xmlns:a16="http://schemas.microsoft.com/office/drawing/2014/main" id="{AFB3BC2C-1549-40C5-FE60-B8BAC5FE7E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4796" y="3640292"/>
                  <a:ext cx="2604760" cy="26111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19458803-F2F1-0773-4F44-AD6144116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9357" y="4576524"/>
                      <a:ext cx="2650197" cy="6192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ko-KR" sz="2800" dirty="0"/>
                        <a:t>DLP: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a14:m>
                      <a:endParaRPr lang="en-US" altLang="ko-KR" sz="2800" b="0" dirty="0">
                        <a:ea typeface="Cambria Math" panose="02040503050406030204" pitchFamily="18" charset="0"/>
                      </a:endParaRPr>
                    </a:p>
                    <a:p>
                      <a:pPr algn="ctr"/>
                      <a:r>
                        <a:rPr lang="en-US" altLang="ko-KR" sz="2800" dirty="0"/>
                        <a:t>ECDLP: </a:t>
                      </a:r>
                      <a14:m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𝑎𝑃</m:t>
                          </m:r>
                        </m:oMath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9357" y="4576524"/>
                      <a:ext cx="2650197" cy="61922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171" t="-14400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555FB1A-B805-8426-6831-BC32D1C137B7}"/>
                  </a:ext>
                </a:extLst>
              </p:cNvPr>
              <p:cNvGrpSpPr/>
              <p:nvPr/>
            </p:nvGrpSpPr>
            <p:grpSpPr>
              <a:xfrm>
                <a:off x="225718" y="1126155"/>
                <a:ext cx="5180140" cy="2849079"/>
                <a:chOff x="6709800" y="889140"/>
                <a:chExt cx="3792155" cy="2085686"/>
              </a:xfrm>
            </p:grpSpPr>
            <p:pic>
              <p:nvPicPr>
                <p:cNvPr id="36" name="Picture 10" descr="RSA Security - Wikipedia">
                  <a:extLst>
                    <a:ext uri="{FF2B5EF4-FFF2-40B4-BE49-F238E27FC236}">
                      <a16:creationId xmlns:a16="http://schemas.microsoft.com/office/drawing/2014/main" id="{8216F505-F73C-E4E1-0FF0-7B65ACD3A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3034" y="1545231"/>
                  <a:ext cx="2567700" cy="9265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8" descr="http://upload.wikimedia.org/wikipedia/commons/thumb/b/bf/PrimeDecompositionExample.svg/640px-PrimeDecompositionExample.svg.png">
                  <a:extLst>
                    <a:ext uri="{FF2B5EF4-FFF2-40B4-BE49-F238E27FC236}">
                      <a16:creationId xmlns:a16="http://schemas.microsoft.com/office/drawing/2014/main" id="{52A39685-D546-46C3-ED38-36954C0DEA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9800" y="889140"/>
                  <a:ext cx="3792155" cy="20856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3D01AD-0359-B4AD-CE88-3CB865A5B24F}"/>
                </a:ext>
              </a:extLst>
            </p:cNvPr>
            <p:cNvSpPr/>
            <p:nvPr/>
          </p:nvSpPr>
          <p:spPr>
            <a:xfrm rot="20444480">
              <a:off x="743404" y="3344560"/>
              <a:ext cx="4684836" cy="4831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Shor’s Algorithm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14" descr="AES-128 in Google Sheets – /dev/random">
            <a:extLst>
              <a:ext uri="{FF2B5EF4-FFF2-40B4-BE49-F238E27FC236}">
                <a16:creationId xmlns:a16="http://schemas.microsoft.com/office/drawing/2014/main" id="{2137D01A-459B-0569-9B58-B065B71A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12" y="1133971"/>
            <a:ext cx="3432862" cy="312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Shortest SHA-3 output - Information Security Stack Exchange">
            <a:extLst>
              <a:ext uri="{FF2B5EF4-FFF2-40B4-BE49-F238E27FC236}">
                <a16:creationId xmlns:a16="http://schemas.microsoft.com/office/drawing/2014/main" id="{002A5B79-2476-3F35-8312-39C19B4B2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"/>
          <a:stretch/>
        </p:blipFill>
        <p:spPr bwMode="auto">
          <a:xfrm>
            <a:off x="6392281" y="4230495"/>
            <a:ext cx="4770774" cy="22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A153D-6DAF-5D15-5C37-EE2C8FB3FECF}"/>
              </a:ext>
            </a:extLst>
          </p:cNvPr>
          <p:cNvSpPr/>
          <p:nvPr/>
        </p:nvSpPr>
        <p:spPr>
          <a:xfrm rot="20444480">
            <a:off x="6336616" y="3454471"/>
            <a:ext cx="4684836" cy="483100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Grover’s Algorithm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8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aifu2x.booru.pics/outfiles/97b3e610feed5f711789dc433efef31ee0d570f2_s2_n2.jpg">
            <a:extLst>
              <a:ext uri="{FF2B5EF4-FFF2-40B4-BE49-F238E27FC236}">
                <a16:creationId xmlns:a16="http://schemas.microsoft.com/office/drawing/2014/main" id="{131AC3E2-B26D-8FC0-A819-418C0BAF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C48EEB-3D3A-7FC9-A467-797F29B4618F}"/>
              </a:ext>
            </a:extLst>
          </p:cNvPr>
          <p:cNvSpPr/>
          <p:nvPr/>
        </p:nvSpPr>
        <p:spPr>
          <a:xfrm>
            <a:off x="4057650" y="1188720"/>
            <a:ext cx="1221642" cy="486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02B40D53-C8D3-B0BA-36FF-5A8969EEC095}"/>
              </a:ext>
            </a:extLst>
          </p:cNvPr>
          <p:cNvSpPr/>
          <p:nvPr/>
        </p:nvSpPr>
        <p:spPr>
          <a:xfrm>
            <a:off x="5619404" y="656705"/>
            <a:ext cx="626225" cy="2410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88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NIST Post-Quantum Cryptography Standardization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8C001-522E-8A0D-1D2F-1506F3F22EAC}"/>
              </a:ext>
            </a:extLst>
          </p:cNvPr>
          <p:cNvSpPr txBox="1"/>
          <p:nvPr/>
        </p:nvSpPr>
        <p:spPr>
          <a:xfrm>
            <a:off x="333214" y="1201119"/>
            <a:ext cx="11136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</a:rPr>
              <a:t>NIST</a:t>
            </a:r>
            <a:r>
              <a:rPr kumimoji="1" lang="ko-Kore-KR" altLang="en-US" sz="2400" b="1" dirty="0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중심으로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 err="1"/>
              <a:t>양자내성암호</a:t>
            </a:r>
            <a:r>
              <a:rPr kumimoji="1" lang="ko-KR" altLang="en-US" sz="2400" b="1" dirty="0"/>
              <a:t> 표준화 공모전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/>
              <a:t>진행 중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17</a:t>
            </a:r>
            <a:r>
              <a:rPr lang="ko-KR" altLang="en-US" sz="2400" dirty="0"/>
              <a:t>년 </a:t>
            </a:r>
            <a:r>
              <a:rPr lang="en-US" altLang="ko-KR" sz="2400" dirty="0"/>
              <a:t>11</a:t>
            </a:r>
            <a:r>
              <a:rPr lang="ko-KR" altLang="en-US" sz="2400" dirty="0"/>
              <a:t>월 시작 </a:t>
            </a:r>
            <a:r>
              <a:rPr lang="en-US" altLang="ko-KR" sz="2400" dirty="0">
                <a:sym typeface="Wingdings" panose="05000000000000000000" pitchFamily="2" charset="2"/>
              </a:rPr>
              <a:t> 20</a:t>
            </a:r>
            <a:r>
              <a:rPr lang="ko-KR" altLang="en-US" sz="2400" dirty="0">
                <a:sym typeface="Wingdings" panose="05000000000000000000" pitchFamily="2" charset="2"/>
              </a:rPr>
              <a:t>년 </a:t>
            </a:r>
            <a:r>
              <a:rPr lang="en-US" altLang="ko-KR" sz="2400" dirty="0">
                <a:sym typeface="Wingdings" panose="05000000000000000000" pitchFamily="2" charset="2"/>
              </a:rPr>
              <a:t>7</a:t>
            </a:r>
            <a:r>
              <a:rPr lang="ko-KR" altLang="en-US" sz="2400" dirty="0">
                <a:sym typeface="Wingdings" panose="05000000000000000000" pitchFamily="2" charset="2"/>
              </a:rPr>
              <a:t>월 </a:t>
            </a:r>
            <a:r>
              <a:rPr lang="en-US" altLang="ko-KR" sz="2400" dirty="0">
                <a:sym typeface="Wingdings" panose="05000000000000000000" pitchFamily="2" charset="2"/>
              </a:rPr>
              <a:t>3</a:t>
            </a:r>
            <a:r>
              <a:rPr lang="ko-KR" altLang="en-US" sz="2400" dirty="0">
                <a:sym typeface="Wingdings" panose="05000000000000000000" pitchFamily="2" charset="2"/>
              </a:rPr>
              <a:t>라운드 최종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후보군 발표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22</a:t>
            </a:r>
            <a:r>
              <a:rPr lang="ko-KR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년 최종 후보 선정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778E6F-5BE0-3AE8-AE4B-5E17F04D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88" y="2134470"/>
            <a:ext cx="10076033" cy="2787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8AC86-857E-A446-A28A-86EF656E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01" y="3604450"/>
            <a:ext cx="2301523" cy="3199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3C1A0E-B334-9E85-F95D-8E96324558F4}"/>
              </a:ext>
            </a:extLst>
          </p:cNvPr>
          <p:cNvSpPr/>
          <p:nvPr/>
        </p:nvSpPr>
        <p:spPr>
          <a:xfrm>
            <a:off x="5301699" y="4587498"/>
            <a:ext cx="1440063" cy="7904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73D8C-EEF3-96B6-8CA6-DC4414C7279A}"/>
              </a:ext>
            </a:extLst>
          </p:cNvPr>
          <p:cNvSpPr txBox="1"/>
          <p:nvPr/>
        </p:nvSpPr>
        <p:spPr>
          <a:xfrm>
            <a:off x="6741762" y="5077994"/>
            <a:ext cx="2022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b="1" dirty="0">
                <a:solidFill>
                  <a:schemeClr val="accent1"/>
                </a:solidFill>
              </a:rPr>
              <a:t>격자기반암호</a:t>
            </a:r>
            <a:r>
              <a:rPr kumimoji="1" lang="ko-KR" altLang="en-US" sz="1500" b="1" dirty="0">
                <a:solidFill>
                  <a:schemeClr val="accent1"/>
                </a:solidFill>
              </a:rPr>
              <a:t>가 다수</a:t>
            </a:r>
            <a:endParaRPr kumimoji="1" lang="ko-Kore-KR" altLang="en-US" sz="15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CED43-A9A5-BEAA-3312-E6BC5D9EE0C0}"/>
              </a:ext>
            </a:extLst>
          </p:cNvPr>
          <p:cNvSpPr txBox="1"/>
          <p:nvPr/>
        </p:nvSpPr>
        <p:spPr>
          <a:xfrm>
            <a:off x="6741761" y="4264333"/>
            <a:ext cx="20225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b="1" dirty="0">
                <a:solidFill>
                  <a:srgbClr val="FF0000"/>
                </a:solidFill>
              </a:rPr>
              <a:t>코드기반암호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A80367-6EC0-6EB5-530C-87D86B641C5E}"/>
              </a:ext>
            </a:extLst>
          </p:cNvPr>
          <p:cNvSpPr/>
          <p:nvPr/>
        </p:nvSpPr>
        <p:spPr>
          <a:xfrm>
            <a:off x="5301697" y="4309733"/>
            <a:ext cx="1440063" cy="231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20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Code-based Cryptography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56F0EF-2A5E-D883-989B-8CB8FDEA396C}"/>
                  </a:ext>
                </a:extLst>
              </p:cNvPr>
              <p:cNvSpPr txBox="1"/>
              <p:nvPr/>
            </p:nvSpPr>
            <p:spPr>
              <a:xfrm>
                <a:off x="543371" y="3780685"/>
                <a:ext cx="10030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600" i="1" dirty="0" smtClean="0">
                          <a:latin typeface="Cambria Math" panose="02040503050406030204" pitchFamily="18" charset="0"/>
                        </a:rPr>
                        <m:t>𝐶𝑜𝑑𝑒</m:t>
                      </m:r>
                    </m:oMath>
                  </m:oMathPara>
                </a14:m>
                <a:endParaRPr kumimoji="1" lang="ko-Kore-KR" altLang="en-US" sz="2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56F0EF-2A5E-D883-989B-8CB8FDEA3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1" y="3780685"/>
                <a:ext cx="10030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773D2D-0AE2-3D26-E598-930FDF102CCC}"/>
              </a:ext>
            </a:extLst>
          </p:cNvPr>
          <p:cNvCxnSpPr>
            <a:cxnSpLocks/>
          </p:cNvCxnSpPr>
          <p:nvPr/>
        </p:nvCxnSpPr>
        <p:spPr>
          <a:xfrm flipV="1">
            <a:off x="1708267" y="3147378"/>
            <a:ext cx="1275156" cy="879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11BE953-E0A2-CEA6-6BF0-388C56DE869B}"/>
              </a:ext>
            </a:extLst>
          </p:cNvPr>
          <p:cNvCxnSpPr>
            <a:cxnSpLocks/>
          </p:cNvCxnSpPr>
          <p:nvPr/>
        </p:nvCxnSpPr>
        <p:spPr>
          <a:xfrm>
            <a:off x="1708267" y="4026907"/>
            <a:ext cx="1275156" cy="1057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A8EA0D-639C-CD98-1DA2-6A7B7229CDD1}"/>
                  </a:ext>
                </a:extLst>
              </p:cNvPr>
              <p:cNvSpPr txBox="1"/>
              <p:nvPr/>
            </p:nvSpPr>
            <p:spPr>
              <a:xfrm>
                <a:off x="3143940" y="2761619"/>
                <a:ext cx="262437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Genrator Matrix </a:t>
                </a:r>
                <a14:m>
                  <m:oMath xmlns:m="http://schemas.openxmlformats.org/officeDocument/2006/math">
                    <m:r>
                      <a:rPr kumimoji="1" lang="en-US" altLang="ko-Kore-KR" sz="25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kumimoji="1" lang="ko-Kore-KR" altLang="en-US" sz="25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A8EA0D-639C-CD98-1DA2-6A7B7229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40" y="2761619"/>
                <a:ext cx="2624373" cy="477054"/>
              </a:xfrm>
              <a:prstGeom prst="rect">
                <a:avLst/>
              </a:prstGeom>
              <a:blipFill>
                <a:blip r:embed="rId3"/>
                <a:stretch>
                  <a:fillRect l="-3846" t="-10526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F273B9-DFBA-3358-0A2D-09F112F9CECC}"/>
                  </a:ext>
                </a:extLst>
              </p:cNvPr>
              <p:cNvSpPr txBox="1"/>
              <p:nvPr/>
            </p:nvSpPr>
            <p:spPr>
              <a:xfrm>
                <a:off x="3037666" y="5168162"/>
                <a:ext cx="30383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Parity Check Matrix</a:t>
                </a:r>
                <a14:m>
                  <m:oMath xmlns:m="http://schemas.openxmlformats.org/officeDocument/2006/math">
                    <m:r>
                      <a:rPr kumimoji="1" lang="en-US" altLang="ko-Kore-KR" sz="25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kumimoji="1" lang="ko-Kore-KR" altLang="en-US" sz="25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F273B9-DFBA-3358-0A2D-09F112F9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66" y="5168162"/>
                <a:ext cx="3038396" cy="477054"/>
              </a:xfrm>
              <a:prstGeom prst="rect">
                <a:avLst/>
              </a:prstGeom>
              <a:blipFill>
                <a:blip r:embed="rId4"/>
                <a:stretch>
                  <a:fillRect l="-3333" t="-13158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0D1FD5-C1A4-B90E-1704-3E38549EB584}"/>
              </a:ext>
            </a:extLst>
          </p:cNvPr>
          <p:cNvCxnSpPr/>
          <p:nvPr/>
        </p:nvCxnSpPr>
        <p:spPr>
          <a:xfrm>
            <a:off x="6362054" y="3023394"/>
            <a:ext cx="1224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7A4B1B4-4E32-F222-9D34-BED55D2F3D9A}"/>
                  </a:ext>
                </a:extLst>
              </p:cNvPr>
              <p:cNvSpPr/>
              <p:nvPr/>
            </p:nvSpPr>
            <p:spPr>
              <a:xfrm>
                <a:off x="7823698" y="2736675"/>
                <a:ext cx="194316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ko-Kore-KR" sz="25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ko-Kore-KR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7A4B1B4-4E32-F222-9D34-BED55D2F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98" y="2736675"/>
                <a:ext cx="194316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04DBF1-0EA1-6543-FBE8-1A4903E41809}"/>
              </a:ext>
            </a:extLst>
          </p:cNvPr>
          <p:cNvCxnSpPr/>
          <p:nvPr/>
        </p:nvCxnSpPr>
        <p:spPr>
          <a:xfrm>
            <a:off x="6421102" y="5406689"/>
            <a:ext cx="1224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08BFA6D-471B-B599-75F9-127EA97852FA}"/>
                  </a:ext>
                </a:extLst>
              </p:cNvPr>
              <p:cNvSpPr/>
              <p:nvPr/>
            </p:nvSpPr>
            <p:spPr>
              <a:xfrm>
                <a:off x="7823698" y="5138912"/>
                <a:ext cx="355116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𝒎𝑮𝑯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𝒆𝑯</m:t>
                      </m:r>
                    </m:oMath>
                  </m:oMathPara>
                </a14:m>
                <a:endParaRPr lang="ko-Kore-KR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08BFA6D-471B-B599-75F9-127EA978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98" y="5138912"/>
                <a:ext cx="3551165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1CC0BF6-9081-7A4E-2223-B2FDAAB22928}"/>
              </a:ext>
            </a:extLst>
          </p:cNvPr>
          <p:cNvSpPr txBox="1"/>
          <p:nvPr/>
        </p:nvSpPr>
        <p:spPr>
          <a:xfrm>
            <a:off x="263471" y="1267029"/>
            <a:ext cx="10180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통신에서 사용되던 코딩이론을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/>
              <a:t>공개키 암호 시스템에 적용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특정 코드군에서 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생성행렬</a:t>
            </a:r>
            <a:r>
              <a:rPr kumimoji="1" lang="ko-KR" altLang="en-US" sz="2400" dirty="0"/>
              <a:t>과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패리티 체크 행렬</a:t>
            </a:r>
            <a:r>
              <a:rPr kumimoji="1" lang="ko-KR" altLang="en-US" sz="2400" dirty="0"/>
              <a:t>을 생성하여 암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19004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dirty="0"/>
              <a:t>Classic McEliece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Google Shape;18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5665" y="1206768"/>
                <a:ext cx="11369700" cy="56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667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altLang="ko" sz="2400" b="1" dirty="0"/>
                  <a:t>Classic McEliece</a:t>
                </a:r>
                <a:r>
                  <a:rPr lang="ko-KR" altLang="en-US" sz="2400" b="1" dirty="0"/>
                  <a:t>는 </a:t>
                </a:r>
                <a:r>
                  <a:rPr lang="ko" sz="2400" b="1" dirty="0"/>
                  <a:t>패리티 체크 행렬을 공개키로 사용</a:t>
                </a:r>
                <a:r>
                  <a:rPr lang="ko" sz="2400" dirty="0"/>
                  <a:t>하는 </a:t>
                </a:r>
                <a:r>
                  <a:rPr lang="ko" sz="2400" b="1" dirty="0"/>
                  <a:t>Niederreiter </a:t>
                </a:r>
                <a:r>
                  <a:rPr lang="ko-KR" altLang="en-US" sz="2400" b="1" dirty="0"/>
                  <a:t>시스템</a:t>
                </a:r>
                <a:endParaRPr lang="en-US" altLang="ko-KR" sz="2400" b="1" dirty="0"/>
              </a:p>
              <a:p>
                <a:pPr marL="685800" lvl="1" indent="-266700">
                  <a:spcBef>
                    <a:spcPts val="0"/>
                  </a:spcBef>
                  <a:buSzPts val="2400"/>
                </a:pPr>
                <a:r>
                  <a:rPr lang="ko-KR" altLang="en-US" sz="2000" dirty="0"/>
                  <a:t>파라미터에 따라 </a:t>
                </a:r>
                <a:r>
                  <a:rPr lang="ko-KR" altLang="en-US" sz="2000" b="1" dirty="0"/>
                  <a:t>오류 수정 가능 개수가 정의됨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ym typeface="Wingdings" pitchFamily="2" charset="2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endParaRPr sz="2000" dirty="0"/>
              </a:p>
              <a:p>
                <a:pPr marL="2286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/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85" name="Google Shape;18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665" y="1206768"/>
                <a:ext cx="11369700" cy="5604000"/>
              </a:xfrm>
              <a:prstGeom prst="rect">
                <a:avLst/>
              </a:prstGeom>
              <a:blipFill>
                <a:blip r:embed="rId3"/>
                <a:stretch>
                  <a:fillRect l="-781" t="-1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Google Shape;187;p30"/>
          <p:cNvSpPr txBox="1"/>
          <p:nvPr/>
        </p:nvSpPr>
        <p:spPr>
          <a:xfrm>
            <a:off x="1410629" y="3247596"/>
            <a:ext cx="64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Google Shape;207;p30"/>
              <p:cNvSpPr txBox="1"/>
              <p:nvPr/>
            </p:nvSpPr>
            <p:spPr>
              <a:xfrm>
                <a:off x="856261" y="5340666"/>
                <a:ext cx="10482041" cy="998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" sz="23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𝑪𝒉𝒂𝒍𝒍𝒆𝒏𝒈𝒆</m:t>
                    </m:r>
                    <m:r>
                      <a:rPr lang="en-US" altLang="ko" sz="23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" sz="23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2300" b="1" dirty="0">
                    <a:solidFill>
                      <a:srgbClr val="FF000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" sz="23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300" b="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" sz="23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" sz="23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lang="en-US" altLang="ko" sz="2300" dirty="0">
                    <a:solidFill>
                      <a:schemeClr val="dk1"/>
                    </a:solidFill>
                  </a:rPr>
                  <a:t> </a:t>
                </a:r>
                <a:r>
                  <a:rPr lang="ko" sz="2300" dirty="0">
                    <a:solidFill>
                      <a:schemeClr val="dk1"/>
                    </a:solidFill>
                  </a:rPr>
                  <a:t>=</a:t>
                </a:r>
                <a:r>
                  <a:rPr lang="ko" sz="23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sz="23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" sz="23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00000011</m:t>
                        </m:r>
                      </m:e>
                    </m:d>
                    <m:r>
                      <a:rPr lang="en-US" altLang="ko" sz="23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>
                    <a:solidFill>
                      <a:schemeClr val="dk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sz="23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7" name="Google Shape;207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1" y="5340666"/>
                <a:ext cx="10482041" cy="998705"/>
              </a:xfrm>
              <a:prstGeom prst="rect">
                <a:avLst/>
              </a:prstGeom>
              <a:blipFill>
                <a:blip r:embed="rId4"/>
                <a:stretch>
                  <a:fillRect l="-726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6E19E-CE25-4D59-8BBA-557ACC6D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102" y="6339371"/>
            <a:ext cx="2743200" cy="365125"/>
          </a:xfrm>
        </p:spPr>
        <p:txBody>
          <a:bodyPr/>
          <a:lstStyle/>
          <a:p>
            <a:fld id="{48852B28-D290-2A4B-A90A-47EAEF72A8E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966135-B8B8-02B5-6D74-302D422AAD12}"/>
              </a:ext>
            </a:extLst>
          </p:cNvPr>
          <p:cNvSpPr/>
          <p:nvPr/>
        </p:nvSpPr>
        <p:spPr>
          <a:xfrm>
            <a:off x="295550" y="4071995"/>
            <a:ext cx="324382" cy="16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34A4B2B3-34A0-A345-0BC1-DCCC299CBDF0}"/>
                  </a:ext>
                </a:extLst>
              </p:cNvPr>
              <p:cNvSpPr txBox="1"/>
              <p:nvPr/>
            </p:nvSpPr>
            <p:spPr>
              <a:xfrm>
                <a:off x="1080618" y="2095318"/>
                <a:ext cx="12060600" cy="560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" sz="25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" sz="2000" dirty="0"/>
                  <a:t>  =  </a:t>
                </a:r>
                <a14:m>
                  <m:oMath xmlns:m="http://schemas.openxmlformats.org/officeDocument/2006/math">
                    <m:r>
                      <a:rPr lang="ko" sz="2000" i="1" dirty="0" smtClean="0">
                        <a:latin typeface="Cambria Math" panose="02040503050406030204" pitchFamily="18" charset="0"/>
                      </a:rPr>
                      <m:t>( 0   0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0 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" alt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0   0  </m:t>
                    </m:r>
                    <m:r>
                      <a:rPr lang="ko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" sz="2000" b="1" dirty="0">
                    <a:solidFill>
                      <a:srgbClr val="FF0000"/>
                    </a:solidFill>
                  </a:rPr>
                  <a:t>→ </a:t>
                </a:r>
                <a:r>
                  <a:rPr lang="ko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𝑺𝒆𝒄𝒓𝒆𝒕</m:t>
                    </m:r>
                  </m:oMath>
                </a14:m>
                <a:r>
                  <a:rPr lang="ko" sz="2000" b="1" dirty="0">
                    <a:solidFill>
                      <a:srgbClr val="FF0000"/>
                    </a:solidFill>
                  </a:rPr>
                  <a:t> (</a:t>
                </a:r>
                <a:r>
                  <a:rPr lang="en-US" altLang="ko" sz="2000" b="1" dirty="0">
                    <a:solidFill>
                      <a:srgbClr val="FF0000"/>
                    </a:solidFill>
                  </a:rPr>
                  <a:t>W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eight </a:t>
                </a:r>
                <a14:m>
                  <m:oMath xmlns:m="http://schemas.openxmlformats.org/officeDocument/2006/math">
                    <m:r>
                      <a:rPr lang="en-US" altLang="ko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" sz="2000" b="1" dirty="0">
                    <a:solidFill>
                      <a:srgbClr val="FF0000"/>
                    </a:solidFill>
                  </a:rPr>
                  <a:t> =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 2 조건의 벡터 </a:t>
                </a:r>
                <a:r>
                  <a:rPr lang="ko" sz="2000" b="1" i="1" dirty="0">
                    <a:solidFill>
                      <a:srgbClr val="FF0000"/>
                    </a:solidFill>
                  </a:rPr>
                  <a:t>e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)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34A4B2B3-34A0-A345-0BC1-DCCC299CB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18" y="2095318"/>
                <a:ext cx="12060600" cy="560508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FDDD5610-3121-7D7A-4BDE-09C3A3A75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612" y="2947948"/>
            <a:ext cx="5816127" cy="2248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2682212" y="2998113"/>
            <a:ext cx="68275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Information Set Decoding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275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 dirty="0"/>
              <a:t>Information Set Decoding (ISD)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Google Shape;186;p30"/>
              <p:cNvSpPr txBox="1"/>
              <p:nvPr/>
            </p:nvSpPr>
            <p:spPr>
              <a:xfrm>
                <a:off x="375446" y="2102283"/>
                <a:ext cx="12060600" cy="5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500" i="1" dirty="0"/>
                  <a:t>e</a:t>
                </a:r>
                <a:r>
                  <a:rPr lang="ko" sz="2000" dirty="0"/>
                  <a:t>  =  ( 0   </a:t>
                </a:r>
                <a:r>
                  <a:rPr lang="ko" altLang="en-US" sz="2000" dirty="0"/>
                  <a:t> </a:t>
                </a:r>
                <a:r>
                  <a:rPr lang="ko" sz="1000" dirty="0"/>
                  <a:t> </a:t>
                </a:r>
                <a:r>
                  <a:rPr lang="ko" sz="2000" dirty="0"/>
                  <a:t>0</a:t>
                </a:r>
                <a:r>
                  <a:rPr lang="ko" sz="2000" dirty="0">
                    <a:solidFill>
                      <a:schemeClr val="dk1"/>
                    </a:solidFill>
                  </a:rPr>
                  <a:t> 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1</a:t>
                </a:r>
                <a:r>
                  <a:rPr lang="ko" sz="2000" dirty="0">
                    <a:solidFill>
                      <a:schemeClr val="dk1"/>
                    </a:solidFill>
                  </a:rPr>
                  <a:t> 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1</a:t>
                </a:r>
                <a:r>
                  <a:rPr lang="ko" sz="2000" dirty="0">
                    <a:solidFill>
                      <a:schemeClr val="dk1"/>
                    </a:solidFill>
                  </a:rPr>
                  <a:t> 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altLang="en-US" sz="10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dk1"/>
                    </a:solidFill>
                  </a:rPr>
                  <a:t>  </a:t>
                </a:r>
                <a:r>
                  <a:rPr lang="ko" sz="2000" dirty="0">
                    <a:solidFill>
                      <a:schemeClr val="dk1"/>
                    </a:solidFill>
                  </a:rPr>
                  <a:t>0 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</a:t>
                </a:r>
                <a:r>
                  <a:rPr lang="ko" alt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 </a:t>
                </a:r>
                <a:r>
                  <a:rPr lang="ko" sz="1000" dirty="0">
                    <a:solidFill>
                      <a:schemeClr val="dk1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0 )  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→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𝑺𝒆𝒄𝒓𝒆𝒕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186" name="Google Shape;186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46" y="2102283"/>
                <a:ext cx="12060600" cy="569400"/>
              </a:xfrm>
              <a:prstGeom prst="rect">
                <a:avLst/>
              </a:prstGeom>
              <a:blipFill>
                <a:blip r:embed="rId3"/>
                <a:stretch>
                  <a:fillRect l="-841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Google Shape;187;p30"/>
          <p:cNvSpPr txBox="1"/>
          <p:nvPr/>
        </p:nvSpPr>
        <p:spPr>
          <a:xfrm>
            <a:off x="1426127" y="3194834"/>
            <a:ext cx="64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Google Shape;188;p30"/>
              <p:cNvSpPr txBox="1"/>
              <p:nvPr/>
            </p:nvSpPr>
            <p:spPr>
              <a:xfrm>
                <a:off x="7374714" y="2694195"/>
                <a:ext cx="5082600" cy="4062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altLang="ko" sz="2000" b="1" dirty="0">
                    <a:solidFill>
                      <a:schemeClr val="dk1"/>
                    </a:solidFill>
                  </a:rPr>
                  <a:t>※ ISD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핵심 요약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20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1.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공개키에서 </a:t>
                </a:r>
                <a:r>
                  <a:rPr lang="ko-KR" altLang="en-US" sz="1800" b="1" dirty="0">
                    <a:solidFill>
                      <a:srgbClr val="2E75B5"/>
                    </a:solidFill>
                  </a:rPr>
                  <a:t>행 개수 만큼의 열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 무작위 선택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2.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구성한 행렬 즉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" b="1" dirty="0">
                    <a:solidFill>
                      <a:schemeClr val="dk1"/>
                    </a:solidFill>
                  </a:rPr>
                  <a:t>Information set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이          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>
                    <a:solidFill>
                      <a:schemeClr val="dk1"/>
                    </a:solidFill>
                  </a:rPr>
                  <a:t>     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Invertible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이라면 </a:t>
                </a:r>
                <a:r>
                  <a:rPr lang="en" altLang="ko" sz="1800" b="1" dirty="0">
                    <a:solidFill>
                      <a:srgbClr val="2E75B5"/>
                    </a:solidFill>
                  </a:rPr>
                  <a:t>Gaussian Elimination</a:t>
                </a:r>
                <a:r>
                  <a:rPr lang="en" altLang="ko" sz="1800" b="1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수행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          </a:t>
                </a:r>
                <a:r>
                  <a:rPr lang="ko-KR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 역 행렬인 </a:t>
                </a:r>
                <a:r>
                  <a:rPr lang="en" altLang="ko" sz="1800" b="1" dirty="0">
                    <a:solidFill>
                      <a:schemeClr val="dk1"/>
                    </a:solidFill>
                    <a:sym typeface="Wingdings" pitchFamily="2" charset="2"/>
                  </a:rPr>
                  <a:t>Information set</a:t>
                </a:r>
                <a:r>
                  <a:rPr lang="en-US" altLang="ko-KR" sz="1800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en" altLang="ko" sz="1800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ko-KR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    </a:t>
                </a:r>
                <a:r>
                  <a:rPr lang="ko" altLang="en-US" sz="1800" b="1" dirty="0">
                    <a:solidFill>
                      <a:schemeClr val="dk1"/>
                    </a:solidFill>
                    <a:sym typeface="Wingdings" pitchFamily="2" charset="2"/>
                  </a:rPr>
                  <a:t>계산</a:t>
                </a:r>
                <a:endParaRPr lang="ko-KR" altLang="en-US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ko-KR" altLang="en-US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" b="1" dirty="0">
                    <a:solidFill>
                      <a:schemeClr val="dk1"/>
                    </a:solidFill>
                    <a:sym typeface="Wingdings" pitchFamily="2" charset="2"/>
                  </a:rPr>
                  <a:t>Information set</a:t>
                </a:r>
                <a:r>
                  <a:rPr lang="en-US" altLang="ko-KR" b="1" dirty="0">
                    <a:solidFill>
                      <a:schemeClr val="dk1"/>
                    </a:solidFill>
                    <a:sym typeface="Wingdings" pitchFamily="2" charset="2"/>
                  </a:rPr>
                  <a:t> </a:t>
                </a: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  의 </a:t>
                </a:r>
                <a:r>
                  <a:rPr lang="en-US" altLang="ko-KR" b="1" dirty="0">
                    <a:solidFill>
                      <a:schemeClr val="dk1"/>
                    </a:solidFill>
                    <a:sym typeface="Wingdings" pitchFamily="2" charset="2"/>
                  </a:rPr>
                  <a:t>Weight</a:t>
                </a:r>
                <a:r>
                  <a:rPr lang="ko-KR" altLang="en-US" b="1" dirty="0">
                    <a:solidFill>
                      <a:schemeClr val="dk1"/>
                    </a:solidFill>
                    <a:sym typeface="Wingdings" pitchFamily="2" charset="2"/>
                  </a:rPr>
                  <a:t> 확인</a:t>
                </a:r>
                <a:endParaRPr lang="ko-KR" altLang="en-US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4.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단계 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1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에서 </a:t>
                </a:r>
                <a:r>
                  <a:rPr lang="ko-KR" altLang="en-US" sz="1800" b="1" dirty="0">
                    <a:solidFill>
                      <a:srgbClr val="2E75B5"/>
                    </a:solidFill>
                  </a:rPr>
                  <a:t>오류 위치를 모두 포함했다면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1"/>
                    </a:solidFill>
                  </a:rPr>
                  <a:t>       공격 성공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  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의 경우 공격 실패</a:t>
                </a:r>
                <a:r>
                  <a:rPr lang="en-US" altLang="ko-KR" sz="1800" b="1" dirty="0">
                    <a:solidFill>
                      <a:schemeClr val="dk1"/>
                    </a:solidFill>
                  </a:rPr>
                  <a:t>,   </a:t>
                </a:r>
                <a:r>
                  <a:rPr lang="ko-KR" altLang="en-US" sz="1800" b="1" dirty="0">
                    <a:solidFill>
                      <a:schemeClr val="dk1"/>
                    </a:solidFill>
                  </a:rPr>
                  <a:t>의 경우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1" dirty="0">
                    <a:solidFill>
                      <a:schemeClr val="dk1"/>
                    </a:solidFill>
                  </a:rPr>
                  <a:t>       공격 성공</a:t>
                </a:r>
                <a:endParaRPr sz="18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88" name="Google Shape;188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714" y="2694195"/>
                <a:ext cx="5082600" cy="4062620"/>
              </a:xfrm>
              <a:prstGeom prst="rect">
                <a:avLst/>
              </a:prstGeom>
              <a:blipFill>
                <a:blip r:embed="rId4"/>
                <a:stretch>
                  <a:fillRect l="-1244" b="-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oogle Shape;189;p30"/>
          <p:cNvCxnSpPr/>
          <p:nvPr/>
        </p:nvCxnSpPr>
        <p:spPr>
          <a:xfrm rot="10800000">
            <a:off x="1174600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0"/>
          <p:cNvCxnSpPr/>
          <p:nvPr/>
        </p:nvCxnSpPr>
        <p:spPr>
          <a:xfrm rot="10800000">
            <a:off x="1555600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30"/>
          <p:cNvCxnSpPr/>
          <p:nvPr/>
        </p:nvCxnSpPr>
        <p:spPr>
          <a:xfrm rot="10800000">
            <a:off x="1936601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30"/>
          <p:cNvCxnSpPr/>
          <p:nvPr/>
        </p:nvCxnSpPr>
        <p:spPr>
          <a:xfrm rot="10800000">
            <a:off x="2317601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30"/>
          <p:cNvCxnSpPr/>
          <p:nvPr/>
        </p:nvCxnSpPr>
        <p:spPr>
          <a:xfrm rot="10800000">
            <a:off x="2698601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30"/>
          <p:cNvCxnSpPr/>
          <p:nvPr/>
        </p:nvCxnSpPr>
        <p:spPr>
          <a:xfrm rot="10800000">
            <a:off x="3124256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3504765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4280824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30"/>
          <p:cNvCxnSpPr/>
          <p:nvPr/>
        </p:nvCxnSpPr>
        <p:spPr>
          <a:xfrm rot="10800000">
            <a:off x="8929286" y="6116307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0"/>
          <p:cNvCxnSpPr/>
          <p:nvPr/>
        </p:nvCxnSpPr>
        <p:spPr>
          <a:xfrm rot="10800000">
            <a:off x="3505262" y="602244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30"/>
          <p:cNvCxnSpPr/>
          <p:nvPr/>
        </p:nvCxnSpPr>
        <p:spPr>
          <a:xfrm rot="10800000">
            <a:off x="3898881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0"/>
          <p:cNvCxnSpPr/>
          <p:nvPr/>
        </p:nvCxnSpPr>
        <p:spPr>
          <a:xfrm rot="10800000">
            <a:off x="4278441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30"/>
          <p:cNvCxnSpPr/>
          <p:nvPr/>
        </p:nvCxnSpPr>
        <p:spPr>
          <a:xfrm rot="10800000">
            <a:off x="4667191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0"/>
          <p:cNvCxnSpPr/>
          <p:nvPr/>
        </p:nvCxnSpPr>
        <p:spPr>
          <a:xfrm rot="10800000">
            <a:off x="5054500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30"/>
          <p:cNvCxnSpPr/>
          <p:nvPr/>
        </p:nvCxnSpPr>
        <p:spPr>
          <a:xfrm rot="10800000">
            <a:off x="5448609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5841737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30"/>
          <p:cNvCxnSpPr/>
          <p:nvPr/>
        </p:nvCxnSpPr>
        <p:spPr>
          <a:xfrm rot="10800000">
            <a:off x="6229047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30"/>
          <p:cNvCxnSpPr/>
          <p:nvPr/>
        </p:nvCxnSpPr>
        <p:spPr>
          <a:xfrm rot="10800000">
            <a:off x="10899226" y="6128187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6E19E-CE25-4D59-8BBA-557ACC6D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86" y="6482066"/>
            <a:ext cx="2743200" cy="365125"/>
          </a:xfrm>
        </p:spPr>
        <p:txBody>
          <a:bodyPr/>
          <a:lstStyle/>
          <a:p>
            <a:fld id="{48852B28-D290-2A4B-A90A-47EAEF72A8E4}" type="slidenum">
              <a:rPr kumimoji="1" lang="ko-Kore-KR" altLang="en-US" smtClean="0"/>
              <a:t>9</a:t>
            </a:fld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42FE1CC-4A66-31CB-1FDD-DD81F4C37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97" y="2821222"/>
            <a:ext cx="6988039" cy="2701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EA8C455-6B8F-947E-D83A-55CB01526924}"/>
                  </a:ext>
                </a:extLst>
              </p:cNvPr>
              <p:cNvSpPr/>
              <p:nvPr/>
            </p:nvSpPr>
            <p:spPr>
              <a:xfrm>
                <a:off x="822187" y="1596746"/>
                <a:ext cx="3865545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" sz="2300" b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" sz="23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lang="en-US" altLang="ko" sz="2300" dirty="0">
                    <a:solidFill>
                      <a:schemeClr val="dk1"/>
                    </a:solidFill>
                  </a:rPr>
                  <a:t> </a:t>
                </a:r>
                <a:r>
                  <a:rPr lang="ko" altLang="ko-Kore-KR" sz="2300" dirty="0">
                    <a:solidFill>
                      <a:schemeClr val="dk1"/>
                    </a:solidFill>
                  </a:rPr>
                  <a:t>=</a:t>
                </a:r>
                <a:r>
                  <a:rPr lang="ko" altLang="ko-Kore-KR" sz="23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sz="23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" altLang="ko-Kore-KR" sz="23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00000011</m:t>
                        </m:r>
                      </m:e>
                    </m:d>
                    <m:r>
                      <a:rPr lang="en-US" altLang="ko" sz="23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ore-KR" sz="2300" dirty="0">
                    <a:solidFill>
                      <a:schemeClr val="dk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ore-KR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ore-KR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ore-KR" altLang="en-US" sz="23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EA8C455-6B8F-947E-D83A-55CB01526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7" y="1596746"/>
                <a:ext cx="3865545" cy="446276"/>
              </a:xfrm>
              <a:prstGeom prst="rect">
                <a:avLst/>
              </a:prstGeom>
              <a:blipFill>
                <a:blip r:embed="rId6"/>
                <a:stretch>
                  <a:fillRect l="-1307" t="-11111" b="-30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82182F-AA94-492A-A275-1E192F9BDB3A}"/>
                  </a:ext>
                </a:extLst>
              </p:cNvPr>
              <p:cNvSpPr/>
              <p:nvPr/>
            </p:nvSpPr>
            <p:spPr>
              <a:xfrm>
                <a:off x="411137" y="1079971"/>
                <a:ext cx="2215671" cy="491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𝑪𝒉𝒂𝒍𝒍𝒆𝒏𝒈𝒆</m:t>
                    </m:r>
                    <m:r>
                      <a:rPr lang="en-US" altLang="ko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" sz="24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82182F-AA94-492A-A275-1E192F9B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7" y="1079971"/>
                <a:ext cx="2215671" cy="491160"/>
              </a:xfrm>
              <a:prstGeom prst="rect">
                <a:avLst/>
              </a:prstGeom>
              <a:blipFill>
                <a:blip r:embed="rId7"/>
                <a:stretch>
                  <a:fillRect l="-4000" b="-2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69292-BB7C-4B4B-E72D-44F0C314C8DD}"/>
                  </a:ext>
                </a:extLst>
              </p:cNvPr>
              <p:cNvSpPr txBox="1"/>
              <p:nvPr/>
            </p:nvSpPr>
            <p:spPr>
              <a:xfrm>
                <a:off x="10713117" y="4489663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69292-BB7C-4B4B-E72D-44F0C314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117" y="4489663"/>
                <a:ext cx="37221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9D5FA-9ABA-BE42-53D9-845C0A3B0230}"/>
                  </a:ext>
                </a:extLst>
              </p:cNvPr>
              <p:cNvSpPr txBox="1"/>
              <p:nvPr/>
            </p:nvSpPr>
            <p:spPr>
              <a:xfrm>
                <a:off x="9835350" y="5086251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9D5FA-9ABA-BE42-53D9-845C0A3B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350" y="5086251"/>
                <a:ext cx="37221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023144-624B-2840-1FDD-065E720BA48B}"/>
                  </a:ext>
                </a:extLst>
              </p:cNvPr>
              <p:cNvSpPr txBox="1"/>
              <p:nvPr/>
            </p:nvSpPr>
            <p:spPr>
              <a:xfrm>
                <a:off x="9588463" y="5086251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023144-624B-2840-1FDD-065E720B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63" y="5086251"/>
                <a:ext cx="3722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848</Words>
  <Application>Microsoft Macintosh PowerPoint</Application>
  <PresentationFormat>와이드스크린</PresentationFormat>
  <Paragraphs>155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Office 테마</vt:lpstr>
      <vt:lpstr>Classic McEliece에 대한 Quantum  Information Set Decoding 구현 및 분석</vt:lpstr>
      <vt:lpstr>PowerPoint 프레젠테이션</vt:lpstr>
      <vt:lpstr>Quantum Algorithms</vt:lpstr>
      <vt:lpstr>PowerPoint 프레젠테이션</vt:lpstr>
      <vt:lpstr>NIST Post-Quantum Cryptography Standardization</vt:lpstr>
      <vt:lpstr>Code-based Cryptography</vt:lpstr>
      <vt:lpstr>Classic McEliece</vt:lpstr>
      <vt:lpstr>PowerPoint 프레젠테이션</vt:lpstr>
      <vt:lpstr>Information Set Decoding (ISD)</vt:lpstr>
      <vt:lpstr>Information Set Decoding (ISD)</vt:lpstr>
      <vt:lpstr>Information Set Decoding (ISD) in Quantum</vt:lpstr>
      <vt:lpstr>PowerPoint 프레젠테이션</vt:lpstr>
      <vt:lpstr>Quantum Information Set Decoding (ISD)</vt:lpstr>
      <vt:lpstr>Quantum Information Set Decoding (ISD)</vt:lpstr>
      <vt:lpstr>Quantum Information Set Decoding (QISD)</vt:lpstr>
      <vt:lpstr>Quantum Information Set Decoding (QISD)</vt:lpstr>
      <vt:lpstr>PowerPoint 프레젠테이션</vt:lpstr>
      <vt:lpstr>Analysis &amp;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Grover on ClassicMcEliece</dc:title>
  <dc:creator>장경배</dc:creator>
  <cp:lastModifiedBy>장경배</cp:lastModifiedBy>
  <cp:revision>110</cp:revision>
  <dcterms:created xsi:type="dcterms:W3CDTF">2022-06-13T02:22:47Z</dcterms:created>
  <dcterms:modified xsi:type="dcterms:W3CDTF">2022-06-14T03:45:19Z</dcterms:modified>
</cp:coreProperties>
</file>