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372" r:id="rId4"/>
    <p:sldId id="281" r:id="rId5"/>
    <p:sldId id="280" r:id="rId6"/>
    <p:sldId id="282" r:id="rId7"/>
    <p:sldId id="355" r:id="rId8"/>
    <p:sldId id="367" r:id="rId9"/>
    <p:sldId id="368" r:id="rId10"/>
    <p:sldId id="369" r:id="rId11"/>
    <p:sldId id="283" r:id="rId12"/>
    <p:sldId id="286" r:id="rId13"/>
    <p:sldId id="370" r:id="rId14"/>
    <p:sldId id="371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4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2022. 6. 14.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7817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.unicamp.br/~reltech/2016/16-01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ko-KR" dirty="0"/>
              <a:t>Number theoretic transform(NTT) </a:t>
            </a:r>
            <a:r>
              <a:rPr lang="ko-KR" altLang="en-US" dirty="0"/>
              <a:t>연구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송경주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C3BD0-5BB0-E6C0-5F7D-F7DFF3CB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연구동향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3A8BA55-91B0-F771-94C1-642204AFDCF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b="1" dirty="0"/>
                  <a:t>Classic NTT (Butterfly)</a:t>
                </a:r>
              </a:p>
              <a:p>
                <a:pPr>
                  <a:buFontTx/>
                  <a:buChar char="-"/>
                </a:pPr>
                <a:r>
                  <a:rPr kumimoji="1" lang="ko-KR" altLang="en-US" sz="2400" dirty="0"/>
                  <a:t>일반적인 </a:t>
                </a:r>
                <a:r>
                  <a:rPr kumimoji="1" lang="en-US" altLang="ko-KR" sz="2400" dirty="0"/>
                  <a:t>NTT</a:t>
                </a:r>
                <a:r>
                  <a:rPr kumimoji="1" lang="ko-KR" altLang="en-US" sz="2400" dirty="0"/>
                  <a:t>는 소위 </a:t>
                </a:r>
                <a:r>
                  <a:rPr kumimoji="1" lang="en-US" altLang="ko-KR" sz="2400" dirty="0"/>
                  <a:t>butterfly </a:t>
                </a:r>
                <a:r>
                  <a:rPr kumimoji="1" lang="ko-KR" altLang="en-US" sz="2400" dirty="0" err="1"/>
                  <a:t>라고</a:t>
                </a:r>
                <a:r>
                  <a:rPr kumimoji="1" lang="ko-KR" altLang="en-US" sz="2400" dirty="0"/>
                  <a:t> 불리는 연산을 통해 </a:t>
                </a:r>
                <a:r>
                  <a:rPr kumimoji="1" lang="en-US" altLang="ko-KR" sz="2400" dirty="0"/>
                  <a:t>NTT</a:t>
                </a:r>
                <a:r>
                  <a:rPr kumimoji="1" lang="ko-KR" altLang="en-US" sz="2400" dirty="0"/>
                  <a:t>수식이 계산됨</a:t>
                </a:r>
                <a:endParaRPr kumimoji="1" lang="en-US" altLang="ko-KR" sz="2400" dirty="0"/>
              </a:p>
              <a:p>
                <a:pPr>
                  <a:buFontTx/>
                  <a:buChar char="-"/>
                </a:pPr>
                <a:r>
                  <a:rPr kumimoji="1" lang="en-US" altLang="ko-KR" sz="2400" dirty="0"/>
                  <a:t>Butterfly </a:t>
                </a:r>
                <a:r>
                  <a:rPr kumimoji="1" lang="ko-KR" altLang="en-US" sz="2400" dirty="0"/>
                  <a:t>방식으로 </a:t>
                </a:r>
                <a:r>
                  <a:rPr kumimoji="1" lang="en-US" altLang="ko-KR" sz="2400" dirty="0"/>
                  <a:t>Cooley-Tukey, Gentleman-Sande</a:t>
                </a:r>
                <a:r>
                  <a:rPr kumimoji="1" lang="ko-KR" altLang="en-US" sz="2400" dirty="0"/>
                  <a:t> 가 있음</a:t>
                </a:r>
                <a:endParaRPr kumimoji="1" lang="en-US" altLang="ko-KR" sz="2400" dirty="0"/>
              </a:p>
              <a:p>
                <a:pPr>
                  <a:buFontTx/>
                  <a:buChar char="-"/>
                </a:pPr>
                <a:r>
                  <a:rPr kumimoji="1" lang="ko-KR" altLang="en-US" sz="2400" dirty="0"/>
                  <a:t>미리 계산된 제곱근 </a:t>
                </a:r>
                <a14:m>
                  <m:oMath xmlns:m="http://schemas.openxmlformats.org/officeDocument/2006/math">
                    <m:r>
                      <a:rPr kumimoji="1" lang="ko-KR" altLang="en-US" sz="240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kumimoji="1" lang="ko-KR" altLang="en-US" sz="2400" dirty="0"/>
                  <a:t>를 사용함</a:t>
                </a:r>
                <a:endParaRPr kumimoji="1" lang="en-US" altLang="ko-KR" sz="2400" dirty="0"/>
              </a:p>
              <a:p>
                <a:pPr>
                  <a:buFontTx/>
                  <a:buChar char="-"/>
                </a:pPr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3A8BA55-91B0-F771-94C1-642204AFDC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B79C46BC-B598-251B-71DC-14EEF466D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06" b="12927"/>
          <a:stretch/>
        </p:blipFill>
        <p:spPr>
          <a:xfrm>
            <a:off x="4135698" y="3229493"/>
            <a:ext cx="3920603" cy="5787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F54C8-0C9C-5729-5545-0920CA23F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228" y="4328930"/>
            <a:ext cx="3323209" cy="24209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C4718B-152E-8A07-EFB2-35A93DDC3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561" y="4328930"/>
            <a:ext cx="3323210" cy="24209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9A4600-6F19-4837-97B5-6DA539CD2B00}"/>
              </a:ext>
            </a:extLst>
          </p:cNvPr>
          <p:cNvSpPr txBox="1"/>
          <p:nvPr/>
        </p:nvSpPr>
        <p:spPr>
          <a:xfrm>
            <a:off x="5572714" y="3764748"/>
            <a:ext cx="10465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NTT </a:t>
            </a:r>
            <a:r>
              <a:rPr kumimoji="1" lang="ko-Kore-KR" altLang="en-US" sz="1600" dirty="0"/>
              <a:t>수식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6AF32F-873D-D0C0-5D1E-748BC8A844B0}"/>
              </a:ext>
            </a:extLst>
          </p:cNvPr>
          <p:cNvSpPr/>
          <p:nvPr/>
        </p:nvSpPr>
        <p:spPr>
          <a:xfrm>
            <a:off x="4016415" y="3102017"/>
            <a:ext cx="4039886" cy="10475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698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5DCC0-8E23-E708-F797-C979921B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연구동향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8F9FAF8-B7B9-4FFA-639C-EA52D435C4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b="1" dirty="0"/>
                  <a:t>Montgomery</a:t>
                </a:r>
                <a:r>
                  <a:rPr kumimoji="1" lang="ko-KR" altLang="en-US" b="1" dirty="0"/>
                  <a:t>을 활용한 </a:t>
                </a:r>
                <a:r>
                  <a:rPr kumimoji="1" lang="en-US" altLang="ko-KR" b="1" dirty="0"/>
                  <a:t>NTT</a:t>
                </a:r>
                <a:endParaRPr kumimoji="1" lang="en-US" altLang="ko-KR" dirty="0"/>
              </a:p>
              <a:p>
                <a:pPr marL="0" indent="0">
                  <a:buNone/>
                </a:pPr>
                <a:r>
                  <a:rPr kumimoji="1" lang="en-US" altLang="ko-KR" sz="2400" dirty="0"/>
                  <a:t>Montgomery</a:t>
                </a:r>
                <a:r>
                  <a:rPr kumimoji="1" lang="ko-KR" altLang="en-US" sz="2400" dirty="0"/>
                  <a:t> 곱셈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</a:t>
                </a:r>
                <a:r>
                  <a:rPr kumimoji="1" lang="ko-KR" altLang="en-US" sz="2400" dirty="0" err="1"/>
                  <a:t>모듈러</a:t>
                </a:r>
                <a:r>
                  <a:rPr kumimoji="1" lang="ko-KR" altLang="en-US" sz="2400" dirty="0"/>
                  <a:t> 상에서의 곱셈 속도를 높이는 방법</a:t>
                </a:r>
                <a:endParaRPr kumimoji="1" lang="en-US" altLang="ko-KR" sz="2400" dirty="0"/>
              </a:p>
              <a:p>
                <a:pPr marL="457200" lvl="1" indent="0">
                  <a:buNone/>
                </a:pPr>
                <a:r>
                  <a:rPr kumimoji="1" lang="en-US" altLang="ko-KR" sz="2200" dirty="0">
                    <a:sym typeface="Wingdings" pitchFamily="2" charset="2"/>
                  </a:rPr>
                  <a:t>- </a:t>
                </a:r>
                <a:r>
                  <a:rPr kumimoji="1" lang="ko-KR" altLang="en-US" sz="2200" dirty="0"/>
                  <a:t>나눗셈을 곱셈으로 대체 </a:t>
                </a:r>
                <a:r>
                  <a:rPr kumimoji="1" lang="en-US" altLang="ko-KR" sz="2200" dirty="0"/>
                  <a:t>(</a:t>
                </a:r>
                <a:r>
                  <a:rPr kumimoji="1" lang="ko-KR" altLang="en-US" sz="2200" dirty="0"/>
                  <a:t>나눗셈이 곱셈보다 느린</a:t>
                </a:r>
                <a:r>
                  <a:rPr kumimoji="1" lang="en-US" altLang="ko-KR" sz="2200" dirty="0"/>
                  <a:t> </a:t>
                </a:r>
                <a:r>
                  <a:rPr kumimoji="1" lang="ko-KR" altLang="en-US" sz="2200" dirty="0"/>
                  <a:t>연산</a:t>
                </a:r>
                <a:r>
                  <a:rPr kumimoji="1" lang="en-US" altLang="ko-KR" sz="2200" dirty="0"/>
                  <a:t>)</a:t>
                </a:r>
              </a:p>
              <a:p>
                <a:pPr marL="457200" lvl="1" indent="0">
                  <a:buNone/>
                </a:pPr>
                <a:endParaRPr kumimoji="1" lang="en-US" altLang="ko-KR" sz="1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ko-K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en-US" altLang="ko-KR" sz="3200" dirty="0"/>
              </a:p>
              <a:p>
                <a:pPr marL="457200" lvl="1" indent="0">
                  <a:buNone/>
                </a:pPr>
                <a:endParaRPr kumimoji="1" lang="en-US" altLang="ko-KR" sz="1800" dirty="0"/>
              </a:p>
              <a:p>
                <a:pPr lvl="1">
                  <a:buFontTx/>
                  <a:buChar char="-"/>
                </a:pPr>
                <a:r>
                  <a:rPr kumimoji="1" lang="en-US" altLang="ko-KR" sz="2200" dirty="0"/>
                  <a:t>Montgomery</a:t>
                </a:r>
                <a:r>
                  <a:rPr kumimoji="1" lang="ko-KR" altLang="en-US" sz="2200" dirty="0" err="1"/>
                  <a:t>를</a:t>
                </a:r>
                <a:r>
                  <a:rPr kumimoji="1" lang="ko-KR" altLang="en-US" sz="2200" dirty="0"/>
                  <a:t> 사용해서 </a:t>
                </a:r>
                <a:r>
                  <a:rPr kumimoji="1" lang="en-US" altLang="ko-KR" sz="2200" dirty="0"/>
                  <a:t>NTT</a:t>
                </a:r>
                <a:r>
                  <a:rPr kumimoji="1" lang="ko-KR" altLang="en-US" sz="2200" dirty="0"/>
                  <a:t>에서 </a:t>
                </a:r>
                <a:r>
                  <a:rPr kumimoji="1" lang="en-US" altLang="ko-KR" sz="2200" dirty="0"/>
                  <a:t>modulus</a:t>
                </a:r>
                <a:r>
                  <a:rPr kumimoji="1" lang="ko-KR" altLang="en-US" sz="2200" dirty="0"/>
                  <a:t> 나눗셈을 곱셈으로 변환 하는 방식 활용</a:t>
                </a:r>
                <a:endParaRPr kumimoji="1" lang="en-US" altLang="ko-KR" sz="2200" dirty="0"/>
              </a:p>
              <a:p>
                <a:pPr lvl="1">
                  <a:buFontTx/>
                  <a:buChar char="-"/>
                </a:pPr>
                <a:r>
                  <a:rPr kumimoji="1" lang="ko-KR" altLang="en-US" sz="2200" dirty="0"/>
                  <a:t>단점 </a:t>
                </a:r>
                <a:r>
                  <a:rPr kumimoji="1" lang="en-US" altLang="ko-KR" sz="2200" dirty="0"/>
                  <a:t>: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NTT</a:t>
                </a:r>
                <a:r>
                  <a:rPr kumimoji="1" lang="ko-KR" altLang="en-US" sz="2200" dirty="0"/>
                  <a:t> 이전 필드를 </a:t>
                </a:r>
                <a:r>
                  <a:rPr kumimoji="1" lang="en-US" altLang="ko-KR" sz="2200" dirty="0"/>
                  <a:t>Montgomery</a:t>
                </a:r>
                <a:r>
                  <a:rPr kumimoji="1" lang="ko-KR" altLang="en-US" sz="2200" dirty="0"/>
                  <a:t> 표현으로 변환하고 </a:t>
                </a:r>
                <a:r>
                  <a:rPr kumimoji="1" lang="en-US" altLang="ko-KR" sz="2200" dirty="0"/>
                  <a:t>INTT </a:t>
                </a:r>
                <a:r>
                  <a:rPr kumimoji="1" lang="ko-KR" altLang="en-US" sz="2200" dirty="0"/>
                  <a:t>이후 필드를 </a:t>
                </a:r>
                <a:r>
                  <a:rPr kumimoji="1" lang="en-US" altLang="ko-KR" sz="2200" dirty="0"/>
                  <a:t>Montgomery</a:t>
                </a:r>
                <a:r>
                  <a:rPr kumimoji="1" lang="ko-KR" altLang="en-US" sz="2200" dirty="0"/>
                  <a:t> 이전으로 변환해야 함</a:t>
                </a:r>
                <a:r>
                  <a:rPr kumimoji="1" lang="en-US" altLang="ko-KR" sz="2200" dirty="0"/>
                  <a:t> </a:t>
                </a:r>
              </a:p>
              <a:p>
                <a:pPr lvl="1">
                  <a:buFontTx/>
                  <a:buChar char="-"/>
                </a:pPr>
                <a:r>
                  <a:rPr kumimoji="1" lang="ko-KR" altLang="en-US" sz="2200" dirty="0"/>
                  <a:t>최적화 방법 </a:t>
                </a:r>
                <a:r>
                  <a:rPr kumimoji="1" lang="en-US" altLang="ko-KR" sz="2200" dirty="0"/>
                  <a:t>: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1</a:t>
                </a:r>
                <a:r>
                  <a:rPr kumimoji="1" lang="ko-KR" altLang="en-US" sz="2200" dirty="0"/>
                  <a:t>의 제곱근과 역함수 테이블을 미리 연산하여 사용</a:t>
                </a:r>
                <a:endParaRPr kumimoji="1" lang="en-US" altLang="ko-KR" sz="2200" dirty="0"/>
              </a:p>
              <a:p>
                <a:pPr lvl="1">
                  <a:buFont typeface="Wingdings" pitchFamily="2" charset="2"/>
                  <a:buChar char="à"/>
                </a:pPr>
                <a:endParaRPr kumimoji="1" lang="en-US" altLang="ko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8F9FAF8-B7B9-4FFA-639C-EA52D435C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E8E179-8856-982B-EE10-BC893531AA3F}"/>
              </a:ext>
            </a:extLst>
          </p:cNvPr>
          <p:cNvSpPr txBox="1"/>
          <p:nvPr/>
        </p:nvSpPr>
        <p:spPr>
          <a:xfrm>
            <a:off x="5694485" y="303554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BE10C9-9A37-2D0A-2AFE-73E292386C38}"/>
              </a:ext>
            </a:extLst>
          </p:cNvPr>
          <p:cNvSpPr/>
          <p:nvPr/>
        </p:nvSpPr>
        <p:spPr>
          <a:xfrm>
            <a:off x="3323687" y="2518666"/>
            <a:ext cx="5116473" cy="54507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5A21F20-A84F-0DDD-6F0C-506DD2CD8AC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3493782" y="6078152"/>
            <a:ext cx="846885" cy="27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BB7C11-DE4A-CCCB-B305-C8FDEC6049FB}"/>
              </a:ext>
            </a:extLst>
          </p:cNvPr>
          <p:cNvSpPr/>
          <p:nvPr/>
        </p:nvSpPr>
        <p:spPr>
          <a:xfrm>
            <a:off x="4340667" y="5795643"/>
            <a:ext cx="1357433" cy="5705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NTT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4CC3B-2CCE-F2D7-6A6F-1C3A942475F3}"/>
              </a:ext>
            </a:extLst>
          </p:cNvPr>
          <p:cNvSpPr txBox="1"/>
          <p:nvPr/>
        </p:nvSpPr>
        <p:spPr>
          <a:xfrm>
            <a:off x="1539401" y="589348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Montgomery field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B2E35-E3B7-D178-A0C6-98BC7E63DB81}"/>
              </a:ext>
            </a:extLst>
          </p:cNvPr>
          <p:cNvSpPr txBox="1"/>
          <p:nvPr/>
        </p:nvSpPr>
        <p:spPr>
          <a:xfrm>
            <a:off x="1898475" y="519889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Basic field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43D9DD-65D1-9027-3C5B-143505FAC307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flipH="1">
            <a:off x="2516592" y="5568227"/>
            <a:ext cx="1" cy="32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2EE6B1-B6FF-C7BF-4257-D5BD3887BC78}"/>
              </a:ext>
            </a:extLst>
          </p:cNvPr>
          <p:cNvCxnSpPr>
            <a:cxnSpLocks/>
          </p:cNvCxnSpPr>
          <p:nvPr/>
        </p:nvCxnSpPr>
        <p:spPr>
          <a:xfrm>
            <a:off x="5698100" y="6078152"/>
            <a:ext cx="7441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9BA9A5-814E-6824-1079-750819333C27}"/>
              </a:ext>
            </a:extLst>
          </p:cNvPr>
          <p:cNvSpPr txBox="1"/>
          <p:nvPr/>
        </p:nvSpPr>
        <p:spPr>
          <a:xfrm>
            <a:off x="8603132" y="589175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Montgomery field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4FAD1-C660-5D1B-12B5-B0106D903E71}"/>
              </a:ext>
            </a:extLst>
          </p:cNvPr>
          <p:cNvSpPr txBox="1"/>
          <p:nvPr/>
        </p:nvSpPr>
        <p:spPr>
          <a:xfrm>
            <a:off x="8962206" y="519716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Basic field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323D78-BD81-1444-3187-DC444C0EB67D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9580323" y="5566495"/>
            <a:ext cx="1" cy="32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3194D4-2AB1-5F10-96F7-362CDFB99990}"/>
              </a:ext>
            </a:extLst>
          </p:cNvPr>
          <p:cNvSpPr/>
          <p:nvPr/>
        </p:nvSpPr>
        <p:spPr>
          <a:xfrm>
            <a:off x="6442214" y="5795643"/>
            <a:ext cx="1357433" cy="57053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</a:rPr>
              <a:t>INTT</a:t>
            </a:r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1D45DF-34ED-9368-16BF-396AB3AF5890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 flipV="1">
            <a:off x="7799647" y="6076420"/>
            <a:ext cx="803485" cy="44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2C1F003-D63F-5EB6-EB0E-E5A3E87E62C8}"/>
              </a:ext>
            </a:extLst>
          </p:cNvPr>
          <p:cNvSpPr/>
          <p:nvPr/>
        </p:nvSpPr>
        <p:spPr>
          <a:xfrm>
            <a:off x="8603131" y="5065155"/>
            <a:ext cx="1954343" cy="1292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7E0DB0-26AF-9A98-FB05-1CE907101ED0}"/>
              </a:ext>
            </a:extLst>
          </p:cNvPr>
          <p:cNvSpPr/>
          <p:nvPr/>
        </p:nvSpPr>
        <p:spPr>
          <a:xfrm>
            <a:off x="1539362" y="5076184"/>
            <a:ext cx="1954343" cy="1292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23230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E11AE-C606-4C9F-CD07-57A48536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연구동향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366E9F4-4E3D-6385-79B6-643CF84152B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b="1" dirty="0"/>
                  <a:t>Speed up NTT</a:t>
                </a:r>
              </a:p>
              <a:p>
                <a:pPr>
                  <a:buFontTx/>
                  <a:buChar char="-"/>
                </a:pPr>
                <a:r>
                  <a:rPr kumimoji="1" lang="ko-Kore-KR" altLang="en-US" sz="2400" dirty="0"/>
                  <a:t>특정 계수에 대한 새로운 모듈러 축소 알고리즘을 통해 </a:t>
                </a:r>
                <a:r>
                  <a:rPr kumimoji="1" lang="en-US" altLang="ko-Kore-KR" sz="2400" dirty="0"/>
                  <a:t>NTT</a:t>
                </a:r>
                <a:r>
                  <a:rPr kumimoji="1" lang="ko-Kore-KR" altLang="en-US" sz="2400" dirty="0"/>
                  <a:t>의 속도를 높임</a:t>
                </a:r>
                <a:endParaRPr kumimoji="1" lang="en-US" altLang="ko-Kore-KR" sz="2400" dirty="0"/>
              </a:p>
              <a:p>
                <a:pPr>
                  <a:buFontTx/>
                  <a:buChar char="-"/>
                </a:pPr>
                <a:r>
                  <a:rPr kumimoji="1" lang="ko-Kore-KR" altLang="en-US" sz="2400" dirty="0"/>
                  <a:t>곱셈 후에 새로운 모둘려 축소 알고리즘 </a:t>
                </a:r>
                <a:r>
                  <a:rPr kumimoji="1" lang="en-US" altLang="ko-Kore-KR" sz="2400" dirty="0"/>
                  <a:t>K-RED</a:t>
                </a:r>
                <a:r>
                  <a:rPr kumimoji="1" lang="ko-Kore-KR" altLang="en-US" sz="2400" dirty="0"/>
                  <a:t>을 적용하여 내부 루프 반복당 한번 감소 수행</a:t>
                </a:r>
                <a:endParaRPr kumimoji="1" lang="en-US" altLang="ko-Kore-KR" sz="2400" dirty="0"/>
              </a:p>
              <a:p>
                <a:pPr>
                  <a:buFontTx/>
                  <a:buChar char="-"/>
                </a:pPr>
                <a:r>
                  <a:rPr kumimoji="1" lang="en-US" altLang="ko-Kore-KR" sz="2400" dirty="0"/>
                  <a:t>K-RED </a:t>
                </a:r>
                <a:r>
                  <a:rPr kumimoji="1" lang="ko-Kore-KR" altLang="en-US" sz="2400" dirty="0"/>
                  <a:t>함수</a:t>
                </a:r>
                <a:r>
                  <a:rPr kumimoji="1" lang="en-US" altLang="ko-Kore-KR" sz="2400" dirty="0"/>
                  <a:t>: </a:t>
                </a:r>
                <a:r>
                  <a:rPr kumimoji="1" lang="ko-Kore-KR" altLang="en-US" sz="2400" dirty="0"/>
                  <a:t>모든 정수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ko-Kore-KR" altLang="en-US" sz="2400" dirty="0"/>
                  <a:t>를 입력으로 받아 정수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ko-Kore-KR" sz="2400" dirty="0"/>
                  <a:t> </a:t>
                </a:r>
                <a:r>
                  <a:rPr kumimoji="1" lang="ko-Kore-KR" altLang="en-US" sz="2400" dirty="0"/>
                  <a:t>반환</a:t>
                </a:r>
                <a:r>
                  <a:rPr kumimoji="1" lang="en-US" altLang="ko-Kore-KR" sz="2400" dirty="0"/>
                  <a:t>		         </a:t>
                </a:r>
                <a:endParaRPr kumimoji="1" lang="ko-Kore-KR" altLang="en-US" sz="24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366E9F4-4E3D-6385-79B6-643CF8415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F7A9DAD-63B0-0D6E-CE7F-C1AA306A1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803" y="3608125"/>
            <a:ext cx="5330394" cy="31259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7CE5D4-B68A-1729-6C0A-C71C7918C2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43" t="8354" r="3764" b="7476"/>
          <a:stretch/>
        </p:blipFill>
        <p:spPr>
          <a:xfrm>
            <a:off x="8536891" y="2625991"/>
            <a:ext cx="1819773" cy="3270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C1BFB0-C473-A27C-4504-6CEDA0A7C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80" y="3063622"/>
            <a:ext cx="1819774" cy="3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2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86096-F3D5-F1D0-75C1-5371C2B0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AC9EE4-0BAC-C77B-8BDF-8E4C43FD9E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본 논문에서는 다항식의 모듈러 곱셈을 효율적으로 수행하는 </a:t>
            </a:r>
            <a:r>
              <a:rPr kumimoji="1" lang="en-US" altLang="ko-Kore-KR" dirty="0"/>
              <a:t>NTT</a:t>
            </a:r>
            <a:r>
              <a:rPr kumimoji="1" lang="ko-Kore-KR" altLang="en-US" dirty="0"/>
              <a:t> 동향을 살펴봄</a:t>
            </a:r>
            <a:endParaRPr kumimoji="1" lang="en-US" altLang="ko-Kore-KR" dirty="0"/>
          </a:p>
          <a:p>
            <a:endParaRPr kumimoji="1" lang="en-US" altLang="ko-Kore-KR" sz="1200" dirty="0"/>
          </a:p>
          <a:p>
            <a:r>
              <a:rPr kumimoji="1" lang="en-US" altLang="ko-Kore-KR" dirty="0"/>
              <a:t>NTT</a:t>
            </a:r>
            <a:r>
              <a:rPr kumimoji="1" lang="ko-Kore-KR" altLang="en-US" dirty="0"/>
              <a:t>는 격자기반암호의 다항식 곱셈에 사용할 수 있으며 여러 최적화 방식이 있음</a:t>
            </a:r>
            <a:endParaRPr kumimoji="1" lang="en-US" altLang="ko-Kore-KR" dirty="0"/>
          </a:p>
          <a:p>
            <a:endParaRPr kumimoji="1" lang="en-US" altLang="ko-Kore-KR" sz="1200" dirty="0"/>
          </a:p>
          <a:p>
            <a:r>
              <a:rPr kumimoji="1" lang="ko-Kore-KR" altLang="en-US" dirty="0"/>
              <a:t>일반적으로 </a:t>
            </a:r>
            <a:r>
              <a:rPr kumimoji="1" lang="en-US" altLang="ko-Kore-KR" dirty="0"/>
              <a:t>Butterfly </a:t>
            </a:r>
            <a:r>
              <a:rPr kumimoji="1" lang="ko-Kore-KR" altLang="en-US" dirty="0"/>
              <a:t>방식을 사용하여 </a:t>
            </a:r>
            <a:r>
              <a:rPr kumimoji="1" lang="en-US" altLang="ko-Kore-KR" dirty="0"/>
              <a:t>NTT</a:t>
            </a:r>
            <a:r>
              <a:rPr kumimoji="1" lang="ko-Kore-KR" altLang="en-US" dirty="0"/>
              <a:t>연산을 수행하고 속도를 높이기 위한 연구들이 진행되고 있음</a:t>
            </a:r>
            <a:endParaRPr kumimoji="1" lang="en-US" altLang="ko-Kore-KR" dirty="0"/>
          </a:p>
          <a:p>
            <a:endParaRPr kumimoji="1" lang="en-US" altLang="ko-Kore-KR" sz="1200" dirty="0"/>
          </a:p>
          <a:p>
            <a:r>
              <a:rPr kumimoji="1" lang="ko-Kore-KR" altLang="en-US" dirty="0"/>
              <a:t>본 논문에서는 일반적인 </a:t>
            </a:r>
            <a:r>
              <a:rPr kumimoji="1" lang="en-US" altLang="ko-Kore-KR" dirty="0"/>
              <a:t>butterfly </a:t>
            </a:r>
            <a:r>
              <a:rPr kumimoji="1" lang="ko-Kore-KR" altLang="en-US" dirty="0"/>
              <a:t>방식의 </a:t>
            </a:r>
            <a:r>
              <a:rPr kumimoji="1" lang="en-US" altLang="ko-Kore-KR" dirty="0"/>
              <a:t>NTT</a:t>
            </a:r>
            <a:r>
              <a:rPr kumimoji="1" lang="ko-Kore-KR" altLang="en-US" dirty="0"/>
              <a:t>와 </a:t>
            </a:r>
            <a:r>
              <a:rPr kumimoji="1" lang="en-US" altLang="ko-Kore-KR" dirty="0"/>
              <a:t>NTT</a:t>
            </a:r>
            <a:r>
              <a:rPr kumimoji="1" lang="ko-Kore-KR" altLang="en-US" dirty="0"/>
              <a:t>에 </a:t>
            </a:r>
            <a:r>
              <a:rPr kumimoji="1" lang="en-US" altLang="ko-Kore-KR" dirty="0"/>
              <a:t>Montgomery </a:t>
            </a:r>
            <a:r>
              <a:rPr kumimoji="1" lang="ko-Kore-KR" altLang="en-US" dirty="0"/>
              <a:t>곱셈을 활용하여 속도를 높이는 연구 및 특정 계수에 대한 모듈러 축소 알고리즘을 활용하여 속도는 높이는 연구 동향을 살펴봄</a:t>
            </a:r>
          </a:p>
        </p:txBody>
      </p:sp>
    </p:spTree>
    <p:extLst>
      <p:ext uri="{BB962C8B-B14F-4D97-AF65-F5344CB8AC3E}">
        <p14:creationId xmlns:p14="http://schemas.microsoft.com/office/powerpoint/2010/main" val="177274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A62D59-E1D1-2F49-986B-3D995994B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63BCB-A873-5E4B-6CC4-360E4AEC661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46564-0ACD-4FEA-1186-285A8782B10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76AB29-590E-2DAC-6763-75FD53D07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21" y="1351328"/>
            <a:ext cx="10676592" cy="415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0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DB8D7-3FDF-4524-8151-71842797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93C4C-1619-C233-3D72-E7D5644123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sz="2400" dirty="0"/>
              <a:t>대규모</a:t>
            </a:r>
            <a:r>
              <a:rPr kumimoji="1" lang="ko-KR" altLang="en-US" sz="2400" dirty="0"/>
              <a:t> 양자컴퓨터의 개발은 현재 암호 체계에 위협이 될 것이라 예상</a:t>
            </a:r>
            <a:endParaRPr kumimoji="1" lang="en-US" altLang="ko-KR" sz="2400" dirty="0"/>
          </a:p>
          <a:p>
            <a:r>
              <a:rPr kumimoji="1" lang="ko-KR" altLang="en-US" sz="2400" dirty="0"/>
              <a:t>각 암호들은 양자 알고리즘에 의해 공격당할 수 있음</a:t>
            </a:r>
            <a:endParaRPr kumimoji="1" lang="en-US" altLang="ko-KR" sz="2400" dirty="0"/>
          </a:p>
          <a:p>
            <a:pPr marL="457200" lvl="1" indent="0">
              <a:buNone/>
            </a:pPr>
            <a:r>
              <a:rPr kumimoji="1" lang="en-US" altLang="ko-KR" sz="2800" dirty="0"/>
              <a:t>- </a:t>
            </a:r>
            <a:r>
              <a:rPr kumimoji="1" lang="ko-KR" altLang="en-US" dirty="0" err="1"/>
              <a:t>대칭키</a:t>
            </a:r>
            <a:r>
              <a:rPr kumimoji="1" lang="ko-KR" altLang="en-US" dirty="0"/>
              <a:t> 암호 </a:t>
            </a:r>
            <a:r>
              <a:rPr kumimoji="1" lang="en-US" altLang="ko-KR" dirty="0"/>
              <a:t>: Grover’s algorithm</a:t>
            </a:r>
          </a:p>
          <a:p>
            <a:pPr lvl="1">
              <a:buFontTx/>
              <a:buChar char="-"/>
            </a:pPr>
            <a:r>
              <a:rPr kumimoji="1" lang="ko-KR" altLang="en-US" dirty="0"/>
              <a:t>공개키 암호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Shor’s algorithm </a:t>
            </a:r>
          </a:p>
          <a:p>
            <a:pPr lvl="1">
              <a:buFontTx/>
              <a:buChar char="-"/>
            </a:pPr>
            <a:endParaRPr kumimoji="1" lang="en-US" altLang="ko-Kore-KR" sz="2800" dirty="0"/>
          </a:p>
          <a:p>
            <a:r>
              <a:rPr kumimoji="1" lang="ko-Kore-KR" altLang="en-US" sz="2400" dirty="0"/>
              <a:t>이러한</a:t>
            </a:r>
            <a:r>
              <a:rPr kumimoji="1" lang="ko-KR" altLang="en-US" sz="2400" dirty="0"/>
              <a:t> 연구동기로 </a:t>
            </a:r>
            <a:r>
              <a:rPr kumimoji="1" lang="en-US" altLang="ko-KR" sz="2400" dirty="0"/>
              <a:t>National Institute of Standards and Technology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(NIST)</a:t>
            </a:r>
            <a:r>
              <a:rPr kumimoji="1" lang="ko-KR" altLang="en-US" sz="2400" dirty="0"/>
              <a:t>는 안전한 </a:t>
            </a:r>
            <a:r>
              <a:rPr kumimoji="1" lang="en-US" altLang="ko-KR" sz="2400" dirty="0"/>
              <a:t>Post-quantum </a:t>
            </a:r>
            <a:r>
              <a:rPr kumimoji="1" lang="ko-KR" altLang="en-US" sz="2400" dirty="0"/>
              <a:t>암호 표준을 정하기 위해 총 </a:t>
            </a:r>
            <a:r>
              <a:rPr kumimoji="1" lang="en-US" altLang="ko-KR" sz="2400" dirty="0"/>
              <a:t>3</a:t>
            </a:r>
            <a:r>
              <a:rPr kumimoji="1" lang="ko-KR" altLang="en-US" sz="2400" dirty="0"/>
              <a:t>라운드의 </a:t>
            </a:r>
            <a:r>
              <a:rPr kumimoji="1" lang="en-US" altLang="ko-KR" sz="2400" dirty="0"/>
              <a:t>Post Quantum Conference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진행함</a:t>
            </a:r>
            <a:endParaRPr kumimoji="1" lang="en-US" altLang="ko-KR" sz="2400" dirty="0"/>
          </a:p>
          <a:p>
            <a:endParaRPr kumimoji="1" lang="en-US" altLang="ko-KR" dirty="0"/>
          </a:p>
          <a:p>
            <a:r>
              <a:rPr kumimoji="1" lang="en-US" altLang="ko-KR" sz="2400" dirty="0"/>
              <a:t>Post-quantum </a:t>
            </a:r>
            <a:r>
              <a:rPr kumimoji="1" lang="ko-KR" altLang="en-US" sz="2400" dirty="0"/>
              <a:t>암호의 후보로 격자 기반 암호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코드 기반 암호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해시 기반 암호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다변수</a:t>
            </a:r>
            <a:r>
              <a:rPr kumimoji="1" lang="ko-KR" altLang="en-US" sz="2400" dirty="0"/>
              <a:t> 기반 암호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아이소제니</a:t>
            </a:r>
            <a:r>
              <a:rPr kumimoji="1" lang="ko-KR" altLang="en-US" sz="2400" dirty="0"/>
              <a:t> 기반 암호 등이 있음</a:t>
            </a:r>
            <a:endParaRPr kumimoji="1" lang="en-US" altLang="ko-KR" sz="2400" dirty="0"/>
          </a:p>
          <a:p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565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graphicFrame>
        <p:nvGraphicFramePr>
          <p:cNvPr id="4" name="표 13">
            <a:extLst>
              <a:ext uri="{FF2B5EF4-FFF2-40B4-BE49-F238E27FC236}">
                <a16:creationId xmlns:a16="http://schemas.microsoft.com/office/drawing/2014/main" id="{1E9E4612-2D41-6611-60A1-40E351D71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56812"/>
              </p:ext>
            </p:extLst>
          </p:nvPr>
        </p:nvGraphicFramePr>
        <p:xfrm>
          <a:off x="753165" y="2370870"/>
          <a:ext cx="5029079" cy="2588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02">
                  <a:extLst>
                    <a:ext uri="{9D8B030D-6E8A-4147-A177-3AD203B41FA5}">
                      <a16:colId xmlns:a16="http://schemas.microsoft.com/office/drawing/2014/main" val="3825888684"/>
                    </a:ext>
                  </a:extLst>
                </a:gridCol>
                <a:gridCol w="2042662">
                  <a:extLst>
                    <a:ext uri="{9D8B030D-6E8A-4147-A177-3AD203B41FA5}">
                      <a16:colId xmlns:a16="http://schemas.microsoft.com/office/drawing/2014/main" val="1951816105"/>
                    </a:ext>
                  </a:extLst>
                </a:gridCol>
                <a:gridCol w="1151945">
                  <a:extLst>
                    <a:ext uri="{9D8B030D-6E8A-4147-A177-3AD203B41FA5}">
                      <a16:colId xmlns:a16="http://schemas.microsoft.com/office/drawing/2014/main" val="1995885650"/>
                    </a:ext>
                  </a:extLst>
                </a:gridCol>
                <a:gridCol w="1257270">
                  <a:extLst>
                    <a:ext uri="{9D8B030D-6E8A-4147-A177-3AD203B41FA5}">
                      <a16:colId xmlns:a16="http://schemas.microsoft.com/office/drawing/2014/main" val="3506911725"/>
                    </a:ext>
                  </a:extLst>
                </a:gridCol>
              </a:tblGrid>
              <a:tr h="328283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국가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기반문제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78567"/>
                  </a:ext>
                </a:extLst>
              </a:tr>
              <a:tr h="328283"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북미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NTRU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PKE/KEM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6209"/>
                  </a:ext>
                </a:extLst>
              </a:tr>
              <a:tr h="328283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Rainbow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다변수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전자서명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464480"/>
                  </a:ext>
                </a:extLst>
              </a:tr>
              <a:tr h="318851">
                <a:tc rowSpan="5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유럽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CRYSTALS-KYBER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PKE/KEM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357497"/>
                  </a:ext>
                </a:extLst>
              </a:tr>
              <a:tr h="318851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SABER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860603"/>
                  </a:ext>
                </a:extLst>
              </a:tr>
              <a:tr h="328283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Classic </a:t>
                      </a:r>
                      <a:r>
                        <a:rPr lang="en" altLang="ko-Kore-KR" sz="1100" b="0" u="none" strike="noStrike" kern="1200" dirty="0" err="1">
                          <a:solidFill>
                            <a:schemeClr val="tx1"/>
                          </a:solidFill>
                          <a:effectLst/>
                        </a:rPr>
                        <a:t>McEliece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600248"/>
                  </a:ext>
                </a:extLst>
              </a:tr>
              <a:tr h="318851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CRYSTALS-DILITHIUM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전자서명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2686"/>
                  </a:ext>
                </a:extLst>
              </a:tr>
              <a:tr h="318851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1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FALCON</a:t>
                      </a:r>
                      <a:endParaRPr lang="ko-Kore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25982"/>
                  </a:ext>
                </a:extLst>
              </a:tr>
            </a:tbl>
          </a:graphicData>
        </a:graphic>
      </p:graphicFrame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A0E95C06-589E-2E1B-0313-253C75B71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4397"/>
              </p:ext>
            </p:extLst>
          </p:nvPr>
        </p:nvGraphicFramePr>
        <p:xfrm>
          <a:off x="6330246" y="2082120"/>
          <a:ext cx="5029077" cy="3144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02">
                  <a:extLst>
                    <a:ext uri="{9D8B030D-6E8A-4147-A177-3AD203B41FA5}">
                      <a16:colId xmlns:a16="http://schemas.microsoft.com/office/drawing/2014/main" val="3825888684"/>
                    </a:ext>
                  </a:extLst>
                </a:gridCol>
                <a:gridCol w="2042661">
                  <a:extLst>
                    <a:ext uri="{9D8B030D-6E8A-4147-A177-3AD203B41FA5}">
                      <a16:colId xmlns:a16="http://schemas.microsoft.com/office/drawing/2014/main" val="1951816105"/>
                    </a:ext>
                  </a:extLst>
                </a:gridCol>
                <a:gridCol w="1151945">
                  <a:extLst>
                    <a:ext uri="{9D8B030D-6E8A-4147-A177-3AD203B41FA5}">
                      <a16:colId xmlns:a16="http://schemas.microsoft.com/office/drawing/2014/main" val="1995885650"/>
                    </a:ext>
                  </a:extLst>
                </a:gridCol>
                <a:gridCol w="1257269">
                  <a:extLst>
                    <a:ext uri="{9D8B030D-6E8A-4147-A177-3AD203B41FA5}">
                      <a16:colId xmlns:a16="http://schemas.microsoft.com/office/drawing/2014/main" val="3506911725"/>
                    </a:ext>
                  </a:extLst>
                </a:gridCol>
              </a:tblGrid>
              <a:tr h="34943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국가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알고리즘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기반문제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678567"/>
                  </a:ext>
                </a:extLst>
              </a:tr>
              <a:tr h="349432">
                <a:tc rowSpan="3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북미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FrodoKEM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격자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PKE/KEM</a:t>
                      </a:r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76209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NTRU-Prime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464480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SIKE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아이소제니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023839"/>
                  </a:ext>
                </a:extLst>
              </a:tr>
              <a:tr h="349432">
                <a:tc rowSpan="5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유럽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HQC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357497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BIKE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6860603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GeMMS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다변수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전자서명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10600248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SPHINCS+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해시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전자서명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2686"/>
                  </a:ext>
                </a:extLst>
              </a:tr>
              <a:tr h="349432"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Picnic</a:t>
                      </a:r>
                      <a:endParaRPr lang="ko-Kore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dirty="0"/>
                        <a:t>영지식증명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0259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35D47B-123D-D23D-2286-535AA98BD077}"/>
              </a:ext>
            </a:extLst>
          </p:cNvPr>
          <p:cNvSpPr txBox="1"/>
          <p:nvPr/>
        </p:nvSpPr>
        <p:spPr>
          <a:xfrm>
            <a:off x="2617526" y="537411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&lt;Finalists&gt;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EF00C-2D88-24EB-2436-A741AD19E0A0}"/>
              </a:ext>
            </a:extLst>
          </p:cNvPr>
          <p:cNvSpPr txBox="1"/>
          <p:nvPr/>
        </p:nvSpPr>
        <p:spPr>
          <a:xfrm>
            <a:off x="8098426" y="5368353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&lt;Alternates&gt;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BDA018-5F6F-D390-3996-848DE178E647}"/>
              </a:ext>
            </a:extLst>
          </p:cNvPr>
          <p:cNvSpPr txBox="1"/>
          <p:nvPr/>
        </p:nvSpPr>
        <p:spPr>
          <a:xfrm>
            <a:off x="411920" y="1122743"/>
            <a:ext cx="1136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800" dirty="0"/>
              <a:t>Post-quantum </a:t>
            </a:r>
            <a:r>
              <a:rPr kumimoji="1" lang="ko-KR" altLang="en-US" sz="2800" dirty="0"/>
              <a:t>암호의 후보</a:t>
            </a:r>
            <a:endParaRPr kumimoji="1" lang="ko-Kore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FEE4-9DA5-47DC-4E6C-D87D5D54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서론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C9E0255-437B-9C19-A56A-AAC114F5C90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87171"/>
              </a:xfrm>
            </p:spPr>
            <p:txBody>
              <a:bodyPr/>
              <a:lstStyle/>
              <a:p>
                <a:r>
                  <a:rPr kumimoji="1" lang="ko-Kore-KR" altLang="en-US" sz="2400" dirty="0"/>
                  <a:t>격자기반</a:t>
                </a:r>
                <a:r>
                  <a:rPr kumimoji="1" lang="ko-KR" altLang="en-US" sz="2400" dirty="0"/>
                  <a:t> 암호는 </a:t>
                </a:r>
                <a:r>
                  <a:rPr kumimoji="1" lang="en-US" altLang="ko-KR" sz="2400" dirty="0"/>
                  <a:t>Ring Learning With Errors (RLWE) ,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Learning With Errors (LWE), Small Integer Solution (SIS) </a:t>
                </a:r>
                <a:r>
                  <a:rPr kumimoji="1" lang="ko-KR" altLang="en-US" sz="2400" dirty="0"/>
                  <a:t>등의 문제를 기반으로 함</a:t>
                </a:r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ore-KR" sz="1600" dirty="0"/>
              </a:p>
              <a:p>
                <a:r>
                  <a:rPr kumimoji="1" lang="en-US" altLang="ko-Kore-KR" sz="2400" dirty="0">
                    <a:sym typeface="Wingdings" pitchFamily="2" charset="2"/>
                  </a:rPr>
                  <a:t>RLWE</a:t>
                </a:r>
                <a:r>
                  <a:rPr kumimoji="1" lang="ko-KR" altLang="en-US" sz="2400" dirty="0">
                    <a:sym typeface="Wingdings" pitchFamily="2" charset="2"/>
                  </a:rPr>
                  <a:t>에서는 유한필드에서 다항식 링 곱셈을 기본 연산으로 사용함</a:t>
                </a:r>
                <a:endParaRPr kumimoji="1" lang="en-US" altLang="ko-KR" sz="2400" dirty="0">
                  <a:sym typeface="Wingdings" pitchFamily="2" charset="2"/>
                </a:endParaRPr>
              </a:p>
              <a:p>
                <a:endParaRPr kumimoji="1" lang="en-US" altLang="ko-KR" sz="1600" dirty="0">
                  <a:sym typeface="Wingdings" pitchFamily="2" charset="2"/>
                </a:endParaRPr>
              </a:p>
              <a:p>
                <a:r>
                  <a:rPr kumimoji="1" lang="ko-KR" altLang="en-US" sz="2400" dirty="0">
                    <a:sym typeface="Wingdings" pitchFamily="2" charset="2"/>
                  </a:rPr>
                  <a:t>일반적으로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kumimoji="1" lang="ko-KR" altLang="en-US" sz="2400" dirty="0">
                    <a:sym typeface="Wingdings" pitchFamily="2" charset="2"/>
                  </a:rPr>
                  <a:t>길이의 두 다항식에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𝑂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kumimoji="1" lang="ko-KR" altLang="en-US" sz="2400" dirty="0">
                    <a:sym typeface="Wingdings" pitchFamily="2" charset="2"/>
                  </a:rPr>
                  <a:t>의 계산 복잡도를 가짐</a:t>
                </a:r>
                <a:endParaRPr kumimoji="1" lang="en-US" altLang="ko-KR" sz="24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à"/>
                </a:pPr>
                <a:r>
                  <a:rPr kumimoji="1" lang="ko-KR" altLang="en-US" sz="2400" dirty="0">
                    <a:sym typeface="Wingdings" pitchFamily="2" charset="2"/>
                  </a:rPr>
                  <a:t>이에 대해 </a:t>
                </a:r>
                <a:r>
                  <a:rPr kumimoji="1" lang="en-US" altLang="ko-KR" sz="2400" dirty="0">
                    <a:sym typeface="Wingdings" pitchFamily="2" charset="2"/>
                  </a:rPr>
                  <a:t>Number theoretic transform (NTT)</a:t>
                </a:r>
                <a:r>
                  <a:rPr kumimoji="1" lang="ko-KR" altLang="en-US" sz="2400" dirty="0">
                    <a:sym typeface="Wingdings" pitchFamily="2" charset="2"/>
                  </a:rPr>
                  <a:t> 을 사용하면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4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O</m:t>
                    </m:r>
                    <m:func>
                      <m:funcPr>
                        <m:ctrlPr>
                          <a:rPr kumimoji="1" lang="en" altLang="ko-KR" sz="240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ko-KR" sz="24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nlo</m:t>
                        </m:r>
                        <m:r>
                          <m:rPr>
                            <m:sty m:val="p"/>
                          </m:rPr>
                          <a:rPr kumimoji="1" lang="en" altLang="ko-KR" sz="240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g</m:t>
                        </m:r>
                      </m:fName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e>
                    </m:func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kumimoji="1" lang="ko-KR" altLang="en-US" sz="2400" dirty="0">
                    <a:sym typeface="Wingdings" pitchFamily="2" charset="2"/>
                  </a:rPr>
                  <a:t>의 계산 복잡도로 계산할 수 있음</a:t>
                </a:r>
                <a:endParaRPr kumimoji="1" lang="en-US" altLang="ko-KR" sz="24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kumimoji="1" lang="en-US" altLang="ko-KR" sz="1600" dirty="0">
                  <a:sym typeface="Wingdings" pitchFamily="2" charset="2"/>
                </a:endParaRPr>
              </a:p>
              <a:p>
                <a:r>
                  <a:rPr kumimoji="1" lang="ko-KR" altLang="en-US" sz="2400" dirty="0">
                    <a:sym typeface="Wingdings" pitchFamily="2" charset="2"/>
                  </a:rPr>
                  <a:t>본 논문에서는 다항식 곱셈을 효율적으로 수행할 수 있는 </a:t>
                </a:r>
                <a:r>
                  <a:rPr kumimoji="1" lang="en-US" altLang="ko-KR" sz="2400" dirty="0">
                    <a:sym typeface="Wingdings" pitchFamily="2" charset="2"/>
                  </a:rPr>
                  <a:t>NTT</a:t>
                </a:r>
                <a:r>
                  <a:rPr kumimoji="1" lang="ko-KR" altLang="en-US" sz="2400" dirty="0">
                    <a:sym typeface="Wingdings" pitchFamily="2" charset="2"/>
                  </a:rPr>
                  <a:t>의 연구 동향에 대해 살펴봄</a:t>
                </a:r>
                <a:endParaRPr kumimoji="1" lang="en-US" altLang="ko-KR" sz="2400" dirty="0">
                  <a:sym typeface="Wingdings" pitchFamily="2" charset="2"/>
                </a:endParaRPr>
              </a:p>
              <a:p>
                <a:pPr>
                  <a:buFont typeface="Wingdings" pitchFamily="2" charset="2"/>
                  <a:buChar char="à"/>
                </a:pPr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C9E0255-437B-9C19-A56A-AAC114F5C9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87171"/>
              </a:xfrm>
              <a:blipFill>
                <a:blip r:embed="rId2"/>
                <a:stretch>
                  <a:fillRect l="-781" t="-1408" r="-21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39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75733AF-8D5E-B74E-AB15-4D2D50CBA35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6"/>
                <a:ext cx="11368160" cy="3876674"/>
              </a:xfrm>
            </p:spPr>
            <p:txBody>
              <a:bodyPr>
                <a:normAutofit/>
              </a:bodyPr>
              <a:lstStyle/>
              <a:p>
                <a:r>
                  <a:rPr kumimoji="1" lang="ko-Kore-KR" altLang="en-US" dirty="0"/>
                  <a:t>격자기반암호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(Lattice-based Cryptography)</a:t>
                </a:r>
              </a:p>
              <a:p>
                <a:pPr marL="0" indent="0">
                  <a:buNone/>
                </a:pPr>
                <a:r>
                  <a:rPr kumimoji="1" lang="en-US" altLang="ko-KR" sz="2400" dirty="0"/>
                  <a:t>: Lattice </a:t>
                </a:r>
                <a:r>
                  <a:rPr kumimoji="1" lang="ko-KR" altLang="en-US" sz="2400" dirty="0"/>
                  <a:t>상의 수학적 난제인 </a:t>
                </a:r>
                <a:r>
                  <a:rPr kumimoji="1" lang="en-US" altLang="ko-KR" sz="2400" dirty="0"/>
                  <a:t>Hard Lattice Problem</a:t>
                </a:r>
                <a:r>
                  <a:rPr kumimoji="1" lang="ko-KR" altLang="en-US" sz="2400" dirty="0"/>
                  <a:t>을 암호기법에 적용시킨 것</a:t>
                </a:r>
                <a:endParaRPr kumimoji="1" lang="en-US" altLang="ko-KR" sz="2400" dirty="0"/>
              </a:p>
              <a:p>
                <a:r>
                  <a:rPr kumimoji="1" lang="en-US" altLang="ko-KR" sz="2400" dirty="0"/>
                  <a:t>Lattice (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en-US" altLang="ko-KR" sz="2400" dirty="0"/>
                  <a:t>) </a:t>
                </a:r>
                <a:r>
                  <a:rPr kumimoji="1" lang="ko-KR" altLang="en-US" sz="2400" dirty="0"/>
                  <a:t>란</a:t>
                </a:r>
                <a:r>
                  <a:rPr kumimoji="1" lang="en-US" altLang="ko-KR" sz="2400" dirty="0"/>
                  <a:t>?</a:t>
                </a:r>
              </a:p>
              <a:p>
                <a:pPr lvl="1">
                  <a:buFontTx/>
                  <a:buChar char="-"/>
                </a:pPr>
                <a:r>
                  <a:rPr kumimoji="1" lang="en-US" altLang="ko-KR" sz="2000" dirty="0"/>
                  <a:t>n</a:t>
                </a:r>
                <a:r>
                  <a:rPr kumimoji="1" lang="ko-KR" altLang="en-US" sz="2000" dirty="0"/>
                  <a:t>차원 공간인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에서 점</a:t>
                </a:r>
                <a:r>
                  <a:rPr kumimoji="1" lang="en-US" altLang="ko-KR" sz="2000" dirty="0"/>
                  <a:t>(point)</a:t>
                </a:r>
                <a:r>
                  <a:rPr kumimoji="1" lang="ko-KR" altLang="en-US" sz="2000" dirty="0"/>
                  <a:t>들이 규칙적인 격자무늬 배열로 배치되어 있는 상태 </a:t>
                </a:r>
                <a:r>
                  <a:rPr kumimoji="1" lang="en-US" altLang="ko-KR" sz="2000" dirty="0"/>
                  <a:t>(i.e. norm, </a:t>
                </a:r>
                <a:r>
                  <a:rPr kumimoji="1" lang="en" altLang="ko-KR" sz="2000" dirty="0"/>
                  <a:t>dimension</a:t>
                </a:r>
                <a:r>
                  <a:rPr kumimoji="1" lang="en-US" altLang="ko-KR" sz="2000" dirty="0"/>
                  <a:t>, </a:t>
                </a:r>
                <a:r>
                  <a:rPr kumimoji="1" lang="en" altLang="ko-KR" sz="2000" dirty="0"/>
                  <a:t>orthogonality</a:t>
                </a:r>
                <a:r>
                  <a:rPr kumimoji="1" lang="en-US" altLang="ko-KR" sz="2000" dirty="0"/>
                  <a:t>, linear transformation </a:t>
                </a:r>
                <a:r>
                  <a:rPr kumimoji="1" lang="ko-KR" altLang="en-US" sz="2000" dirty="0"/>
                  <a:t>등과 같은 개념을 사용할 수 있음</a:t>
                </a:r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 </a:t>
                </a:r>
                <a:endParaRPr kumimoji="1" lang="en-US" altLang="ko-KR" sz="2000" dirty="0"/>
              </a:p>
              <a:p>
                <a:pPr marL="457200" lvl="1" indent="0">
                  <a:buNone/>
                </a:pPr>
                <a:r>
                  <a:rPr kumimoji="1" lang="en-US" altLang="ko-KR" sz="2000" b="0" dirty="0"/>
                  <a:t>				</a:t>
                </a:r>
                <a:endParaRPr kumimoji="1" lang="en-US" altLang="ko-KR" sz="2000" dirty="0"/>
              </a:p>
              <a:p>
                <a:pPr lvl="1">
                  <a:buFontTx/>
                  <a:buChar char="-"/>
                </a:pPr>
                <a:endParaRPr kumimoji="1" lang="en-US" altLang="ko-KR" sz="2000" dirty="0"/>
              </a:p>
              <a:p>
                <a:pPr lvl="1">
                  <a:buFontTx/>
                  <a:buChar char="-"/>
                </a:pPr>
                <a:endParaRPr kumimoji="1" lang="en-US" altLang="ko-KR" sz="2000" dirty="0"/>
              </a:p>
              <a:p>
                <a:pPr lvl="1">
                  <a:buFontTx/>
                  <a:buChar char="-"/>
                </a:pPr>
                <a:r>
                  <a:rPr kumimoji="1" lang="ko-KR" altLang="en-US" sz="2000" dirty="0"/>
                  <a:t>다음 식과 같이 </a:t>
                </a:r>
                <a:r>
                  <a:rPr kumimoji="1" lang="en-US" altLang="ko-KR" sz="2000" dirty="0"/>
                  <a:t>Lattice (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은 </a:t>
                </a:r>
                <a:r>
                  <a:rPr kumimoji="1" lang="en-US" altLang="ko-KR" sz="2000" dirty="0"/>
                  <a:t>basis matrix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의 선형조합으로 이루어짐</a:t>
                </a:r>
                <a:endParaRPr kumimoji="1" lang="en-US" altLang="ko-KR" dirty="0"/>
              </a:p>
              <a:p>
                <a:pPr lvl="1">
                  <a:buFontTx/>
                  <a:buChar char="-"/>
                </a:pPr>
                <a:endParaRPr kumimoji="1" lang="en-US" altLang="ko-KR" dirty="0"/>
              </a:p>
              <a:p>
                <a:pPr lvl="1">
                  <a:buFontTx/>
                  <a:buChar char="-"/>
                </a:pPr>
                <a:endParaRPr kumimoji="1" lang="en-US" altLang="ko-KR" dirty="0"/>
              </a:p>
              <a:p>
                <a:pPr lvl="1" algn="just">
                  <a:buFontTx/>
                  <a:buChar char="-"/>
                </a:pPr>
                <a:endParaRPr kumimoji="1" lang="en-US" altLang="ko-KR" dirty="0"/>
              </a:p>
              <a:p>
                <a:pPr lvl="1" algn="just">
                  <a:buFontTx/>
                  <a:buChar char="-"/>
                </a:pPr>
                <a:endParaRPr kumimoji="1" lang="en-US" altLang="ko-KR" dirty="0"/>
              </a:p>
              <a:p>
                <a:pPr marL="457200" lvl="1" indent="0" algn="just">
                  <a:buNone/>
                </a:pPr>
                <a:endParaRPr kumimoji="1" lang="en-US" altLang="ko-KR" dirty="0"/>
              </a:p>
              <a:p>
                <a:pPr>
                  <a:buFontTx/>
                  <a:buChar char="-"/>
                </a:pPr>
                <a:endParaRPr kumimoji="1" lang="en-US" altLang="ko-KR" sz="26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75733AF-8D5E-B74E-AB15-4D2D50CBA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6"/>
                <a:ext cx="11368160" cy="3876674"/>
              </a:xfrm>
              <a:blipFill>
                <a:blip r:embed="rId2"/>
                <a:stretch>
                  <a:fillRect l="-893" t="-2614" r="-67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FCB8F3-29A0-3849-833F-DEE27DC3104B}"/>
                  </a:ext>
                </a:extLst>
              </p:cNvPr>
              <p:cNvSpPr/>
              <p:nvPr/>
            </p:nvSpPr>
            <p:spPr>
              <a:xfrm>
                <a:off x="4420423" y="3223267"/>
                <a:ext cx="3349642" cy="7685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kumimoji="1"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 ,</m:t>
                          </m:r>
                          <m:sSub>
                            <m:sSubPr>
                              <m:ctrlP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1"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kumimoji="1"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</m:nary>
                          <m:r>
                            <a:rPr kumimoji="1"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ko-KR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FCB8F3-29A0-3849-833F-DEE27DC31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423" y="3223267"/>
                <a:ext cx="3349642" cy="768532"/>
              </a:xfrm>
              <a:prstGeom prst="rect">
                <a:avLst/>
              </a:prstGeom>
              <a:blipFill>
                <a:blip r:embed="rId3"/>
                <a:stretch>
                  <a:fillRect t="-98387" b="-15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88371785-82BE-424E-AECA-2DB97779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관련연구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80AE20-0B4C-4046-B087-038ED022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4" y="4591732"/>
            <a:ext cx="4144398" cy="20585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882C2E-289C-3E41-A665-C4A022257F84}"/>
              </a:ext>
            </a:extLst>
          </p:cNvPr>
          <p:cNvSpPr txBox="1"/>
          <p:nvPr/>
        </p:nvSpPr>
        <p:spPr>
          <a:xfrm>
            <a:off x="14094" y="6858000"/>
            <a:ext cx="9082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000" dirty="0"/>
              <a:t>그림출처 </a:t>
            </a:r>
            <a:r>
              <a:rPr kumimoji="1" lang="en-US" altLang="ko-Kore-KR" sz="1000" dirty="0"/>
              <a:t>- https://</a:t>
            </a:r>
            <a:r>
              <a:rPr kumimoji="1" lang="en-US" altLang="ko-Kore-KR" sz="1000" dirty="0" err="1"/>
              <a:t>www.semanticscholar.org</a:t>
            </a:r>
            <a:r>
              <a:rPr kumimoji="1" lang="en-US" altLang="ko-Kore-KR" sz="1000" dirty="0"/>
              <a:t>/paper/Tera-Introduction-to-Post-Quantum-Cryptography-in-'-Helen/0ff64feeff6c4319a4cf6a6d7e087b4108c0a7c6 </a:t>
            </a:r>
            <a:endParaRPr kumimoji="1" lang="ko-Kore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7A08E2-F565-C543-AB2C-C2F7971B6BAB}"/>
                  </a:ext>
                </a:extLst>
              </p:cNvPr>
              <p:cNvSpPr txBox="1"/>
              <p:nvPr/>
            </p:nvSpPr>
            <p:spPr>
              <a:xfrm>
                <a:off x="4729163" y="4844320"/>
                <a:ext cx="705016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600" dirty="0"/>
                  <a:t>Lattice</a:t>
                </a:r>
                <a:r>
                  <a:rPr kumimoji="1" lang="ko-Kore-KR" altLang="en-US" sz="1600" dirty="0"/>
                  <a:t>는 </a:t>
                </a:r>
                <a:r>
                  <a:rPr kumimoji="1" lang="en-US" altLang="ko-Kore-KR" sz="1600" dirty="0"/>
                  <a:t>basis vector</a:t>
                </a:r>
                <a:r>
                  <a:rPr kumimoji="1" lang="ko-Kore-KR" altLang="en-US" sz="1600" dirty="0"/>
                  <a:t>들의 선형결합으로 만들 수 있는 점들로 이루어짐</a:t>
                </a:r>
                <a:endParaRPr kumimoji="1" lang="en-US" altLang="ko-Kore-KR" sz="1600" dirty="0"/>
              </a:p>
              <a:p>
                <a:r>
                  <a:rPr kumimoji="1" lang="en-US" altLang="ko-Kore-KR" sz="1600" dirty="0"/>
                  <a:t>(</a:t>
                </a:r>
                <a:r>
                  <a:rPr kumimoji="1" lang="ko-Kore-KR" altLang="en-US" sz="1600" dirty="0"/>
                  <a:t>그러므로 </a:t>
                </a:r>
                <a:r>
                  <a:rPr kumimoji="1" lang="en-US" altLang="ko-Kore-KR" sz="1600" dirty="0"/>
                  <a:t>lattice </a:t>
                </a:r>
                <a:r>
                  <a:rPr kumimoji="1" lang="ko-Kore-KR" altLang="en-US" sz="1600" dirty="0"/>
                  <a:t>모양은 </a:t>
                </a:r>
                <a:r>
                  <a:rPr kumimoji="1" lang="en-US" altLang="ko-Kore-KR" sz="1600" dirty="0"/>
                  <a:t>basis vector</a:t>
                </a:r>
                <a:r>
                  <a:rPr kumimoji="1" lang="ko-Kore-KR" altLang="en-US" sz="1600" dirty="0"/>
                  <a:t>들로 결정</a:t>
                </a:r>
                <a:r>
                  <a:rPr kumimoji="1" lang="en-US" altLang="ko-Kore-KR" sz="1600" dirty="0"/>
                  <a:t>)</a:t>
                </a:r>
              </a:p>
              <a:p>
                <a:endParaRPr kumimoji="1" lang="en-US" altLang="ko-Kore-KR" sz="1600" dirty="0"/>
              </a:p>
              <a:p>
                <a:r>
                  <a:rPr kumimoji="1" lang="ko-KR" altLang="en-US" sz="1600" dirty="0"/>
                  <a:t>*</a:t>
                </a:r>
                <a:r>
                  <a:rPr kumimoji="1" lang="en-US" altLang="ko-KR" sz="1600" dirty="0"/>
                  <a:t>basis vector : n</a:t>
                </a:r>
                <a:r>
                  <a:rPr kumimoji="1" lang="ko-KR" altLang="en-US" sz="1600" dirty="0"/>
                  <a:t>차원 공간인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ore-KR" sz="1600" dirty="0"/>
                  <a:t> </a:t>
                </a:r>
                <a:r>
                  <a:rPr kumimoji="1" lang="ko-Kore-KR" altLang="en-US" sz="1600" dirty="0"/>
                  <a:t>내의 임의의 원소들을 표현하기 위한 최소한의 벡터</a:t>
                </a:r>
                <a:r>
                  <a:rPr kumimoji="1" lang="en-US" altLang="ko-Kore-KR" sz="1600" dirty="0"/>
                  <a:t>(</a:t>
                </a:r>
                <a:r>
                  <a:rPr kumimoji="1" lang="ko-Kore-KR" altLang="en-US" sz="1600" dirty="0"/>
                  <a:t>기본 벡터</a:t>
                </a:r>
                <a:r>
                  <a:rPr kumimoji="1" lang="en-US" altLang="ko-KR" sz="1600" dirty="0"/>
                  <a:t>)</a:t>
                </a:r>
                <a:endParaRPr kumimoji="1" lang="ko-Kore-KR" alt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7A08E2-F565-C543-AB2C-C2F7971B6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163" y="4844320"/>
                <a:ext cx="7050161" cy="1323439"/>
              </a:xfrm>
              <a:prstGeom prst="rect">
                <a:avLst/>
              </a:prstGeom>
              <a:blipFill>
                <a:blip r:embed="rId5"/>
                <a:stretch>
                  <a:fillRect l="-540" t="-952" b="-47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545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B21D-F32A-5343-B2C8-4ADB3911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관련연구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B5FF8A-0C08-2649-A704-5EE544620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49122"/>
            <a:ext cx="11369675" cy="5497728"/>
          </a:xfrm>
        </p:spPr>
        <p:txBody>
          <a:bodyPr>
            <a:normAutofit/>
          </a:bodyPr>
          <a:lstStyle/>
          <a:p>
            <a:r>
              <a:rPr kumimoji="1" lang="ko-Kore-KR" altLang="en-US" dirty="0"/>
              <a:t>격자기반암호</a:t>
            </a:r>
            <a:r>
              <a:rPr kumimoji="1" lang="ko-KR" altLang="en-US" dirty="0"/>
              <a:t> </a:t>
            </a:r>
            <a:r>
              <a:rPr kumimoji="1" lang="en-US" altLang="ko-KR" dirty="0"/>
              <a:t>(Lattice-based Cryptography)</a:t>
            </a:r>
          </a:p>
          <a:p>
            <a:pPr marL="457200" lvl="1" indent="0">
              <a:buNone/>
            </a:pP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en-US" altLang="ko-KR" dirty="0"/>
              <a:t>1996</a:t>
            </a:r>
            <a:r>
              <a:rPr kumimoji="1" lang="ko-KR" altLang="en-US" dirty="0"/>
              <a:t>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Ajtai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Lattice Problem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NP-hardness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 </a:t>
            </a:r>
            <a:r>
              <a:rPr kumimoji="1" lang="ko-KR" altLang="en-US" dirty="0"/>
              <a:t>증명하였음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(Lattice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을 다항 시간 내에 찾는 알고리즘이 없음</a:t>
            </a:r>
            <a:r>
              <a:rPr kumimoji="1" lang="en-US" altLang="ko-KR" dirty="0"/>
              <a:t>)</a:t>
            </a:r>
          </a:p>
          <a:p>
            <a:pPr lvl="1">
              <a:buFontTx/>
              <a:buChar char="-"/>
            </a:pPr>
            <a:endParaRPr kumimoji="1" lang="en-US" altLang="ko-KR" dirty="0"/>
          </a:p>
          <a:p>
            <a:pPr lvl="1">
              <a:buFontTx/>
              <a:buChar char="-"/>
            </a:pPr>
            <a:r>
              <a:rPr kumimoji="1" lang="en-US" altLang="ko-KR" dirty="0"/>
              <a:t>1997</a:t>
            </a:r>
            <a:r>
              <a:rPr kumimoji="1" lang="ko-KR" altLang="en-US" dirty="0"/>
              <a:t>년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Ajtai-Dwork</a:t>
            </a:r>
            <a:r>
              <a:rPr kumimoji="1" lang="ko-KR" altLang="en-US" dirty="0"/>
              <a:t>은 최초로 </a:t>
            </a:r>
            <a:r>
              <a:rPr kumimoji="1" lang="en" altLang="ko-KR" dirty="0"/>
              <a:t>worst case assumption</a:t>
            </a:r>
            <a:r>
              <a:rPr kumimoji="1" lang="en-US" altLang="ko-KR" dirty="0"/>
              <a:t>(</a:t>
            </a:r>
            <a:r>
              <a:rPr kumimoji="1" lang="ko-KR" altLang="en-US" dirty="0"/>
              <a:t>최악의 시나리오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기반으로 한 최초의 암호를 구현을 함</a:t>
            </a:r>
            <a:endParaRPr kumimoji="1" lang="en-US" altLang="ko-KR" dirty="0"/>
          </a:p>
          <a:p>
            <a:pPr marL="457200" lvl="1" indent="0" algn="just">
              <a:buNone/>
            </a:pP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en" altLang="ko-KR" dirty="0"/>
              <a:t>worst case assumption</a:t>
            </a:r>
            <a:r>
              <a:rPr kumimoji="1" lang="ko-KR" altLang="en-US" dirty="0"/>
              <a:t>을 기반으로 한 최초의 구현이었기 때문에 암호화에서 특별한 역할이 됨</a:t>
            </a:r>
            <a:r>
              <a:rPr kumimoji="1" lang="en-US" altLang="ko-KR" dirty="0"/>
              <a:t>)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- 2005</a:t>
            </a:r>
            <a:r>
              <a:rPr kumimoji="1" lang="ko-KR" altLang="en-US" dirty="0"/>
              <a:t>년</a:t>
            </a:r>
            <a:r>
              <a:rPr kumimoji="1" lang="en-US" altLang="ko-KR" dirty="0"/>
              <a:t>, Oded</a:t>
            </a:r>
            <a:r>
              <a:rPr kumimoji="1" lang="ko-KR" altLang="en-US" dirty="0"/>
              <a:t> </a:t>
            </a:r>
            <a:r>
              <a:rPr kumimoji="1" lang="en-US" altLang="ko-KR" dirty="0"/>
              <a:t>Regev</a:t>
            </a:r>
            <a:r>
              <a:rPr kumimoji="1" lang="ko-KR" altLang="en-US" dirty="0"/>
              <a:t>가 제안한 </a:t>
            </a:r>
            <a:r>
              <a:rPr kumimoji="1" lang="en" altLang="ko-KR" dirty="0"/>
              <a:t>Learning with Errors(LWE)</a:t>
            </a:r>
            <a:r>
              <a:rPr kumimoji="1" lang="ko-KR" altLang="en-US" dirty="0"/>
              <a:t>을 기반으로 한 공개키 암호가 처음으로 안전성이 검증되었음</a:t>
            </a:r>
            <a:endParaRPr kumimoji="1"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9182E-E08D-024F-922B-3F4E79393399}"/>
              </a:ext>
            </a:extLst>
          </p:cNvPr>
          <p:cNvSpPr txBox="1"/>
          <p:nvPr/>
        </p:nvSpPr>
        <p:spPr>
          <a:xfrm>
            <a:off x="0" y="6304002"/>
            <a:ext cx="5600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00" dirty="0"/>
              <a:t> </a:t>
            </a:r>
            <a:r>
              <a:rPr kumimoji="1" lang="en-US" altLang="ko-KR" sz="1000" dirty="0">
                <a:hlinkClick r:id="rId2"/>
              </a:rPr>
              <a:t>https://www.ic.unicamp.br/~reltech/2016/16-01.pdf</a:t>
            </a:r>
            <a:endParaRPr kumimoji="1" lang="en-US" altLang="ko-KR" sz="1000" dirty="0"/>
          </a:p>
          <a:p>
            <a:r>
              <a:rPr kumimoji="1" lang="en-US" altLang="ko-KR" sz="1000" dirty="0" err="1"/>
              <a:t>Ajtai</a:t>
            </a:r>
            <a:r>
              <a:rPr kumimoji="1" lang="en-US" altLang="ko-KR" sz="1000" dirty="0"/>
              <a:t>, </a:t>
            </a:r>
            <a:r>
              <a:rPr kumimoji="1" lang="en-US" altLang="ko-KR" sz="1000" dirty="0" err="1"/>
              <a:t>Miklós</a:t>
            </a:r>
            <a:r>
              <a:rPr kumimoji="1" lang="en-US" altLang="ko-KR" sz="1000" dirty="0"/>
              <a:t>. "Generating hard instances of the short basis problem." International Colloquium on Automata, Languages, and Programming. Springer, Berlin, Heidelberg, 1999.</a:t>
            </a:r>
          </a:p>
        </p:txBody>
      </p:sp>
    </p:spTree>
    <p:extLst>
      <p:ext uri="{BB962C8B-B14F-4D97-AF65-F5344CB8AC3E}">
        <p14:creationId xmlns:p14="http://schemas.microsoft.com/office/powerpoint/2010/main" val="419439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" altLang="ko-KR" b="1" dirty="0"/>
                  <a:t>Number theoretic transform(NTT)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/>
                  <a:t>Fast Fourier transform</a:t>
                </a:r>
                <a:r>
                  <a:rPr lang="ko-KR" altLang="en-US" sz="2400" dirty="0"/>
                  <a:t>의 도메인을 정수필드로 일반화 한 것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en-US" altLang="ko-KR" sz="2400" b="1" dirty="0"/>
                  <a:t>Lattice</a:t>
                </a:r>
                <a:r>
                  <a:rPr lang="ko-KR" altLang="en-US" sz="2400" b="1" dirty="0"/>
                  <a:t> 기반 암호에서 많이 사용됨</a:t>
                </a:r>
                <a:endParaRPr lang="en-US" altLang="ko-KR" sz="2400" b="1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긴 다항식 곱을 효율적으로 계산할 수 있음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일반적으로 </a:t>
                </a:r>
                <a:r>
                  <a:rPr lang="en-US" altLang="ko-KR" sz="2400" dirty="0"/>
                  <a:t>Karatsuba </a:t>
                </a:r>
                <a:r>
                  <a:rPr lang="ko-KR" altLang="en-US" sz="2400" dirty="0"/>
                  <a:t>곱셈 방법보다 더 효율적임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과정 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NTT</a:t>
                </a:r>
                <a:r>
                  <a:rPr lang="ko-KR" altLang="en-US" sz="2400" dirty="0"/>
                  <a:t>변환 </a:t>
                </a:r>
                <a:r>
                  <a:rPr lang="en-US" altLang="ko-KR" sz="2400" dirty="0">
                    <a:sym typeface="Wingdings" pitchFamily="2" charset="2"/>
                  </a:rPr>
                  <a:t></a:t>
                </a:r>
                <a:r>
                  <a:rPr lang="ko-KR" altLang="en-US" sz="2400" dirty="0">
                    <a:sym typeface="Wingdings" pitchFamily="2" charset="2"/>
                  </a:rPr>
                  <a:t> </a:t>
                </a:r>
                <a:r>
                  <a:rPr lang="en-US" altLang="ko-KR" sz="2400" dirty="0">
                    <a:sym typeface="Wingdings" pitchFamily="2" charset="2"/>
                  </a:rPr>
                  <a:t>pointwise </a:t>
                </a:r>
                <a:r>
                  <a:rPr lang="ko-KR" altLang="en-US" sz="2400" dirty="0">
                    <a:sym typeface="Wingdings" pitchFamily="2" charset="2"/>
                  </a:rPr>
                  <a:t>곱셈 </a:t>
                </a:r>
                <a:r>
                  <a:rPr lang="en-US" altLang="ko-KR" sz="2400" dirty="0">
                    <a:sym typeface="Wingdings" pitchFamily="2" charset="2"/>
                  </a:rPr>
                  <a:t></a:t>
                </a:r>
                <a:r>
                  <a:rPr lang="ko-KR" altLang="en-US" sz="2400" dirty="0">
                    <a:sym typeface="Wingdings" pitchFamily="2" charset="2"/>
                  </a:rPr>
                  <a:t> </a:t>
                </a:r>
                <a:r>
                  <a:rPr lang="en-US" altLang="ko-KR" sz="2400" dirty="0">
                    <a:sym typeface="Wingdings" pitchFamily="2" charset="2"/>
                  </a:rPr>
                  <a:t>Inverse NTT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200" dirty="0"/>
                  <a:t>&lt;n</a:t>
                </a:r>
                <a:r>
                  <a:rPr lang="ko-KR" altLang="en-US" sz="2200" dirty="0"/>
                  <a:t> 길이의 두 다항식 곱의 계산 복잡도</a:t>
                </a:r>
                <a:r>
                  <a:rPr lang="en-US" altLang="ko-KR" sz="2200" dirty="0"/>
                  <a:t>&gt;</a:t>
                </a:r>
              </a:p>
              <a:p>
                <a:pPr lvl="1"/>
                <a:r>
                  <a:rPr lang="en-US" altLang="ko-KR" sz="2000" dirty="0"/>
                  <a:t>Basic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Karatsuba 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1.585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NTT 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nlog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b="1" dirty="0"/>
                  <a:t>다항식 곱셈 효율 </a:t>
                </a:r>
                <a:r>
                  <a:rPr lang="en-US" altLang="ko-KR" b="1" dirty="0"/>
                  <a:t>: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Basic &lt; Karatsuba &lt; NTT</a:t>
                </a: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0B56E24-67B8-118C-8F19-767CEA66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546" y="4368803"/>
            <a:ext cx="4124796" cy="97797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A31AA11-DFA9-D453-9A70-295AECC238A8}"/>
              </a:ext>
            </a:extLst>
          </p:cNvPr>
          <p:cNvSpPr/>
          <p:nvPr/>
        </p:nvSpPr>
        <p:spPr>
          <a:xfrm>
            <a:off x="7188192" y="4391389"/>
            <a:ext cx="4186776" cy="11326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EBE08-DD00-4F77-F7BA-87A3BC1ABD9E}"/>
              </a:ext>
            </a:extLst>
          </p:cNvPr>
          <p:cNvSpPr txBox="1"/>
          <p:nvPr/>
        </p:nvSpPr>
        <p:spPr>
          <a:xfrm>
            <a:off x="8766828" y="5164969"/>
            <a:ext cx="1312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NTT</a:t>
            </a:r>
            <a:r>
              <a:rPr kumimoji="1" lang="en-US" altLang="ko-KR" sz="1600" dirty="0"/>
              <a:t>(a)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수식</a:t>
            </a:r>
          </a:p>
        </p:txBody>
      </p:sp>
    </p:spTree>
    <p:extLst>
      <p:ext uri="{BB962C8B-B14F-4D97-AF65-F5344CB8AC3E}">
        <p14:creationId xmlns:p14="http://schemas.microsoft.com/office/powerpoint/2010/main" val="233559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5DCC0-8E23-E708-F797-C979921B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8F9FAF8-B7B9-4FFA-639C-EA52D435C4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400" dirty="0"/>
                  <a:t>방정식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kumimoji="1"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kumimoji="1" lang="en-US" altLang="ko-KR" sz="2400" b="0" dirty="0">
                  <a:ea typeface="Cambria Math" panose="02040503050406030204" pitchFamily="18" charset="0"/>
                </a:endParaRPr>
              </a:p>
              <a:p>
                <a:r>
                  <a:rPr kumimoji="1" lang="ko-KR" altLang="en-US" sz="2400" dirty="0"/>
                  <a:t>링</a:t>
                </a:r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+1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400" dirty="0"/>
                  <a:t> 상에서의 방정식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ko-Kore-KR" altLang="en-US" sz="2400" dirty="0"/>
                  <a:t>의</a:t>
                </a:r>
                <a:r>
                  <a:rPr kumimoji="1" lang="ko-KR" altLang="en-US" sz="2400" dirty="0"/>
                  <a:t> 곱을 구함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:r>
                  <a:rPr kumimoji="1" lang="ko-KR" altLang="en-US" sz="2400" b="1" dirty="0">
                    <a:sym typeface="Wingdings" pitchFamily="2" charset="2"/>
                  </a:rPr>
                  <a:t>링의 차원을 낮춤</a:t>
                </a:r>
                <a:endParaRPr kumimoji="1" lang="en-US" altLang="ko-KR" sz="2400" b="1" dirty="0"/>
              </a:p>
              <a:p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kumimoji="1" lang="ko-KR" altLang="en-US" sz="2400" dirty="0"/>
                  <a:t>의 링 차원을 낮춰 더 작은 서브링으로 표현</a:t>
                </a:r>
                <a:endParaRPr kumimoji="1" lang="en-US" altLang="ko-KR" dirty="0"/>
              </a:p>
              <a:p>
                <a:pPr marL="457200" lvl="1" indent="0">
                  <a:buNone/>
                </a:pPr>
                <a:endParaRPr kumimoji="1" lang="en-US" altLang="ko-KR" dirty="0"/>
              </a:p>
              <a:p>
                <a:pPr marL="457200" lvl="1" indent="0">
                  <a:buNone/>
                </a:pPr>
                <a:r>
                  <a:rPr kumimoji="1" lang="en-US" altLang="ko-KR" dirty="0"/>
                  <a:t>Ex)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−4)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4)</m:t>
                    </m:r>
                  </m:oMath>
                </a14:m>
                <a:endParaRPr kumimoji="1" lang="en-US" altLang="ko-KR" dirty="0"/>
              </a:p>
              <a:p>
                <a:pPr marL="457200" lvl="1" indent="0">
                  <a:buNone/>
                </a:pPr>
                <a:r>
                  <a:rPr kumimoji="1" lang="en-US" altLang="ko-KR" dirty="0"/>
                  <a:t>	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−2)(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kumimoji="1" lang="en-US" altLang="ko-KR" dirty="0"/>
              </a:p>
              <a:p>
                <a:pPr marL="0" indent="0">
                  <a:buNone/>
                </a:pPr>
                <a:r>
                  <a:rPr kumimoji="1" lang="en-US" altLang="ko-KR" dirty="0"/>
                  <a:t>	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−8)(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+8)</m:t>
                    </m:r>
                  </m:oMath>
                </a14:m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kumimoji="1" lang="ko-KR" altLang="en-US" sz="2400" dirty="0"/>
                  <a:t>차 상에서의 나머지를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−2)(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+2)(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−8)(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+8)</m:t>
                    </m:r>
                  </m:oMath>
                </a14:m>
                <a:r>
                  <a:rPr kumimoji="1" lang="ko-KR" altLang="en-US" sz="2400" dirty="0"/>
                  <a:t>차 상에서의 나머지로 표현 가능 </a:t>
                </a:r>
                <a:r>
                  <a:rPr kumimoji="1" lang="en-US" altLang="ko-KR" sz="2400" dirty="0">
                    <a:sym typeface="Wingdings" pitchFamily="2" charset="2"/>
                  </a:rPr>
                  <a:t></a:t>
                </a:r>
                <a:r>
                  <a:rPr kumimoji="1" lang="ko-KR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ko-KR" sz="2400" dirty="0">
                    <a:sym typeface="Wingdings" pitchFamily="2" charset="2"/>
                  </a:rPr>
                  <a:t>1</a:t>
                </a:r>
                <a:r>
                  <a:rPr kumimoji="1" lang="ko-KR" altLang="en-US" sz="2400" dirty="0">
                    <a:sym typeface="Wingdings" pitchFamily="2" charset="2"/>
                  </a:rPr>
                  <a:t>차 방정식 상에서의 나머지 이므로 나머지 </a:t>
                </a:r>
                <a:r>
                  <a:rPr kumimoji="1" lang="en-US" altLang="ko-KR" sz="2400" dirty="0">
                    <a:sym typeface="Wingdings" pitchFamily="2" charset="2"/>
                  </a:rPr>
                  <a:t>:</a:t>
                </a:r>
                <a:r>
                  <a:rPr kumimoji="1" lang="ko-KR" altLang="en-US" sz="2400" dirty="0">
                    <a:sym typeface="Wingdings" pitchFamily="2" charset="2"/>
                  </a:rPr>
                  <a:t> </a:t>
                </a:r>
                <a:r>
                  <a:rPr kumimoji="1" lang="en-US" altLang="ko-KR" sz="2400" dirty="0">
                    <a:sym typeface="Wingdings" pitchFamily="2" charset="2"/>
                  </a:rPr>
                  <a:t>1</a:t>
                </a:r>
                <a:r>
                  <a:rPr kumimoji="1" lang="ko-KR" altLang="en-US" sz="2400" dirty="0">
                    <a:sym typeface="Wingdings" pitchFamily="2" charset="2"/>
                  </a:rPr>
                  <a:t>개의 항</a:t>
                </a:r>
                <a:endParaRPr kumimoji="1" lang="en-US" altLang="ko-Kore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8F9FAF8-B7B9-4FFA-639C-EA52D435C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3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A1B26D49-D2E5-9826-C179-4553B97FA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629" y="2558079"/>
            <a:ext cx="3506451" cy="279705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E4D9A5C-06F9-A968-677C-5B2C9211B5F4}"/>
              </a:ext>
            </a:extLst>
          </p:cNvPr>
          <p:cNvGrpSpPr/>
          <p:nvPr/>
        </p:nvGrpSpPr>
        <p:grpSpPr>
          <a:xfrm>
            <a:off x="2992271" y="2134918"/>
            <a:ext cx="6207457" cy="535391"/>
            <a:chOff x="2992271" y="2354835"/>
            <a:chExt cx="6207457" cy="5353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C2E53B9-BF8D-3DBC-9BB1-6C1B885D7253}"/>
                    </a:ext>
                  </a:extLst>
                </p:cNvPr>
                <p:cNvSpPr txBox="1"/>
                <p:nvPr/>
              </p:nvSpPr>
              <p:spPr>
                <a:xfrm>
                  <a:off x="6408438" y="2451643"/>
                  <a:ext cx="267554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sz="1600" dirty="0">
                      <a:ea typeface="Cambria Math" panose="02040503050406030204" pitchFamily="18" charset="0"/>
                    </a:rPr>
                    <a:t>* </a:t>
                  </a:r>
                  <a14:m>
                    <m:oMath xmlns:m="http://schemas.openxmlformats.org/officeDocument/2006/math">
                      <m:r>
                        <a:rPr kumimoji="1" lang="en-US" altLang="ko-KR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a14:m>
                  <a:r>
                    <a:rPr kumimoji="1" lang="ko-KR" altLang="en-US" sz="1600" dirty="0">
                      <a:ea typeface="Cambria Math" panose="02040503050406030204" pitchFamily="18" charset="0"/>
                    </a:rPr>
                    <a:t>는 각 계수의 </a:t>
                  </a:r>
                  <a:r>
                    <a:rPr kumimoji="1" lang="en-US" altLang="ko-KR" sz="1600" dirty="0">
                      <a:ea typeface="Cambria Math" panose="02040503050406030204" pitchFamily="18" charset="0"/>
                    </a:rPr>
                    <a:t>modulus</a:t>
                  </a:r>
                  <a:r>
                    <a:rPr kumimoji="1" lang="ko-KR" altLang="en-US" sz="1600" dirty="0">
                      <a:ea typeface="Cambria Math" panose="02040503050406030204" pitchFamily="18" charset="0"/>
                    </a:rPr>
                    <a:t> 수</a:t>
                  </a:r>
                  <a:endParaRPr kumimoji="1" lang="ko-Kore-KR" alt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C2E53B9-BF8D-3DBC-9BB1-6C1B885D7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438" y="2451643"/>
                  <a:ext cx="2675541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943" t="-3571" b="-2500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C9ABD2-EE5A-C93D-B2B6-3772F2D16B1B}"/>
                </a:ext>
              </a:extLst>
            </p:cNvPr>
            <p:cNvSpPr/>
            <p:nvPr/>
          </p:nvSpPr>
          <p:spPr>
            <a:xfrm>
              <a:off x="2992271" y="2354835"/>
              <a:ext cx="6207457" cy="53539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15DBA11-32A6-C30E-4A5E-CE73DDA9123F}"/>
                    </a:ext>
                  </a:extLst>
                </p:cNvPr>
                <p:cNvSpPr txBox="1"/>
                <p:nvPr/>
              </p:nvSpPr>
              <p:spPr>
                <a:xfrm>
                  <a:off x="3211357" y="2433562"/>
                  <a:ext cx="2977995" cy="3978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sSup>
                          <m:sSupPr>
                            <m:ctrlP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kumimoji="1" lang="ko-Kore-KR" alt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15DBA11-32A6-C30E-4A5E-CE73DDA912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1357" y="2433562"/>
                  <a:ext cx="2977995" cy="397866"/>
                </a:xfrm>
                <a:prstGeom prst="rect">
                  <a:avLst/>
                </a:prstGeom>
                <a:blipFill>
                  <a:blip r:embed="rId5"/>
                  <a:stretch>
                    <a:fillRect l="-1271" t="-6250" r="-2542" b="-31250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76101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958</Words>
  <Application>Microsoft Macintosh PowerPoint</Application>
  <PresentationFormat>와이드스크린</PresentationFormat>
  <Paragraphs>163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Cambria Math</vt:lpstr>
      <vt:lpstr>Wingdings</vt:lpstr>
      <vt:lpstr>CryptoCraft 테마</vt:lpstr>
      <vt:lpstr>제목 테마</vt:lpstr>
      <vt:lpstr>Number theoretic transform(NTT) 연구 동향</vt:lpstr>
      <vt:lpstr>PowerPoint 프레젠테이션</vt:lpstr>
      <vt:lpstr>서론</vt:lpstr>
      <vt:lpstr>서론</vt:lpstr>
      <vt:lpstr>서론</vt:lpstr>
      <vt:lpstr>관련연구</vt:lpstr>
      <vt:lpstr>관련연구</vt:lpstr>
      <vt:lpstr>관련연구</vt:lpstr>
      <vt:lpstr>관련연구</vt:lpstr>
      <vt:lpstr>연구동향</vt:lpstr>
      <vt:lpstr>연구동향</vt:lpstr>
      <vt:lpstr>연구동향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112</cp:revision>
  <dcterms:created xsi:type="dcterms:W3CDTF">2019-03-05T04:29:07Z</dcterms:created>
  <dcterms:modified xsi:type="dcterms:W3CDTF">2022-06-15T07:23:46Z</dcterms:modified>
</cp:coreProperties>
</file>