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4"/>
  </p:sldMasterIdLst>
  <p:notesMasterIdLst>
    <p:notesMasterId r:id="rId21"/>
  </p:notesMasterIdLst>
  <p:handoutMasterIdLst>
    <p:handoutMasterId r:id="rId22"/>
  </p:handoutMasterIdLst>
  <p:sldIdLst>
    <p:sldId id="269" r:id="rId5"/>
    <p:sldId id="275" r:id="rId6"/>
    <p:sldId id="281" r:id="rId7"/>
    <p:sldId id="282" r:id="rId8"/>
    <p:sldId id="283" r:id="rId9"/>
    <p:sldId id="327" r:id="rId10"/>
    <p:sldId id="336" r:id="rId11"/>
    <p:sldId id="329" r:id="rId12"/>
    <p:sldId id="310" r:id="rId13"/>
    <p:sldId id="325" r:id="rId14"/>
    <p:sldId id="314" r:id="rId15"/>
    <p:sldId id="315" r:id="rId16"/>
    <p:sldId id="302" r:id="rId17"/>
    <p:sldId id="317" r:id="rId18"/>
    <p:sldId id="335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6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29474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초경량 블록 암호 </a:t>
            </a:r>
            <a:r>
              <a:rPr lang="en-US" altLang="ko-KR" sz="4400" dirty="0"/>
              <a:t>CHAM</a:t>
            </a:r>
            <a:r>
              <a:rPr lang="ko-KR" altLang="en-US" sz="4400" dirty="0"/>
              <a:t>에 대한 </a:t>
            </a:r>
            <a:r>
              <a:rPr lang="en-US" altLang="ko-KR" sz="4400" dirty="0"/>
              <a:t>CPA </a:t>
            </a:r>
            <a:r>
              <a:rPr lang="ko-KR" altLang="en-US" sz="4400" dirty="0"/>
              <a:t>공격과 대응기법 제안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/>
              <a:t>김현준</a:t>
            </a:r>
            <a:r>
              <a:rPr lang="en-US" altLang="ko-KR" dirty="0"/>
              <a:t>, </a:t>
            </a:r>
            <a:r>
              <a:rPr lang="ko-KR" altLang="en-US" dirty="0" err="1"/>
              <a:t>권혁동</a:t>
            </a:r>
            <a:r>
              <a:rPr lang="en-US" altLang="ko-KR" dirty="0"/>
              <a:t>, </a:t>
            </a:r>
            <a:r>
              <a:rPr lang="ko-KR" altLang="en-US" dirty="0"/>
              <a:t>김경호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서화정</a:t>
            </a:r>
            <a:endParaRPr lang="en-US" altLang="ko-KR" dirty="0"/>
          </a:p>
          <a:p>
            <a:r>
              <a:rPr lang="ko-KR" altLang="en-US" dirty="0"/>
              <a:t>한성대학교 </a:t>
            </a:r>
            <a:r>
              <a:rPr lang="en-US" altLang="ko-KR" dirty="0"/>
              <a:t>IT</a:t>
            </a:r>
            <a:r>
              <a:rPr lang="ko-KR" altLang="en-US" dirty="0"/>
              <a:t>융합공학부 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27936C-93C0-4ADD-99B0-09BD9DF57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EEAF8D-B314-4C2D-8607-5C433090F14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4686" y="1670300"/>
            <a:ext cx="11369675" cy="407439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ARX </a:t>
            </a:r>
            <a:r>
              <a:rPr lang="ko-KR" altLang="en-US" sz="2000" dirty="0"/>
              <a:t>기반 알고리즘 </a:t>
            </a:r>
            <a:r>
              <a:rPr lang="en-US" altLang="ko-KR" sz="2000" dirty="0"/>
              <a:t>LEA, HIGHT, SIMONE, </a:t>
            </a:r>
            <a:r>
              <a:rPr lang="ko-KR" altLang="en-US" sz="2000" dirty="0"/>
              <a:t>그리고 </a:t>
            </a:r>
            <a:r>
              <a:rPr lang="en-US" altLang="ko-KR" sz="2000" dirty="0"/>
              <a:t>SPECK</a:t>
            </a:r>
            <a:r>
              <a:rPr lang="ko-KR" altLang="en-US" sz="2000" dirty="0"/>
              <a:t>이 </a:t>
            </a:r>
            <a:br>
              <a:rPr lang="en-US" altLang="ko-KR" sz="2000" dirty="0"/>
            </a:br>
            <a:r>
              <a:rPr lang="ko-KR" altLang="en-US" sz="2000" dirty="0"/>
              <a:t>해당 공격 기법에 취약한 것으로 </a:t>
            </a:r>
            <a:r>
              <a:rPr lang="ko-KR" altLang="en-US" sz="2000" dirty="0" err="1"/>
              <a:t>밝혀짐</a:t>
            </a:r>
            <a:endParaRPr lang="en-US" altLang="ko-KR" sz="2000" dirty="0"/>
          </a:p>
          <a:p>
            <a:endParaRPr lang="ko-KR" altLang="en-US" sz="2000" dirty="0"/>
          </a:p>
          <a:p>
            <a:r>
              <a:rPr lang="ko-KR" altLang="en-US" sz="2000" dirty="0" err="1"/>
              <a:t>부채널</a:t>
            </a:r>
            <a:r>
              <a:rPr lang="ko-KR" altLang="en-US" sz="2000" dirty="0"/>
              <a:t> 공격으로부터 안전성을 갖추기 위한 기법으로 </a:t>
            </a:r>
            <a:r>
              <a:rPr lang="ko-KR" altLang="en-US" sz="2000" dirty="0" err="1"/>
              <a:t>마스킹</a:t>
            </a:r>
            <a:r>
              <a:rPr lang="ko-KR" altLang="en-US" sz="2000" dirty="0"/>
              <a:t> 기법을 사용 할 수 있다</a:t>
            </a:r>
            <a:r>
              <a:rPr lang="en-US" altLang="ko-KR" sz="2000" dirty="0"/>
              <a:t>. </a:t>
            </a:r>
          </a:p>
          <a:p>
            <a:endParaRPr lang="en-US" altLang="ko-KR" sz="2000" dirty="0"/>
          </a:p>
          <a:p>
            <a:r>
              <a:rPr lang="en-US" altLang="ko-KR" sz="2000" dirty="0"/>
              <a:t>8</a:t>
            </a:r>
            <a:r>
              <a:rPr lang="ko-KR" altLang="en-US" sz="2000" dirty="0"/>
              <a:t>비트 프로세스 상에서 </a:t>
            </a:r>
            <a:r>
              <a:rPr lang="en-US" altLang="ko-KR" sz="2000" dirty="0"/>
              <a:t>CHAM-64/128</a:t>
            </a:r>
            <a:r>
              <a:rPr lang="ko-KR" altLang="en-US" sz="2000" dirty="0"/>
              <a:t>에 대한 전력 분석 공격 실험을 통하여 </a:t>
            </a:r>
            <a:br>
              <a:rPr lang="en-US" altLang="ko-KR" sz="2000" dirty="0"/>
            </a:br>
            <a:r>
              <a:rPr lang="ko-KR" altLang="en-US" sz="2000" dirty="0"/>
              <a:t>마스터 키 값을 획득 할 수 있음을 확인한다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1</a:t>
            </a:r>
            <a:r>
              <a:rPr lang="ko-KR" altLang="en-US" sz="2000" dirty="0"/>
              <a:t>차 전력 분석 공격에 안전하도록 </a:t>
            </a:r>
            <a:r>
              <a:rPr lang="ko-KR" altLang="en-US" sz="2000" dirty="0" err="1"/>
              <a:t>마스킹</a:t>
            </a:r>
            <a:r>
              <a:rPr lang="ko-KR" altLang="en-US" sz="2000" dirty="0"/>
              <a:t> 기법을 함께 제안</a:t>
            </a:r>
          </a:p>
          <a:p>
            <a:endParaRPr lang="ko-KR" altLang="en-US" sz="2000" dirty="0"/>
          </a:p>
          <a:p>
            <a:endParaRPr lang="ko-KR" altLang="en-US" sz="2000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3AF3F99-AB76-4E20-9F5B-CB1AA8357CB9}"/>
              </a:ext>
            </a:extLst>
          </p:cNvPr>
          <p:cNvSpPr txBox="1">
            <a:spLocks/>
          </p:cNvSpPr>
          <p:nvPr/>
        </p:nvSpPr>
        <p:spPr>
          <a:xfrm>
            <a:off x="410405" y="207747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 </a:t>
            </a:r>
            <a:r>
              <a:rPr lang="ko-KR" altLang="en-US" dirty="0"/>
              <a:t>제안 목적</a:t>
            </a:r>
          </a:p>
        </p:txBody>
      </p:sp>
    </p:spTree>
    <p:extLst>
      <p:ext uri="{BB962C8B-B14F-4D97-AF65-F5344CB8AC3E}">
        <p14:creationId xmlns:p14="http://schemas.microsoft.com/office/powerpoint/2010/main" val="38470192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2F78D-67CF-4AF9-93D6-8D96B0C2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제안 </a:t>
            </a:r>
            <a:r>
              <a:rPr lang="en-US" altLang="ko-KR" dirty="0"/>
              <a:t>CPA </a:t>
            </a:r>
            <a:r>
              <a:rPr lang="ko-KR" altLang="en-US" dirty="0"/>
              <a:t>공격 기법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B3BA9D-9ADC-4B1B-8B93-43EBCDFCE935}"/>
              </a:ext>
            </a:extLst>
          </p:cNvPr>
          <p:cNvSpPr txBox="1"/>
          <p:nvPr/>
        </p:nvSpPr>
        <p:spPr>
          <a:xfrm>
            <a:off x="654911" y="1117827"/>
            <a:ext cx="6187989" cy="32932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b="1" dirty="0">
                <a:cs typeface="Arial"/>
              </a:rPr>
              <a:t>홀수 라운드</a:t>
            </a:r>
            <a:r>
              <a:rPr lang="en-US" altLang="ko-KR" sz="1600" b="1" dirty="0">
                <a:cs typeface="Arial"/>
              </a:rPr>
              <a:t> </a:t>
            </a:r>
            <a:r>
              <a:rPr lang="en-US" altLang="ko-KR" sz="1600" b="1" dirty="0" err="1">
                <a:cs typeface="Arial"/>
              </a:rPr>
              <a:t>연산</a:t>
            </a:r>
            <a:endParaRPr lang="ko-KR" altLang="en-US" sz="1600" b="1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altLang="ko-KR" sz="16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 dirty="0">
                <a:cs typeface="Arial"/>
              </a:rPr>
              <a:t>ROL 연산 후( ) 지점 공격</a:t>
            </a:r>
            <a:endParaRPr lang="en-US" altLang="ko-KR" sz="16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altLang="ko-KR" sz="16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600" dirty="0">
                <a:cs typeface="Arial"/>
              </a:rPr>
              <a:t>8</a:t>
            </a:r>
            <a:r>
              <a:rPr lang="ko-KR" altLang="en-US" sz="1600" dirty="0" err="1">
                <a:cs typeface="Arial"/>
              </a:rPr>
              <a:t>비트씩</a:t>
            </a:r>
            <a:r>
              <a:rPr lang="ko-KR" altLang="en-US" sz="1600" dirty="0">
                <a:cs typeface="Arial"/>
              </a:rPr>
              <a:t> 나누어 공격</a:t>
            </a:r>
            <a:endParaRPr lang="en-US" altLang="ko-KR" sz="16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ko-KR" altLang="en-US" sz="16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altLang="en-US" sz="1600" dirty="0" err="1">
                <a:cs typeface="Arial"/>
              </a:rPr>
              <a:t>RK에</a:t>
            </a:r>
            <a:r>
              <a:rPr lang="ko-KR" altLang="en-US" sz="1600" dirty="0">
                <a:cs typeface="Arial"/>
              </a:rPr>
              <a:t> 우측부분에 8bit</a:t>
            </a:r>
            <a:r>
              <a:rPr lang="ko-KR" sz="1600" dirty="0">
                <a:latin typeface="맑은 고딕"/>
                <a:cs typeface="Arial"/>
              </a:rPr>
              <a:t>(RK</a:t>
            </a:r>
            <a:r>
              <a:rPr lang="ko-KR" sz="900" dirty="0">
                <a:latin typeface="맑은 고딕"/>
                <a:cs typeface="Arial"/>
              </a:rPr>
              <a:t>8-15</a:t>
            </a:r>
            <a:r>
              <a:rPr lang="ko-KR" sz="1600" dirty="0">
                <a:latin typeface="맑은 고딕"/>
                <a:cs typeface="Arial"/>
              </a:rPr>
              <a:t>)</a:t>
            </a:r>
            <a:r>
              <a:rPr lang="ko-KR" altLang="en-US" sz="1600" dirty="0">
                <a:cs typeface="Arial"/>
              </a:rPr>
              <a:t>만 </a:t>
            </a:r>
            <a:r>
              <a:rPr lang="ko-KR" altLang="en-US" sz="1600" dirty="0" err="1">
                <a:cs typeface="Arial"/>
              </a:rPr>
              <a:t>추측값를</a:t>
            </a:r>
            <a:r>
              <a:rPr lang="ko-KR" altLang="en-US" sz="1600" dirty="0">
                <a:cs typeface="Arial"/>
              </a:rPr>
              <a:t> 넣고 결과값 중 가장 상관계수 값이 높은 </a:t>
            </a:r>
            <a:r>
              <a:rPr lang="ko-KR" altLang="en-US" sz="1600" dirty="0" err="1">
                <a:cs typeface="Arial"/>
              </a:rPr>
              <a:t>추측값를</a:t>
            </a:r>
            <a:r>
              <a:rPr lang="ko-KR" altLang="en-US" sz="1600" dirty="0">
                <a:cs typeface="Arial"/>
              </a:rPr>
              <a:t> 라운드키의 우측 8bit로 선택</a:t>
            </a:r>
          </a:p>
          <a:p>
            <a:pPr marL="285750" indent="-285750">
              <a:buFont typeface="Arial"/>
              <a:buChar char="•"/>
            </a:pPr>
            <a:endParaRPr lang="ko-KR" altLang="en-US" sz="1600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sz="1600" dirty="0" err="1">
                <a:latin typeface="맑은 고딕"/>
                <a:cs typeface="Arial"/>
              </a:rPr>
              <a:t>RK에</a:t>
            </a:r>
            <a:r>
              <a:rPr lang="ko-KR" sz="1600" dirty="0">
                <a:latin typeface="맑은 고딕"/>
                <a:cs typeface="Arial"/>
              </a:rPr>
              <a:t> </a:t>
            </a:r>
            <a:r>
              <a:rPr lang="ko-KR" altLang="en-US" sz="1600" dirty="0">
                <a:latin typeface="맑은 고딕"/>
                <a:cs typeface="Arial"/>
              </a:rPr>
              <a:t>좌측부분에</a:t>
            </a:r>
            <a:r>
              <a:rPr lang="ko-KR" sz="1600" dirty="0">
                <a:latin typeface="맑은 고딕"/>
                <a:cs typeface="Arial"/>
              </a:rPr>
              <a:t> 8bit(</a:t>
            </a:r>
            <a:r>
              <a:rPr lang="en-US" altLang="ko-KR" sz="1600" dirty="0">
                <a:latin typeface="맑은 고딕"/>
                <a:cs typeface="Arial"/>
              </a:rPr>
              <a:t>RK</a:t>
            </a:r>
            <a:r>
              <a:rPr lang="en-US" altLang="ko-KR" sz="800" dirty="0">
                <a:latin typeface="맑은 고딕"/>
                <a:cs typeface="Arial"/>
              </a:rPr>
              <a:t>0-7</a:t>
            </a:r>
            <a:r>
              <a:rPr lang="ko-KR" sz="1600" dirty="0">
                <a:latin typeface="맑은 고딕"/>
                <a:cs typeface="Arial"/>
              </a:rPr>
              <a:t>)만 </a:t>
            </a:r>
            <a:r>
              <a:rPr lang="ko-KR" sz="1600" dirty="0" err="1">
                <a:latin typeface="맑은 고딕"/>
                <a:cs typeface="Arial"/>
              </a:rPr>
              <a:t>추측</a:t>
            </a:r>
            <a:r>
              <a:rPr lang="ko-KR" altLang="en-US" sz="1600" dirty="0" err="1">
                <a:latin typeface="맑은 고딕"/>
                <a:cs typeface="Arial"/>
              </a:rPr>
              <a:t>값</a:t>
            </a:r>
            <a:r>
              <a:rPr lang="ko-KR" sz="1600" dirty="0" err="1">
                <a:latin typeface="맑은 고딕"/>
                <a:cs typeface="Arial"/>
              </a:rPr>
              <a:t>를</a:t>
            </a:r>
            <a:r>
              <a:rPr lang="ko-KR" sz="1600" dirty="0">
                <a:latin typeface="맑은 고딕"/>
                <a:cs typeface="Arial"/>
              </a:rPr>
              <a:t> 넣고 </a:t>
            </a:r>
            <a:r>
              <a:rPr lang="ko-KR" altLang="en-US" sz="1600" dirty="0">
                <a:latin typeface="맑은 고딕"/>
                <a:cs typeface="Arial"/>
              </a:rPr>
              <a:t>결과값</a:t>
            </a:r>
            <a:r>
              <a:rPr lang="ko-KR" sz="1600" dirty="0">
                <a:latin typeface="맑은 고딕"/>
                <a:cs typeface="Arial"/>
              </a:rPr>
              <a:t> 중 가</a:t>
            </a:r>
            <a:r>
              <a:rPr lang="ko-KR" altLang="en-US" sz="1600" dirty="0">
                <a:latin typeface="맑은 고딕"/>
                <a:cs typeface="Arial"/>
              </a:rPr>
              <a:t>장</a:t>
            </a:r>
            <a:r>
              <a:rPr lang="ko-KR" sz="1600" dirty="0">
                <a:latin typeface="맑은 고딕"/>
                <a:cs typeface="Arial"/>
              </a:rPr>
              <a:t> 상관계수 값이 높은 </a:t>
            </a:r>
            <a:r>
              <a:rPr lang="ko-KR" sz="1600" dirty="0" err="1">
                <a:latin typeface="맑은 고딕"/>
                <a:cs typeface="Arial"/>
              </a:rPr>
              <a:t>추측</a:t>
            </a:r>
            <a:r>
              <a:rPr lang="ko-KR" altLang="en-US" sz="1600" dirty="0" err="1">
                <a:latin typeface="맑은 고딕"/>
                <a:cs typeface="Arial"/>
              </a:rPr>
              <a:t>값</a:t>
            </a:r>
            <a:r>
              <a:rPr lang="ko-KR" sz="1600" dirty="0" err="1">
                <a:latin typeface="맑은 고딕"/>
                <a:cs typeface="Arial"/>
              </a:rPr>
              <a:t>를</a:t>
            </a:r>
            <a:r>
              <a:rPr lang="ko-KR" sz="1600" dirty="0">
                <a:latin typeface="맑은 고딕"/>
                <a:cs typeface="Arial"/>
              </a:rPr>
              <a:t> 라운드키의 </a:t>
            </a:r>
            <a:r>
              <a:rPr lang="ko-KR" altLang="en-US" sz="1600" dirty="0">
                <a:latin typeface="맑은 고딕"/>
                <a:cs typeface="Arial"/>
              </a:rPr>
              <a:t>좌측</a:t>
            </a:r>
            <a:r>
              <a:rPr lang="ko-KR" sz="1600" dirty="0">
                <a:latin typeface="맑은 고딕"/>
                <a:cs typeface="Arial"/>
              </a:rPr>
              <a:t> 8bit로 선택</a:t>
            </a:r>
          </a:p>
          <a:p>
            <a:pPr marL="285750" indent="-285750">
              <a:buFont typeface="Arial,Sans-Serif"/>
              <a:buChar char="•"/>
            </a:pPr>
            <a:endParaRPr lang="ko-KR" altLang="en-US" sz="1600" dirty="0">
              <a:latin typeface="맑은 고딕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altLang="en-US" sz="1600" dirty="0">
                <a:latin typeface="맑은 고딕"/>
                <a:cs typeface="Arial"/>
              </a:rPr>
              <a:t>획득한 </a:t>
            </a:r>
            <a:r>
              <a:rPr lang="ko-KR" altLang="en-US" sz="1600" dirty="0" err="1">
                <a:latin typeface="맑은 고딕"/>
                <a:cs typeface="Arial"/>
              </a:rPr>
              <a:t>라운드키값으로</a:t>
            </a:r>
            <a:r>
              <a:rPr lang="ko-KR" altLang="en-US" sz="1600" dirty="0">
                <a:latin typeface="맑은 고딕"/>
                <a:cs typeface="Arial"/>
              </a:rPr>
              <a:t> </a:t>
            </a:r>
            <a:r>
              <a:rPr lang="ko-KR" altLang="en-US" sz="1600" dirty="0" err="1">
                <a:latin typeface="맑은 고딕"/>
                <a:cs typeface="Arial"/>
              </a:rPr>
              <a:t>마스터키값</a:t>
            </a:r>
            <a:r>
              <a:rPr lang="ko-KR" altLang="en-US" sz="1600" dirty="0">
                <a:latin typeface="맑은 고딕"/>
                <a:cs typeface="Arial"/>
              </a:rPr>
              <a:t> 획득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93FDA8A5-705D-42D8-B14B-7781A9D950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92" t="8612" r="33482" b="9091"/>
          <a:stretch/>
        </p:blipFill>
        <p:spPr>
          <a:xfrm>
            <a:off x="7519235" y="1487177"/>
            <a:ext cx="3821036" cy="2851686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256A090B-18EF-4A07-84F7-0DBB654BC474}"/>
              </a:ext>
            </a:extLst>
          </p:cNvPr>
          <p:cNvSpPr/>
          <p:nvPr/>
        </p:nvSpPr>
        <p:spPr>
          <a:xfrm>
            <a:off x="10048308" y="3776085"/>
            <a:ext cx="85046" cy="6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F650541-2874-4FCC-B24B-0A0431C99B76}"/>
              </a:ext>
            </a:extLst>
          </p:cNvPr>
          <p:cNvSpPr/>
          <p:nvPr/>
        </p:nvSpPr>
        <p:spPr>
          <a:xfrm>
            <a:off x="2211018" y="1764758"/>
            <a:ext cx="85046" cy="6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림 19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C2B42923-F24C-4E1D-9F8F-6F40C16D1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2055" y="5221587"/>
            <a:ext cx="4225528" cy="272450"/>
          </a:xfrm>
          <a:prstGeom prst="rect">
            <a:avLst/>
          </a:prstGeom>
        </p:spPr>
      </p:pic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876BC39A-DD49-464F-9168-91E1814D7323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4631531"/>
          <a:ext cx="23942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84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4713FA1F-471D-4CCC-9040-5F75554C3A4B}"/>
              </a:ext>
            </a:extLst>
          </p:cNvPr>
          <p:cNvGraphicFramePr>
            <a:graphicFrameLocks noGrp="1"/>
          </p:cNvGraphicFramePr>
          <p:nvPr/>
        </p:nvGraphicFramePr>
        <p:xfrm>
          <a:off x="3375422" y="4631530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23" name="표 21">
            <a:extLst>
              <a:ext uri="{FF2B5EF4-FFF2-40B4-BE49-F238E27FC236}">
                <a16:creationId xmlns:a16="http://schemas.microsoft.com/office/drawing/2014/main" id="{B0C6E335-1ED8-45E6-BF7D-C56622CEA32F}"/>
              </a:ext>
            </a:extLst>
          </p:cNvPr>
          <p:cNvGraphicFramePr>
            <a:graphicFrameLocks noGrp="1"/>
          </p:cNvGraphicFramePr>
          <p:nvPr/>
        </p:nvGraphicFramePr>
        <p:xfrm>
          <a:off x="9072561" y="4613672"/>
          <a:ext cx="23942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84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24" name="표 21">
            <a:extLst>
              <a:ext uri="{FF2B5EF4-FFF2-40B4-BE49-F238E27FC236}">
                <a16:creationId xmlns:a16="http://schemas.microsoft.com/office/drawing/2014/main" id="{992B8DC1-78BA-43C3-AAD1-2471739F6B45}"/>
              </a:ext>
            </a:extLst>
          </p:cNvPr>
          <p:cNvGraphicFramePr>
            <a:graphicFrameLocks noGrp="1"/>
          </p:cNvGraphicFramePr>
          <p:nvPr/>
        </p:nvGraphicFramePr>
        <p:xfrm>
          <a:off x="6607968" y="4613670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25" name="표 21">
            <a:extLst>
              <a:ext uri="{FF2B5EF4-FFF2-40B4-BE49-F238E27FC236}">
                <a16:creationId xmlns:a16="http://schemas.microsoft.com/office/drawing/2014/main" id="{FFC5352F-F4AB-4409-9577-317D629D2704}"/>
              </a:ext>
            </a:extLst>
          </p:cNvPr>
          <p:cNvGraphicFramePr>
            <a:graphicFrameLocks noGrp="1"/>
          </p:cNvGraphicFramePr>
          <p:nvPr/>
        </p:nvGraphicFramePr>
        <p:xfrm>
          <a:off x="3369468" y="5679279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26" name="표 21">
            <a:extLst>
              <a:ext uri="{FF2B5EF4-FFF2-40B4-BE49-F238E27FC236}">
                <a16:creationId xmlns:a16="http://schemas.microsoft.com/office/drawing/2014/main" id="{6ADE86CD-EBA4-4692-A416-31A60AAC6076}"/>
              </a:ext>
            </a:extLst>
          </p:cNvPr>
          <p:cNvGraphicFramePr>
            <a:graphicFrameLocks noGrp="1"/>
          </p:cNvGraphicFramePr>
          <p:nvPr/>
        </p:nvGraphicFramePr>
        <p:xfrm>
          <a:off x="6613920" y="5643561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27" name="표 21">
            <a:extLst>
              <a:ext uri="{FF2B5EF4-FFF2-40B4-BE49-F238E27FC236}">
                <a16:creationId xmlns:a16="http://schemas.microsoft.com/office/drawing/2014/main" id="{743EBDEC-7C87-401A-981D-AC58A22E5611}"/>
              </a:ext>
            </a:extLst>
          </p:cNvPr>
          <p:cNvGraphicFramePr>
            <a:graphicFrameLocks noGrp="1"/>
          </p:cNvGraphicFramePr>
          <p:nvPr/>
        </p:nvGraphicFramePr>
        <p:xfrm>
          <a:off x="922733" y="5691185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28" name="표 21">
            <a:extLst>
              <a:ext uri="{FF2B5EF4-FFF2-40B4-BE49-F238E27FC236}">
                <a16:creationId xmlns:a16="http://schemas.microsoft.com/office/drawing/2014/main" id="{5E398BA6-835A-49D5-AE26-B9B01888F8FE}"/>
              </a:ext>
            </a:extLst>
          </p:cNvPr>
          <p:cNvGraphicFramePr>
            <a:graphicFrameLocks noGrp="1"/>
          </p:cNvGraphicFramePr>
          <p:nvPr/>
        </p:nvGraphicFramePr>
        <p:xfrm>
          <a:off x="9126139" y="5631653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pic>
        <p:nvPicPr>
          <p:cNvPr id="29" name="그림 19" descr="개체이(가) 표시된 사진&#10;&#10;높은 신뢰도로 생성된 설명">
            <a:extLst>
              <a:ext uri="{FF2B5EF4-FFF2-40B4-BE49-F238E27FC236}">
                <a16:creationId xmlns:a16="http://schemas.microsoft.com/office/drawing/2014/main" id="{1454FF37-15B1-478A-97E1-2DE0391C4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679" y="5221587"/>
            <a:ext cx="4225528" cy="272450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A5EF0F3-A5A5-4D26-A462-4593C50EFE7B}"/>
              </a:ext>
            </a:extLst>
          </p:cNvPr>
          <p:cNvSpPr/>
          <p:nvPr/>
        </p:nvSpPr>
        <p:spPr>
          <a:xfrm>
            <a:off x="3346846" y="5644752"/>
            <a:ext cx="2440780" cy="434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0029F02-CEA9-498F-9C4A-6BF6F7043D22}"/>
              </a:ext>
            </a:extLst>
          </p:cNvPr>
          <p:cNvSpPr/>
          <p:nvPr/>
        </p:nvSpPr>
        <p:spPr>
          <a:xfrm>
            <a:off x="6585345" y="5614986"/>
            <a:ext cx="2440780" cy="434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화살표: 아래쪽 31">
            <a:extLst>
              <a:ext uri="{FF2B5EF4-FFF2-40B4-BE49-F238E27FC236}">
                <a16:creationId xmlns:a16="http://schemas.microsoft.com/office/drawing/2014/main" id="{A7DC9C46-2505-45DE-A4AD-8B9A0EF36204}"/>
              </a:ext>
            </a:extLst>
          </p:cNvPr>
          <p:cNvSpPr/>
          <p:nvPr/>
        </p:nvSpPr>
        <p:spPr>
          <a:xfrm>
            <a:off x="4133230" y="5005530"/>
            <a:ext cx="125016" cy="21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437270A8-F639-4063-8100-A0AF14722F32}"/>
              </a:ext>
            </a:extLst>
          </p:cNvPr>
          <p:cNvSpPr/>
          <p:nvPr/>
        </p:nvSpPr>
        <p:spPr>
          <a:xfrm>
            <a:off x="9877995" y="5005530"/>
            <a:ext cx="125016" cy="21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같음 기호 33">
            <a:extLst>
              <a:ext uri="{FF2B5EF4-FFF2-40B4-BE49-F238E27FC236}">
                <a16:creationId xmlns:a16="http://schemas.microsoft.com/office/drawing/2014/main" id="{AB023A53-E564-4EFD-A3F5-B447AC917A18}"/>
              </a:ext>
            </a:extLst>
          </p:cNvPr>
          <p:cNvSpPr/>
          <p:nvPr/>
        </p:nvSpPr>
        <p:spPr>
          <a:xfrm>
            <a:off x="334564" y="5728095"/>
            <a:ext cx="452438" cy="26789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같음 기호 34">
            <a:extLst>
              <a:ext uri="{FF2B5EF4-FFF2-40B4-BE49-F238E27FC236}">
                <a16:creationId xmlns:a16="http://schemas.microsoft.com/office/drawing/2014/main" id="{3D13E2E0-B71B-4F25-96B2-2BE1F6970B69}"/>
              </a:ext>
            </a:extLst>
          </p:cNvPr>
          <p:cNvSpPr/>
          <p:nvPr/>
        </p:nvSpPr>
        <p:spPr>
          <a:xfrm>
            <a:off x="6132908" y="5698329"/>
            <a:ext cx="452438" cy="26789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AA2DA1E-F7F2-427B-9ADF-9700590367D2}"/>
              </a:ext>
            </a:extLst>
          </p:cNvPr>
          <p:cNvCxnSpPr/>
          <p:nvPr/>
        </p:nvCxnSpPr>
        <p:spPr>
          <a:xfrm flipH="1">
            <a:off x="5990034" y="4406501"/>
            <a:ext cx="5952" cy="18633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533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2F78D-67CF-4AF9-93D6-8D96B0C2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 제안 </a:t>
            </a:r>
            <a:r>
              <a:rPr lang="en-US" altLang="ko-KR"/>
              <a:t>CPA </a:t>
            </a:r>
            <a:r>
              <a:rPr lang="ko-KR" altLang="en-US"/>
              <a:t>공격 기법</a:t>
            </a:r>
          </a:p>
        </p:txBody>
      </p:sp>
      <p:pic>
        <p:nvPicPr>
          <p:cNvPr id="37" name="그림 16">
            <a:extLst>
              <a:ext uri="{FF2B5EF4-FFF2-40B4-BE49-F238E27FC236}">
                <a16:creationId xmlns:a16="http://schemas.microsoft.com/office/drawing/2014/main" id="{751ED18F-EB9C-4094-88D7-63D7282C43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209" y="5206473"/>
            <a:ext cx="5500915" cy="35181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E550F2F-2B4C-45A6-BFDC-B5F65772193F}"/>
              </a:ext>
            </a:extLst>
          </p:cNvPr>
          <p:cNvSpPr txBox="1"/>
          <p:nvPr/>
        </p:nvSpPr>
        <p:spPr>
          <a:xfrm>
            <a:off x="512157" y="1076976"/>
            <a:ext cx="6297717" cy="35394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ko-KR" altLang="en-US" sz="1600" b="1" dirty="0">
                <a:cs typeface="Arial"/>
              </a:rPr>
              <a:t>짝수 라운드</a:t>
            </a:r>
            <a:r>
              <a:rPr lang="en-US" altLang="ko-KR" sz="1600" b="1" dirty="0">
                <a:cs typeface="Arial"/>
              </a:rPr>
              <a:t> </a:t>
            </a:r>
            <a:r>
              <a:rPr lang="en-US" altLang="ko-KR" sz="1600" b="1" dirty="0" err="1">
                <a:cs typeface="Arial"/>
              </a:rPr>
              <a:t>연산</a:t>
            </a:r>
            <a:endParaRPr lang="ko-KR" altLang="en-US" sz="1600" b="1" dirty="0">
              <a:cs typeface="Arial"/>
            </a:endParaRPr>
          </a:p>
          <a:p>
            <a:endParaRPr lang="en-US" altLang="ko-KR" sz="16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sz="1600" dirty="0">
                <a:latin typeface="맑은 고딕"/>
                <a:cs typeface="Arial"/>
              </a:rPr>
              <a:t>RK</a:t>
            </a:r>
            <a:r>
              <a:rPr lang="ko-KR" sz="1100" dirty="0">
                <a:latin typeface="맑은 고딕"/>
                <a:cs typeface="Arial"/>
              </a:rPr>
              <a:t>8-15</a:t>
            </a:r>
            <a:r>
              <a:rPr lang="ko-KR" sz="1600" dirty="0">
                <a:latin typeface="맑은 고딕"/>
                <a:cs typeface="Arial"/>
              </a:rPr>
              <a:t>는</a:t>
            </a:r>
            <a:r>
              <a:rPr lang="ko-KR" altLang="en-US" sz="1600" dirty="0">
                <a:latin typeface="맑은 고딕"/>
                <a:cs typeface="Arial"/>
              </a:rPr>
              <a:t>    지점을 공격, </a:t>
            </a:r>
            <a:r>
              <a:rPr lang="en-US" altLang="ko-KR" sz="1600" dirty="0">
                <a:latin typeface="맑은 고딕"/>
                <a:cs typeface="Arial"/>
              </a:rPr>
              <a:t>RK</a:t>
            </a:r>
            <a:r>
              <a:rPr lang="en-US" altLang="ko-KR" sz="1050" dirty="0">
                <a:latin typeface="맑은 고딕"/>
                <a:cs typeface="Arial"/>
              </a:rPr>
              <a:t>0-7</a:t>
            </a:r>
            <a:r>
              <a:rPr lang="en-US" altLang="ko-KR" sz="1600" dirty="0">
                <a:latin typeface="맑은 고딕"/>
                <a:cs typeface="Arial"/>
              </a:rPr>
              <a:t>은     </a:t>
            </a:r>
            <a:r>
              <a:rPr lang="en-US" altLang="ko-KR" sz="1600" dirty="0" err="1">
                <a:latin typeface="맑은 고딕"/>
                <a:cs typeface="Arial"/>
              </a:rPr>
              <a:t>지점을</a:t>
            </a:r>
            <a:r>
              <a:rPr lang="en-US" altLang="ko-KR" sz="1600" dirty="0">
                <a:latin typeface="맑은 고딕"/>
                <a:cs typeface="Arial"/>
              </a:rPr>
              <a:t> </a:t>
            </a:r>
            <a:r>
              <a:rPr lang="en-US" altLang="ko-KR" sz="1600" dirty="0" err="1">
                <a:latin typeface="맑은 고딕"/>
                <a:cs typeface="Arial"/>
              </a:rPr>
              <a:t>공격한다</a:t>
            </a:r>
            <a:r>
              <a:rPr lang="en-US" altLang="ko-KR" sz="1600" dirty="0">
                <a:latin typeface="맑은 고딕"/>
                <a:cs typeface="Arial"/>
              </a:rPr>
              <a:t>.</a:t>
            </a:r>
          </a:p>
          <a:p>
            <a:pPr marL="285750" indent="-285750">
              <a:buFont typeface="Arial"/>
              <a:buChar char="•"/>
            </a:pPr>
            <a:endParaRPr lang="en-US" altLang="ko-KR" sz="1600" dirty="0">
              <a:latin typeface="맑은 고딕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altLang="ko-KR" sz="1600" dirty="0">
                <a:cs typeface="Arial"/>
              </a:rPr>
              <a:t>8</a:t>
            </a:r>
            <a:r>
              <a:rPr lang="ko-KR" altLang="en-US" sz="1600" dirty="0" err="1">
                <a:cs typeface="Arial"/>
              </a:rPr>
              <a:t>비트씩</a:t>
            </a:r>
            <a:r>
              <a:rPr lang="ko-KR" altLang="en-US" sz="1600" dirty="0">
                <a:cs typeface="Arial"/>
              </a:rPr>
              <a:t> 나누어 공격</a:t>
            </a:r>
          </a:p>
          <a:p>
            <a:pPr marL="285750" indent="-285750">
              <a:buFont typeface="Arial"/>
              <a:buChar char="•"/>
            </a:pPr>
            <a:endParaRPr lang="ko-KR" altLang="en-US" sz="16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ko-KR" sz="1600" dirty="0">
                <a:latin typeface="맑은 고딕"/>
                <a:cs typeface="Arial"/>
              </a:rPr>
              <a:t>먼저 RK</a:t>
            </a:r>
            <a:r>
              <a:rPr lang="ko-KR" sz="900" dirty="0">
                <a:latin typeface="맑은 고딕"/>
                <a:cs typeface="Arial"/>
              </a:rPr>
              <a:t>8-15</a:t>
            </a:r>
            <a:r>
              <a:rPr lang="ko-KR" altLang="en-US" sz="1600" dirty="0">
                <a:cs typeface="Arial"/>
              </a:rPr>
              <a:t>만 추측 </a:t>
            </a:r>
            <a:r>
              <a:rPr lang="ko-KR" altLang="en-US" sz="1600" dirty="0" err="1">
                <a:cs typeface="Arial"/>
              </a:rPr>
              <a:t>값를</a:t>
            </a:r>
            <a:r>
              <a:rPr lang="ko-KR" altLang="en-US" sz="1600" dirty="0">
                <a:cs typeface="Arial"/>
              </a:rPr>
              <a:t> 넣고 결과값 중 가장 상관계수 값이 높은 추측 </a:t>
            </a:r>
            <a:r>
              <a:rPr lang="ko-KR" altLang="en-US" sz="1600" dirty="0" err="1">
                <a:cs typeface="Arial"/>
              </a:rPr>
              <a:t>값를</a:t>
            </a:r>
            <a:r>
              <a:rPr lang="ko-KR" altLang="en-US" sz="1600" dirty="0">
                <a:cs typeface="Arial"/>
              </a:rPr>
              <a:t> 라운드키의 우측 8bit로 선택</a:t>
            </a:r>
          </a:p>
          <a:p>
            <a:pPr marL="285750" indent="-285750">
              <a:buFont typeface="Arial"/>
              <a:buChar char="•"/>
            </a:pPr>
            <a:endParaRPr lang="ko-KR" altLang="en-US" sz="1600" dirty="0"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sz="1600" dirty="0">
                <a:latin typeface="맑은 고딕"/>
                <a:cs typeface="Arial"/>
              </a:rPr>
              <a:t>앞부분에서 구한 </a:t>
            </a:r>
            <a:r>
              <a:rPr lang="en-US" altLang="ko-KR" sz="1600" dirty="0">
                <a:latin typeface="맑은 고딕"/>
                <a:cs typeface="Arial"/>
              </a:rPr>
              <a:t>RK</a:t>
            </a:r>
            <a:r>
              <a:rPr lang="en-US" altLang="ko-KR" sz="1100" dirty="0">
                <a:latin typeface="맑은 고딕"/>
                <a:cs typeface="Arial"/>
              </a:rPr>
              <a:t>8-15</a:t>
            </a:r>
            <a:r>
              <a:rPr lang="en-US" altLang="ko-KR" sz="1600" dirty="0">
                <a:latin typeface="맑은 고딕"/>
                <a:cs typeface="Arial"/>
              </a:rPr>
              <a:t>값과 RK</a:t>
            </a:r>
            <a:r>
              <a:rPr lang="en-US" altLang="ko-KR" sz="800" dirty="0">
                <a:latin typeface="맑은 고딕"/>
                <a:cs typeface="Arial"/>
              </a:rPr>
              <a:t>0-7</a:t>
            </a:r>
            <a:r>
              <a:rPr lang="ko-KR" altLang="en-US" sz="1600" dirty="0">
                <a:latin typeface="맑은 고딕"/>
                <a:cs typeface="Arial"/>
              </a:rPr>
              <a:t>에 추측 </a:t>
            </a:r>
            <a:r>
              <a:rPr lang="ko-KR" altLang="en-US" sz="1600" dirty="0" err="1">
                <a:latin typeface="맑은 고딕"/>
                <a:cs typeface="Arial"/>
              </a:rPr>
              <a:t>값를</a:t>
            </a:r>
            <a:r>
              <a:rPr lang="ko-KR" sz="1600" dirty="0">
                <a:latin typeface="맑은 고딕"/>
                <a:cs typeface="Arial"/>
              </a:rPr>
              <a:t> 넣고 </a:t>
            </a:r>
            <a:r>
              <a:rPr lang="ko-KR" altLang="en-US" sz="1600" dirty="0">
                <a:latin typeface="맑은 고딕"/>
                <a:cs typeface="Arial"/>
              </a:rPr>
              <a:t>결과값</a:t>
            </a:r>
            <a:r>
              <a:rPr lang="ko-KR" sz="1600" dirty="0">
                <a:latin typeface="맑은 고딕"/>
                <a:cs typeface="Arial"/>
              </a:rPr>
              <a:t> 중 가</a:t>
            </a:r>
            <a:r>
              <a:rPr lang="ko-KR" altLang="en-US" sz="1600" dirty="0">
                <a:latin typeface="맑은 고딕"/>
                <a:cs typeface="Arial"/>
              </a:rPr>
              <a:t>장</a:t>
            </a:r>
            <a:r>
              <a:rPr lang="ko-KR" sz="1600" dirty="0">
                <a:latin typeface="맑은 고딕"/>
                <a:cs typeface="Arial"/>
              </a:rPr>
              <a:t> 상관계수 값이 높은 추측</a:t>
            </a:r>
            <a:r>
              <a:rPr lang="en-US" altLang="ko-KR" sz="1600" dirty="0">
                <a:latin typeface="맑은 고딕"/>
                <a:cs typeface="Arial"/>
              </a:rPr>
              <a:t> </a:t>
            </a:r>
            <a:r>
              <a:rPr lang="ko-KR" altLang="en-US" sz="1600" dirty="0" err="1">
                <a:latin typeface="맑은 고딕"/>
                <a:cs typeface="Arial"/>
              </a:rPr>
              <a:t>값</a:t>
            </a:r>
            <a:r>
              <a:rPr lang="ko-KR" sz="1600" dirty="0" err="1">
                <a:latin typeface="맑은 고딕"/>
                <a:cs typeface="Arial"/>
              </a:rPr>
              <a:t>를</a:t>
            </a:r>
            <a:r>
              <a:rPr lang="ko-KR" sz="1600" dirty="0">
                <a:latin typeface="맑은 고딕"/>
                <a:cs typeface="Arial"/>
              </a:rPr>
              <a:t> 라운드키의 </a:t>
            </a:r>
            <a:r>
              <a:rPr lang="ko-KR" altLang="en-US" sz="1600" dirty="0">
                <a:latin typeface="맑은 고딕"/>
                <a:cs typeface="Arial"/>
              </a:rPr>
              <a:t>좌측</a:t>
            </a:r>
            <a:r>
              <a:rPr lang="ko-KR" sz="1600" dirty="0">
                <a:latin typeface="맑은 고딕"/>
                <a:cs typeface="Arial"/>
              </a:rPr>
              <a:t> 8bit로 선택</a:t>
            </a:r>
            <a:endParaRPr lang="ko-KR" sz="1600" dirty="0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ko-KR" sz="1600" dirty="0">
              <a:latin typeface="맑은 고딕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ko-KR" sz="1600" dirty="0">
                <a:latin typeface="맑은 고딕"/>
                <a:cs typeface="Arial"/>
              </a:rPr>
              <a:t>획득한 라운드</a:t>
            </a:r>
            <a:r>
              <a:rPr lang="en-US" altLang="ko-KR" sz="1600" dirty="0">
                <a:latin typeface="맑은 고딕"/>
                <a:cs typeface="Arial"/>
              </a:rPr>
              <a:t> </a:t>
            </a:r>
            <a:r>
              <a:rPr lang="ko-KR" sz="1600" dirty="0" err="1">
                <a:latin typeface="맑은 고딕"/>
                <a:cs typeface="Arial"/>
              </a:rPr>
              <a:t>키값으로</a:t>
            </a:r>
            <a:r>
              <a:rPr lang="ko-KR" sz="1600" dirty="0">
                <a:latin typeface="맑은 고딕"/>
                <a:cs typeface="Arial"/>
              </a:rPr>
              <a:t> 마스터키</a:t>
            </a:r>
            <a:r>
              <a:rPr lang="en-US" altLang="ko-KR" sz="1600" dirty="0">
                <a:latin typeface="맑은 고딕"/>
                <a:cs typeface="Arial"/>
              </a:rPr>
              <a:t> </a:t>
            </a:r>
            <a:r>
              <a:rPr lang="ko-KR" sz="1600" dirty="0">
                <a:latin typeface="맑은 고딕"/>
                <a:cs typeface="Arial"/>
              </a:rPr>
              <a:t>값 획득</a:t>
            </a: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8D86047-ED02-4F73-98F4-E04F90B0A123}"/>
              </a:ext>
            </a:extLst>
          </p:cNvPr>
          <p:cNvSpPr/>
          <p:nvPr/>
        </p:nvSpPr>
        <p:spPr>
          <a:xfrm>
            <a:off x="3886344" y="1685427"/>
            <a:ext cx="85046" cy="6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21">
            <a:extLst>
              <a:ext uri="{FF2B5EF4-FFF2-40B4-BE49-F238E27FC236}">
                <a16:creationId xmlns:a16="http://schemas.microsoft.com/office/drawing/2014/main" id="{89F2A71A-01EE-4FC4-B2BC-BDFA5CA007ED}"/>
              </a:ext>
            </a:extLst>
          </p:cNvPr>
          <p:cNvGraphicFramePr>
            <a:graphicFrameLocks noGrp="1"/>
          </p:cNvGraphicFramePr>
          <p:nvPr/>
        </p:nvGraphicFramePr>
        <p:xfrm>
          <a:off x="952500" y="4631531"/>
          <a:ext cx="239427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284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299284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33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0</a:t>
                      </a:r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41" name="표 21">
            <a:extLst>
              <a:ext uri="{FF2B5EF4-FFF2-40B4-BE49-F238E27FC236}">
                <a16:creationId xmlns:a16="http://schemas.microsoft.com/office/drawing/2014/main" id="{E1B0CE63-19D8-4D7C-9CDB-F529967568DD}"/>
              </a:ext>
            </a:extLst>
          </p:cNvPr>
          <p:cNvGraphicFramePr>
            <a:graphicFrameLocks noGrp="1"/>
          </p:cNvGraphicFramePr>
          <p:nvPr/>
        </p:nvGraphicFramePr>
        <p:xfrm>
          <a:off x="3375422" y="4631530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42" name="표 21">
            <a:extLst>
              <a:ext uri="{FF2B5EF4-FFF2-40B4-BE49-F238E27FC236}">
                <a16:creationId xmlns:a16="http://schemas.microsoft.com/office/drawing/2014/main" id="{86627D05-3438-40D8-B22B-A415FB14125D}"/>
              </a:ext>
            </a:extLst>
          </p:cNvPr>
          <p:cNvGraphicFramePr>
            <a:graphicFrameLocks noGrp="1"/>
          </p:cNvGraphicFramePr>
          <p:nvPr/>
        </p:nvGraphicFramePr>
        <p:xfrm>
          <a:off x="6607968" y="4613670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43" name="표 21">
            <a:extLst>
              <a:ext uri="{FF2B5EF4-FFF2-40B4-BE49-F238E27FC236}">
                <a16:creationId xmlns:a16="http://schemas.microsoft.com/office/drawing/2014/main" id="{88E5E2ED-D1D5-4733-BBF9-C63D0E85B0A9}"/>
              </a:ext>
            </a:extLst>
          </p:cNvPr>
          <p:cNvGraphicFramePr>
            <a:graphicFrameLocks noGrp="1"/>
          </p:cNvGraphicFramePr>
          <p:nvPr/>
        </p:nvGraphicFramePr>
        <p:xfrm>
          <a:off x="3369468" y="5679279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44" name="표 21">
            <a:extLst>
              <a:ext uri="{FF2B5EF4-FFF2-40B4-BE49-F238E27FC236}">
                <a16:creationId xmlns:a16="http://schemas.microsoft.com/office/drawing/2014/main" id="{ABC40761-B847-4F7B-97BA-086CE1AE7A3D}"/>
              </a:ext>
            </a:extLst>
          </p:cNvPr>
          <p:cNvGraphicFramePr>
            <a:graphicFrameLocks noGrp="1"/>
          </p:cNvGraphicFramePr>
          <p:nvPr/>
        </p:nvGraphicFramePr>
        <p:xfrm>
          <a:off x="6613920" y="5643561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graphicFrame>
        <p:nvGraphicFramePr>
          <p:cNvPr id="45" name="표 21">
            <a:extLst>
              <a:ext uri="{FF2B5EF4-FFF2-40B4-BE49-F238E27FC236}">
                <a16:creationId xmlns:a16="http://schemas.microsoft.com/office/drawing/2014/main" id="{E7659CEF-B5C3-4B78-9627-FCC5C710B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89012"/>
              </p:ext>
            </p:extLst>
          </p:nvPr>
        </p:nvGraphicFramePr>
        <p:xfrm>
          <a:off x="883821" y="5691185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393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215E4C-96BA-4D52-A199-4B8037AD2CC4}"/>
              </a:ext>
            </a:extLst>
          </p:cNvPr>
          <p:cNvSpPr/>
          <p:nvPr/>
        </p:nvSpPr>
        <p:spPr>
          <a:xfrm>
            <a:off x="3346846" y="5644752"/>
            <a:ext cx="2463404" cy="434578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3DA1459-E1D6-4396-8284-9908D7F81C38}"/>
              </a:ext>
            </a:extLst>
          </p:cNvPr>
          <p:cNvSpPr/>
          <p:nvPr/>
        </p:nvSpPr>
        <p:spPr>
          <a:xfrm>
            <a:off x="6585344" y="5614986"/>
            <a:ext cx="2467799" cy="4345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아래쪽 48">
            <a:extLst>
              <a:ext uri="{FF2B5EF4-FFF2-40B4-BE49-F238E27FC236}">
                <a16:creationId xmlns:a16="http://schemas.microsoft.com/office/drawing/2014/main" id="{70F80F5E-CDAC-4F5E-B9F9-BF6BB2C40A7D}"/>
              </a:ext>
            </a:extLst>
          </p:cNvPr>
          <p:cNvSpPr/>
          <p:nvPr/>
        </p:nvSpPr>
        <p:spPr>
          <a:xfrm>
            <a:off x="4121135" y="5017625"/>
            <a:ext cx="125016" cy="21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08B26389-E02A-4AE2-8D16-E2DBD8EF43A2}"/>
              </a:ext>
            </a:extLst>
          </p:cNvPr>
          <p:cNvSpPr/>
          <p:nvPr/>
        </p:nvSpPr>
        <p:spPr>
          <a:xfrm>
            <a:off x="9865900" y="5029720"/>
            <a:ext cx="125016" cy="2143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같음 기호 50">
            <a:extLst>
              <a:ext uri="{FF2B5EF4-FFF2-40B4-BE49-F238E27FC236}">
                <a16:creationId xmlns:a16="http://schemas.microsoft.com/office/drawing/2014/main" id="{0517DD26-F3F7-40E8-8A4E-C34EECDAB71A}"/>
              </a:ext>
            </a:extLst>
          </p:cNvPr>
          <p:cNvSpPr/>
          <p:nvPr/>
        </p:nvSpPr>
        <p:spPr>
          <a:xfrm>
            <a:off x="334564" y="5728095"/>
            <a:ext cx="452438" cy="26789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같음 기호 51">
            <a:extLst>
              <a:ext uri="{FF2B5EF4-FFF2-40B4-BE49-F238E27FC236}">
                <a16:creationId xmlns:a16="http://schemas.microsoft.com/office/drawing/2014/main" id="{B3FCCBD2-B893-4742-8B85-5CF7354FDEE1}"/>
              </a:ext>
            </a:extLst>
          </p:cNvPr>
          <p:cNvSpPr/>
          <p:nvPr/>
        </p:nvSpPr>
        <p:spPr>
          <a:xfrm>
            <a:off x="6132908" y="5698329"/>
            <a:ext cx="452438" cy="26789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8BE0C6B-F523-420C-8769-19C30655B481}"/>
              </a:ext>
            </a:extLst>
          </p:cNvPr>
          <p:cNvCxnSpPr/>
          <p:nvPr/>
        </p:nvCxnSpPr>
        <p:spPr>
          <a:xfrm flipH="1">
            <a:off x="5990034" y="4406501"/>
            <a:ext cx="5952" cy="1863328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그림 53">
            <a:extLst>
              <a:ext uri="{FF2B5EF4-FFF2-40B4-BE49-F238E27FC236}">
                <a16:creationId xmlns:a16="http://schemas.microsoft.com/office/drawing/2014/main" id="{FAA3EC53-9412-4834-B787-663F5B3F91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80" t="9408" r="3359" b="10104"/>
          <a:stretch/>
        </p:blipFill>
        <p:spPr>
          <a:xfrm>
            <a:off x="7082010" y="1573266"/>
            <a:ext cx="4148814" cy="2788984"/>
          </a:xfrm>
          <a:prstGeom prst="rect">
            <a:avLst/>
          </a:prstGeom>
        </p:spPr>
      </p:pic>
      <p:sp>
        <p:nvSpPr>
          <p:cNvPr id="55" name="타원 54">
            <a:extLst>
              <a:ext uri="{FF2B5EF4-FFF2-40B4-BE49-F238E27FC236}">
                <a16:creationId xmlns:a16="http://schemas.microsoft.com/office/drawing/2014/main" id="{A8975227-7127-42BF-9D3B-E0FFC7658172}"/>
              </a:ext>
            </a:extLst>
          </p:cNvPr>
          <p:cNvSpPr/>
          <p:nvPr/>
        </p:nvSpPr>
        <p:spPr>
          <a:xfrm>
            <a:off x="9780417" y="3847809"/>
            <a:ext cx="85046" cy="6718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106F3DE4-8545-4569-B87B-92ECEB50F931}"/>
              </a:ext>
            </a:extLst>
          </p:cNvPr>
          <p:cNvSpPr/>
          <p:nvPr/>
        </p:nvSpPr>
        <p:spPr>
          <a:xfrm>
            <a:off x="8977826" y="3843627"/>
            <a:ext cx="85046" cy="67187"/>
          </a:xfrm>
          <a:prstGeom prst="ellipse">
            <a:avLst/>
          </a:prstGeom>
          <a:solidFill>
            <a:srgbClr val="00B05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2BE9D207-38FC-44AA-A635-9365F48196B9}"/>
              </a:ext>
            </a:extLst>
          </p:cNvPr>
          <p:cNvSpPr/>
          <p:nvPr/>
        </p:nvSpPr>
        <p:spPr>
          <a:xfrm>
            <a:off x="1711351" y="1704895"/>
            <a:ext cx="85046" cy="67187"/>
          </a:xfrm>
          <a:prstGeom prst="ellipse">
            <a:avLst/>
          </a:prstGeom>
          <a:solidFill>
            <a:srgbClr val="00B050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70C0"/>
              </a:solidFill>
            </a:endParaRPr>
          </a:p>
        </p:txBody>
      </p:sp>
      <p:graphicFrame>
        <p:nvGraphicFramePr>
          <p:cNvPr id="59" name="표 21">
            <a:extLst>
              <a:ext uri="{FF2B5EF4-FFF2-40B4-BE49-F238E27FC236}">
                <a16:creationId xmlns:a16="http://schemas.microsoft.com/office/drawing/2014/main" id="{48649C63-7012-432A-83D6-11B3FA126DD7}"/>
              </a:ext>
            </a:extLst>
          </p:cNvPr>
          <p:cNvGraphicFramePr>
            <a:graphicFrameLocks noGrp="1"/>
          </p:cNvGraphicFramePr>
          <p:nvPr/>
        </p:nvGraphicFramePr>
        <p:xfrm>
          <a:off x="9099586" y="4625765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50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  <p:sp>
        <p:nvSpPr>
          <p:cNvPr id="60" name="직사각형 59">
            <a:extLst>
              <a:ext uri="{FF2B5EF4-FFF2-40B4-BE49-F238E27FC236}">
                <a16:creationId xmlns:a16="http://schemas.microsoft.com/office/drawing/2014/main" id="{E13E8CD2-5EC0-4256-9BB9-2C9883743559}"/>
              </a:ext>
            </a:extLst>
          </p:cNvPr>
          <p:cNvSpPr/>
          <p:nvPr/>
        </p:nvSpPr>
        <p:spPr>
          <a:xfrm>
            <a:off x="820362" y="4563836"/>
            <a:ext cx="5031617" cy="4959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98A639F5-E5D4-41CE-9744-CD60FCADD5F1}"/>
              </a:ext>
            </a:extLst>
          </p:cNvPr>
          <p:cNvSpPr/>
          <p:nvPr/>
        </p:nvSpPr>
        <p:spPr>
          <a:xfrm>
            <a:off x="6517218" y="4563835"/>
            <a:ext cx="5031617" cy="49590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2" name="그림 16" descr="개체, 시계이(가) 표시된 사진&#10;&#10;높은 신뢰도로 생성된 설명">
            <a:extLst>
              <a:ext uri="{FF2B5EF4-FFF2-40B4-BE49-F238E27FC236}">
                <a16:creationId xmlns:a16="http://schemas.microsoft.com/office/drawing/2014/main" id="{D11DF746-773F-44AA-91B1-4C53CD6B4E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199" t="5022" r="3752" b="-6274"/>
          <a:stretch/>
        </p:blipFill>
        <p:spPr>
          <a:xfrm>
            <a:off x="558326" y="5235339"/>
            <a:ext cx="5301792" cy="371160"/>
          </a:xfrm>
          <a:prstGeom prst="rect">
            <a:avLst/>
          </a:prstGeom>
        </p:spPr>
      </p:pic>
      <p:graphicFrame>
        <p:nvGraphicFramePr>
          <p:cNvPr id="29" name="표 21">
            <a:extLst>
              <a:ext uri="{FF2B5EF4-FFF2-40B4-BE49-F238E27FC236}">
                <a16:creationId xmlns:a16="http://schemas.microsoft.com/office/drawing/2014/main" id="{DB2652FF-F14C-4785-AAE5-7C21BF6D2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281058"/>
              </p:ext>
            </p:extLst>
          </p:nvPr>
        </p:nvGraphicFramePr>
        <p:xfrm>
          <a:off x="9124987" y="5643561"/>
          <a:ext cx="2423848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2981">
                  <a:extLst>
                    <a:ext uri="{9D8B030D-6E8A-4147-A177-3AD203B41FA5}">
                      <a16:colId xmlns:a16="http://schemas.microsoft.com/office/drawing/2014/main" val="96701898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1421615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90095960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2465442604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265882727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668740633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1115174629"/>
                    </a:ext>
                  </a:extLst>
                </a:gridCol>
                <a:gridCol w="302981">
                  <a:extLst>
                    <a:ext uri="{9D8B030D-6E8A-4147-A177-3AD203B41FA5}">
                      <a16:colId xmlns:a16="http://schemas.microsoft.com/office/drawing/2014/main" val="3181536712"/>
                    </a:ext>
                  </a:extLst>
                </a:gridCol>
              </a:tblGrid>
              <a:tr h="3507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?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0974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126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2F78D-67CF-4AF9-93D6-8D96B0C2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실험 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88DC13-8874-43E1-AD90-99117E1F28D0}"/>
              </a:ext>
            </a:extLst>
          </p:cNvPr>
          <p:cNvSpPr txBox="1"/>
          <p:nvPr/>
        </p:nvSpPr>
        <p:spPr>
          <a:xfrm>
            <a:off x="4978" y="1088217"/>
            <a:ext cx="5772753" cy="56569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altLang="ko-KR" sz="1600" dirty="0">
                <a:cs typeface="Arial"/>
              </a:rPr>
              <a:t>8bit </a:t>
            </a:r>
            <a:r>
              <a:rPr lang="en-US" altLang="ko-KR" sz="1600" dirty="0" err="1">
                <a:cs typeface="Arial"/>
              </a:rPr>
              <a:t>프로세서에서</a:t>
            </a:r>
            <a:r>
              <a:rPr lang="en-US" altLang="ko-KR" sz="1600" dirty="0">
                <a:cs typeface="Arial"/>
              </a:rPr>
              <a:t> </a:t>
            </a:r>
            <a:r>
              <a:rPr lang="en-US" altLang="ko-KR" sz="1600" dirty="0" err="1">
                <a:cs typeface="Arial"/>
              </a:rPr>
              <a:t>돌아가는</a:t>
            </a:r>
            <a:r>
              <a:rPr lang="en-US" altLang="ko-KR" sz="1600" dirty="0">
                <a:cs typeface="Arial"/>
              </a:rPr>
              <a:t> CHAM-64/128 </a:t>
            </a:r>
            <a:r>
              <a:rPr lang="en-US" altLang="ko-KR" sz="1600" dirty="0" err="1">
                <a:cs typeface="Arial"/>
              </a:rPr>
              <a:t>대상</a:t>
            </a:r>
            <a:endParaRPr lang="en-US" altLang="ko-KR" sz="1600" dirty="0">
              <a:cs typeface="Arial"/>
            </a:endParaRPr>
          </a:p>
          <a:p>
            <a:endParaRPr lang="en-US" altLang="ko-KR" sz="1600" dirty="0"/>
          </a:p>
          <a:p>
            <a:pPr marL="285750" indent="-285750">
              <a:buFont typeface="Arial"/>
              <a:buChar char="•"/>
            </a:pPr>
            <a:r>
              <a:rPr lang="en-US" altLang="ko-KR" sz="1600" dirty="0"/>
              <a:t>1~8</a:t>
            </a:r>
            <a:r>
              <a:rPr lang="ko-KR" altLang="en-US" sz="1600" dirty="0"/>
              <a:t>라운드까지의 파형을 </a:t>
            </a:r>
            <a:r>
              <a:rPr lang="en-US" altLang="ko-KR" sz="1600" dirty="0"/>
              <a:t>5,000</a:t>
            </a:r>
            <a:r>
              <a:rPr lang="ko-KR" altLang="en-US" sz="1600" dirty="0"/>
              <a:t>개 수집</a:t>
            </a:r>
            <a:endParaRPr lang="en-US" altLang="ko-KR" sz="1600" dirty="0"/>
          </a:p>
          <a:p>
            <a:pPr marL="285750" indent="-285750">
              <a:buFont typeface="Arial"/>
              <a:buChar char="•"/>
            </a:pPr>
            <a:endParaRPr lang="en-US" altLang="ko-KR" sz="1600" dirty="0"/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한양신명조"/>
              </a:rPr>
              <a:t>1</a:t>
            </a:r>
            <a:r>
              <a:rPr lang="ko-KR" altLang="en-US" sz="1600" kern="0" dirty="0">
                <a:solidFill>
                  <a:srgbClr val="000000"/>
                </a:solidFill>
                <a:latin typeface="한양신명조"/>
                <a:ea typeface="한양신명조"/>
              </a:rPr>
              <a:t>라운드연산에서 공격을 통해 나오는 가장 높은 상관관계를 가지는 좌측과 우측의 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한양신명조"/>
              </a:rPr>
              <a:t>8bit </a:t>
            </a:r>
            <a:r>
              <a:rPr lang="ko-KR" altLang="en-US" sz="1600" kern="0" dirty="0">
                <a:solidFill>
                  <a:srgbClr val="000000"/>
                </a:solidFill>
                <a:latin typeface="한양신명조"/>
                <a:ea typeface="한양신명조"/>
              </a:rPr>
              <a:t>값은 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한양신명조"/>
              </a:rPr>
              <a:t>(0x03, 0xA9) (0x03A9)</a:t>
            </a: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solidFill>
                <a:srgbClr val="000000"/>
              </a:solidFill>
              <a:latin typeface="한양신명조"/>
              <a:ea typeface="한양신명조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solidFill>
                  <a:srgbClr val="000000"/>
                </a:solidFill>
                <a:latin typeface="한양신명조"/>
                <a:ea typeface="한양신명조"/>
              </a:rPr>
              <a:t>이 라운드키 값을 통해 사용된 마스터키 값의 일부인 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한양신명조"/>
              </a:rPr>
              <a:t>(0x2B7E)</a:t>
            </a:r>
            <a:r>
              <a:rPr lang="ko-KR" altLang="en-US" sz="1600" kern="0" dirty="0">
                <a:solidFill>
                  <a:srgbClr val="000000"/>
                </a:solidFill>
                <a:latin typeface="한양신명조"/>
                <a:ea typeface="한양신명조"/>
              </a:rPr>
              <a:t>을 알아냄 </a:t>
            </a:r>
            <a:endParaRPr lang="en-US" altLang="ko-KR" sz="1600" kern="0" dirty="0">
              <a:solidFill>
                <a:srgbClr val="000000"/>
              </a:solidFill>
              <a:latin typeface="한양신명조"/>
              <a:ea typeface="한양신명조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solidFill>
                <a:srgbClr val="000000"/>
              </a:solidFill>
              <a:latin typeface="한양신명조"/>
              <a:ea typeface="한양신명조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600" kern="0" dirty="0">
                <a:solidFill>
                  <a:srgbClr val="000000"/>
                </a:solidFill>
                <a:latin typeface="한양신명조"/>
                <a:ea typeface="한양신명조"/>
              </a:rPr>
              <a:t>동일한 방법으로 나머지 라운드에서도 올바른 마스터키 값을 알아내어 공격에 성공</a:t>
            </a:r>
            <a:endParaRPr lang="en-US" altLang="ko-KR" sz="1600" kern="0" dirty="0">
              <a:solidFill>
                <a:srgbClr val="000000"/>
              </a:solidFill>
              <a:latin typeface="한양신명조"/>
              <a:ea typeface="한양신명조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endParaRPr lang="en-US" altLang="ko-KR" sz="1600" kern="0" dirty="0">
              <a:solidFill>
                <a:srgbClr val="000000"/>
              </a:solidFill>
              <a:latin typeface="한양신명조"/>
              <a:ea typeface="한양신명조"/>
            </a:endParaRPr>
          </a:p>
          <a:p>
            <a:pPr marL="285750" indent="-285750" algn="just" fontAlgn="base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한양신명조"/>
              </a:rPr>
              <a:t>1~8</a:t>
            </a:r>
            <a:r>
              <a:rPr lang="ko-KR" altLang="en-US" sz="1600" kern="0" dirty="0">
                <a:solidFill>
                  <a:srgbClr val="000000"/>
                </a:solidFill>
                <a:latin typeface="한양신명조"/>
                <a:ea typeface="한양신명조"/>
              </a:rPr>
              <a:t>라운드의 전력파형과 입력 값을 알고 있는 경우 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한양신명조"/>
              </a:rPr>
              <a:t>5</a:t>
            </a:r>
            <a:r>
              <a:rPr lang="ko-KR" altLang="en-US" sz="1600" kern="0" dirty="0">
                <a:solidFill>
                  <a:srgbClr val="000000"/>
                </a:solidFill>
                <a:latin typeface="한양신명조"/>
                <a:ea typeface="한양신명조"/>
              </a:rPr>
              <a:t>분 이내에 모든 비밀 키를 찾을 수 있었다</a:t>
            </a:r>
            <a:r>
              <a:rPr lang="en-US" altLang="ko-KR" sz="1600" kern="0" dirty="0">
                <a:solidFill>
                  <a:srgbClr val="000000"/>
                </a:solidFill>
                <a:latin typeface="한양신명조"/>
                <a:ea typeface="한양신명조"/>
              </a:rPr>
              <a:t>.</a:t>
            </a:r>
            <a:endParaRPr lang="ko-KR" altLang="en-US" sz="1600" kern="0" dirty="0">
              <a:solidFill>
                <a:srgbClr val="000000"/>
              </a:solidFill>
              <a:latin typeface="한양신명조"/>
            </a:endParaRPr>
          </a:p>
          <a:p>
            <a:pPr marL="285750" indent="-285750">
              <a:buFont typeface="Arial"/>
              <a:buChar char="•"/>
            </a:pPr>
            <a:endParaRPr lang="ko-KR" altLang="en-US" sz="1600" dirty="0"/>
          </a:p>
        </p:txBody>
      </p:sp>
      <p:pic>
        <p:nvPicPr>
          <p:cNvPr id="13" name="_x516955360" descr="EMB00003cec5f44">
            <a:extLst>
              <a:ext uri="{FF2B5EF4-FFF2-40B4-BE49-F238E27FC236}">
                <a16:creationId xmlns:a16="http://schemas.microsoft.com/office/drawing/2014/main" id="{E159F60A-3810-4DB1-BFD8-F6DE1161E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2425" y="1325233"/>
            <a:ext cx="5772753" cy="206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_x516955000" descr="EMB00003cec5f45">
            <a:extLst>
              <a:ext uri="{FF2B5EF4-FFF2-40B4-BE49-F238E27FC236}">
                <a16:creationId xmlns:a16="http://schemas.microsoft.com/office/drawing/2014/main" id="{50A03276-A0FB-411D-963B-4C86E087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4368" y="4170563"/>
            <a:ext cx="5772753" cy="189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7023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0C8ED-1260-43DB-A845-8C4251E3F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/>
              <a:t>제안 </a:t>
            </a:r>
            <a:r>
              <a:rPr lang="ko-KR" altLang="en-US" err="1"/>
              <a:t>마스킹</a:t>
            </a:r>
            <a:r>
              <a:rPr lang="ko-KR" altLang="en-US"/>
              <a:t> 적용 기법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AEB66D9-A6AA-47DA-8384-D7AAC2F13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514729112" descr="EMB0002e938a5e8">
            <a:extLst>
              <a:ext uri="{FF2B5EF4-FFF2-40B4-BE49-F238E27FC236}">
                <a16:creationId xmlns:a16="http://schemas.microsoft.com/office/drawing/2014/main" id="{2BD13550-7C35-42E7-9E37-A730C8FD8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038" y="2726988"/>
            <a:ext cx="3985172" cy="404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620D819-A1ED-46AF-BD20-9BD8BAFE3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950" y="7204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514700168" descr="EMB0002e938a5eb">
            <a:extLst>
              <a:ext uri="{FF2B5EF4-FFF2-40B4-BE49-F238E27FC236}">
                <a16:creationId xmlns:a16="http://schemas.microsoft.com/office/drawing/2014/main" id="{25BF82D9-5F53-49CE-AF19-0F4F885F2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34" t="5247" r="1152"/>
          <a:stretch>
            <a:fillRect/>
          </a:stretch>
        </p:blipFill>
        <p:spPr bwMode="auto">
          <a:xfrm>
            <a:off x="6860581" y="2726989"/>
            <a:ext cx="3601381" cy="4047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FBD62F9D-6AFF-47BF-80A3-A0809313F7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598" y="1177657"/>
            <a:ext cx="11369675" cy="1476091"/>
          </a:xfrm>
        </p:spPr>
        <p:txBody>
          <a:bodyPr>
            <a:normAutofit fontScale="62500" lnSpcReduction="20000"/>
          </a:bodyPr>
          <a:lstStyle/>
          <a:p>
            <a:r>
              <a:rPr lang="ko-KR" altLang="en-US" dirty="0"/>
              <a:t>입</a:t>
            </a:r>
            <a:r>
              <a:rPr lang="en-US" altLang="ko-KR" dirty="0"/>
              <a:t>·</a:t>
            </a:r>
            <a:r>
              <a:rPr lang="ko-KR" altLang="en-US" dirty="0"/>
              <a:t>출력 마스크 값을 동일하게 유지한다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마스크 값은 </a:t>
            </a:r>
            <a:r>
              <a:rPr lang="en-US" altLang="ko-KR" dirty="0"/>
              <a:t>16</a:t>
            </a:r>
            <a:r>
              <a:rPr lang="ko-KR" altLang="en-US" dirty="0"/>
              <a:t>비트의 난수를 </a:t>
            </a:r>
            <a:r>
              <a:rPr lang="en-US" altLang="ko-KR" dirty="0"/>
              <a:t>2</a:t>
            </a:r>
            <a:r>
              <a:rPr lang="ko-KR" altLang="en-US" dirty="0"/>
              <a:t>개를 사용 하며</a:t>
            </a:r>
            <a:endParaRPr lang="en-US" altLang="ko-KR" dirty="0"/>
          </a:p>
          <a:p>
            <a:r>
              <a:rPr lang="ko-KR" altLang="en-US" dirty="0"/>
              <a:t>효율성을 높이기 위해 </a:t>
            </a:r>
            <a:r>
              <a:rPr lang="ko-KR" altLang="en-US" dirty="0" err="1"/>
              <a:t>모듈러</a:t>
            </a:r>
            <a:r>
              <a:rPr lang="ko-KR" altLang="en-US" dirty="0"/>
              <a:t> 덧셈에 변환 기법 적용을 제외한 부분은 동일한 구조</a:t>
            </a:r>
            <a:endParaRPr lang="en-US" altLang="ko-KR" dirty="0"/>
          </a:p>
          <a:p>
            <a:r>
              <a:rPr lang="ko-KR" altLang="en-US" dirty="0"/>
              <a:t>불</a:t>
            </a:r>
            <a:r>
              <a:rPr lang="en-US" altLang="ko-KR" dirty="0"/>
              <a:t>-</a:t>
            </a:r>
            <a:r>
              <a:rPr lang="ko-KR" altLang="en-US" dirty="0"/>
              <a:t>산술 </a:t>
            </a:r>
            <a:r>
              <a:rPr lang="ko-KR" altLang="en-US" dirty="0" err="1"/>
              <a:t>마스킹</a:t>
            </a:r>
            <a:r>
              <a:rPr lang="ko-KR" altLang="en-US" dirty="0"/>
              <a:t> 변환</a:t>
            </a:r>
            <a:r>
              <a:rPr lang="en-US" altLang="ko-KR" dirty="0"/>
              <a:t>, </a:t>
            </a:r>
            <a:r>
              <a:rPr lang="ko-KR" altLang="en-US" dirty="0"/>
              <a:t>덧셈</a:t>
            </a:r>
            <a:r>
              <a:rPr lang="en-US" altLang="ko-KR" dirty="0"/>
              <a:t>, </a:t>
            </a:r>
            <a:r>
              <a:rPr lang="ko-KR" altLang="en-US" dirty="0"/>
              <a:t>산술</a:t>
            </a:r>
            <a:r>
              <a:rPr lang="en-US" altLang="ko-KR" dirty="0"/>
              <a:t>-</a:t>
            </a:r>
            <a:r>
              <a:rPr lang="ko-KR" altLang="en-US" dirty="0"/>
              <a:t>불 </a:t>
            </a:r>
            <a:r>
              <a:rPr lang="ko-KR" altLang="en-US" dirty="0" err="1"/>
              <a:t>마스킹</a:t>
            </a:r>
            <a:r>
              <a:rPr lang="ko-KR" altLang="en-US" dirty="0"/>
              <a:t> 변환</a:t>
            </a:r>
            <a:r>
              <a:rPr lang="en-US" altLang="ko-KR" dirty="0"/>
              <a:t> </a:t>
            </a:r>
            <a:r>
              <a:rPr lang="ko-KR" altLang="en-US" dirty="0"/>
              <a:t>연산을 동시에 수행 할 수 있는 기법 중 </a:t>
            </a:r>
            <a:r>
              <a:rPr lang="en-US" altLang="ko-KR" dirty="0"/>
              <a:t>KRJ </a:t>
            </a:r>
            <a:r>
              <a:rPr lang="ko-KR" altLang="en-US" dirty="0"/>
              <a:t>기법을 사용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76F76F5-AC9B-494F-B1EB-6BACCB5732F2}"/>
              </a:ext>
            </a:extLst>
          </p:cNvPr>
          <p:cNvSpPr/>
          <p:nvPr/>
        </p:nvSpPr>
        <p:spPr>
          <a:xfrm>
            <a:off x="8391195" y="3397798"/>
            <a:ext cx="56770" cy="165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1</a:t>
            </a:r>
            <a:endParaRPr kumimoji="1" lang="ko-KR" altLang="en-US" sz="70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273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_x318428816" descr="EMB000013c86bc1">
            <a:extLst>
              <a:ext uri="{FF2B5EF4-FFF2-40B4-BE49-F238E27FC236}">
                <a16:creationId xmlns:a16="http://schemas.microsoft.com/office/drawing/2014/main" id="{06FB0014-66ED-4ABB-AC8A-B0962E9BE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51550"/>
            <a:ext cx="5877942" cy="165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2E3E420-67AB-46BA-B4DC-F9DAEFEB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검증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D6E717-1D82-475D-BFA7-9BBEFAD37E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073426"/>
            <a:ext cx="11266558" cy="312088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제안 기법의 검증을 위해 동일한 환경에 공격을 시도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추측 값들에 대하여 전반적으로 낮은 </a:t>
            </a:r>
            <a:r>
              <a:rPr lang="ko-KR" altLang="en-US" sz="2400" dirty="0" err="1"/>
              <a:t>상관계수값이</a:t>
            </a:r>
            <a:r>
              <a:rPr lang="ko-KR" altLang="en-US" sz="2400" dirty="0"/>
              <a:t> 나옴</a:t>
            </a:r>
            <a:r>
              <a:rPr lang="en-US" altLang="ko-KR" sz="2400" dirty="0"/>
              <a:t> </a:t>
            </a:r>
          </a:p>
          <a:p>
            <a:endParaRPr lang="en-US" altLang="ko-KR" sz="2400" dirty="0"/>
          </a:p>
          <a:p>
            <a:r>
              <a:rPr lang="ko-KR" altLang="en-US" sz="2400" dirty="0"/>
              <a:t>실제 값에 대한 상관관계가 드러나지 않아 안전한 </a:t>
            </a:r>
            <a:r>
              <a:rPr lang="ko-KR" altLang="en-US" sz="2400" dirty="0" err="1"/>
              <a:t>마스킹이</a:t>
            </a:r>
            <a:r>
              <a:rPr lang="ko-KR" altLang="en-US" sz="2400" dirty="0"/>
              <a:t> 적용됨을 확인함</a:t>
            </a:r>
            <a:endParaRPr lang="en-US" altLang="ko-KR" sz="2400" dirty="0"/>
          </a:p>
          <a:p>
            <a:endParaRPr lang="ko-KR" altLang="en-US" sz="2400" dirty="0"/>
          </a:p>
        </p:txBody>
      </p:sp>
      <p:pic>
        <p:nvPicPr>
          <p:cNvPr id="1026" name="_x318429392" descr="EMB000013c86bc0">
            <a:extLst>
              <a:ext uri="{FF2B5EF4-FFF2-40B4-BE49-F238E27FC236}">
                <a16:creationId xmlns:a16="http://schemas.microsoft.com/office/drawing/2014/main" id="{F4B1B5F3-6E3B-4DBD-9C8F-D94D870DF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"/>
          <a:stretch>
            <a:fillRect/>
          </a:stretch>
        </p:blipFill>
        <p:spPr bwMode="auto">
          <a:xfrm>
            <a:off x="5943600" y="4124896"/>
            <a:ext cx="6251713" cy="179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DC638466-BC46-4354-BA3A-1BE86E5E1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4324" y="20287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34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경량 암호 </a:t>
            </a:r>
            <a:r>
              <a:rPr lang="en-US" altLang="ko-KR" dirty="0"/>
              <a:t>CHAM </a:t>
            </a:r>
            <a:r>
              <a:rPr lang="ko-KR" altLang="en-US" dirty="0"/>
              <a:t>알고리즘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 전력 분석 공격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ko-KR" altLang="en-US" dirty="0" err="1"/>
              <a:t>마스킹</a:t>
            </a:r>
            <a:r>
              <a:rPr lang="ko-KR" altLang="en-US" dirty="0"/>
              <a:t> 기법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</a:t>
            </a:r>
            <a:r>
              <a:rPr lang="en-US" altLang="ko-KR" dirty="0"/>
              <a:t> </a:t>
            </a:r>
            <a:r>
              <a:rPr lang="ko-KR" altLang="en-US" dirty="0"/>
              <a:t>공격 기법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</a:t>
            </a:r>
            <a:r>
              <a:rPr lang="ko-KR" altLang="en-US" dirty="0" err="1"/>
              <a:t>마스킹</a:t>
            </a:r>
            <a:r>
              <a:rPr lang="ko-KR" altLang="en-US" dirty="0"/>
              <a:t> 기법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CHAM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E6F09-551B-4E63-9701-8780C00C9471}"/>
              </a:ext>
            </a:extLst>
          </p:cNvPr>
          <p:cNvSpPr txBox="1"/>
          <p:nvPr/>
        </p:nvSpPr>
        <p:spPr>
          <a:xfrm>
            <a:off x="411919" y="1145011"/>
            <a:ext cx="11368159" cy="28623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endParaRPr lang="en-US" sz="20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ko-KR" sz="2000" dirty="0">
                <a:cs typeface="Arial"/>
              </a:rPr>
              <a:t>국산</a:t>
            </a:r>
            <a:r>
              <a:rPr lang="en-US" altLang="ko-KR" sz="2000" dirty="0">
                <a:cs typeface="Arial"/>
              </a:rPr>
              <a:t> </a:t>
            </a:r>
            <a:r>
              <a:rPr lang="en-US" altLang="ko-KR" sz="2000" dirty="0" err="1">
                <a:cs typeface="Arial"/>
              </a:rPr>
              <a:t>경량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블록</a:t>
            </a:r>
            <a:r>
              <a:rPr lang="en-US" altLang="ko-KR" sz="2000" dirty="0">
                <a:cs typeface="Arial"/>
              </a:rPr>
              <a:t> </a:t>
            </a:r>
            <a:r>
              <a:rPr lang="en-US" altLang="ko-KR" sz="2000" dirty="0" err="1">
                <a:cs typeface="Arial"/>
              </a:rPr>
              <a:t>암호</a:t>
            </a:r>
            <a:r>
              <a:rPr lang="ko-KR" altLang="en-US" sz="2000" dirty="0">
                <a:cs typeface="Arial"/>
              </a:rPr>
              <a:t>로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2000" dirty="0">
                <a:cs typeface="Arial"/>
              </a:rPr>
              <a:t>자원</a:t>
            </a:r>
            <a:r>
              <a:rPr lang="en-US" altLang="ko-KR" sz="2000" dirty="0">
                <a:cs typeface="Arial"/>
              </a:rPr>
              <a:t> </a:t>
            </a:r>
            <a:r>
              <a:rPr lang="ko-KR" altLang="en-US" sz="2000" dirty="0">
                <a:cs typeface="Arial"/>
              </a:rPr>
              <a:t>제약을</a:t>
            </a:r>
            <a:r>
              <a:rPr lang="en-US" altLang="ko-KR" sz="2000" dirty="0">
                <a:cs typeface="Arial"/>
              </a:rPr>
              <a:t> </a:t>
            </a:r>
            <a:r>
              <a:rPr lang="ko-KR" altLang="en-US" sz="2000" dirty="0">
                <a:cs typeface="Arial"/>
              </a:rPr>
              <a:t>받는</a:t>
            </a:r>
            <a:r>
              <a:rPr lang="en-US" altLang="ko-KR" sz="2000" dirty="0">
                <a:cs typeface="Arial"/>
              </a:rPr>
              <a:t> </a:t>
            </a:r>
            <a:r>
              <a:rPr lang="ko-KR" altLang="en-US" sz="2000" dirty="0">
                <a:cs typeface="Arial"/>
              </a:rPr>
              <a:t>저 사양 디바이스 </a:t>
            </a:r>
            <a:r>
              <a:rPr lang="en-US" altLang="ko-KR" sz="2000" dirty="0" err="1">
                <a:cs typeface="Arial"/>
              </a:rPr>
              <a:t>장치에</a:t>
            </a:r>
            <a:r>
              <a:rPr lang="ko-KR" altLang="en-US" sz="2000" dirty="0">
                <a:cs typeface="Arial"/>
              </a:rPr>
              <a:t>서</a:t>
            </a:r>
            <a:r>
              <a:rPr lang="en-US" altLang="ko-KR" sz="2000" dirty="0">
                <a:cs typeface="Arial"/>
              </a:rPr>
              <a:t> </a:t>
            </a:r>
            <a:r>
              <a:rPr lang="ko-KR" altLang="en-US" sz="2000" dirty="0">
                <a:cs typeface="Arial"/>
              </a:rPr>
              <a:t>효율적인 알고리즘</a:t>
            </a:r>
            <a:endParaRPr lang="en-US" altLang="ko-KR" sz="2000" dirty="0">
              <a:cs typeface="Arial"/>
            </a:endParaRPr>
          </a:p>
          <a:p>
            <a:endParaRPr lang="en-US" sz="20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Arial"/>
              </a:rPr>
              <a:t>ARX (</a:t>
            </a:r>
            <a:r>
              <a:rPr lang="ko-KR" altLang="en-US" sz="2000" dirty="0">
                <a:cs typeface="Arial"/>
              </a:rPr>
              <a:t>더하기</a:t>
            </a:r>
            <a:r>
              <a:rPr lang="en-US" sz="2000" dirty="0">
                <a:cs typeface="Arial"/>
              </a:rPr>
              <a:t>,</a:t>
            </a:r>
            <a:r>
              <a:rPr lang="en-US" altLang="ko-KR" sz="2000" dirty="0">
                <a:cs typeface="Arial"/>
              </a:rPr>
              <a:t> </a:t>
            </a:r>
            <a:r>
              <a:rPr lang="ko-KR" altLang="en-US" sz="2000" dirty="0">
                <a:cs typeface="Arial"/>
              </a:rPr>
              <a:t>회전</a:t>
            </a:r>
            <a:r>
              <a:rPr lang="en-US" sz="2000" dirty="0">
                <a:cs typeface="Arial"/>
              </a:rPr>
              <a:t>, XOR)</a:t>
            </a:r>
            <a:r>
              <a:rPr lang="en-US" altLang="ko-KR" sz="2000" dirty="0">
                <a:cs typeface="Arial"/>
              </a:rPr>
              <a:t> </a:t>
            </a:r>
            <a:r>
              <a:rPr lang="ko-KR" altLang="en-US" sz="2000" dirty="0">
                <a:cs typeface="Arial"/>
              </a:rPr>
              <a:t>연산</a:t>
            </a:r>
            <a:r>
              <a:rPr lang="en-US" altLang="ko-KR" sz="2000" dirty="0">
                <a:cs typeface="Arial"/>
              </a:rPr>
              <a:t> </a:t>
            </a:r>
            <a:r>
              <a:rPr lang="ko-KR" altLang="en-US" sz="2000" dirty="0">
                <a:cs typeface="Arial"/>
              </a:rPr>
              <a:t>기반</a:t>
            </a:r>
            <a:r>
              <a:rPr lang="en-US" sz="2000" dirty="0">
                <a:cs typeface="Arial"/>
              </a:rPr>
              <a:t> 4-</a:t>
            </a:r>
            <a:r>
              <a:rPr lang="en-US" altLang="ko-KR" sz="2000" dirty="0">
                <a:cs typeface="Arial"/>
              </a:rPr>
              <a:t> </a:t>
            </a:r>
            <a:r>
              <a:rPr lang="ko-KR" altLang="en-US" sz="2000" dirty="0">
                <a:cs typeface="Arial"/>
              </a:rPr>
              <a:t>분기</a:t>
            </a:r>
            <a:r>
              <a:rPr lang="en-US" sz="2000" dirty="0">
                <a:cs typeface="Arial"/>
              </a:rPr>
              <a:t> Feistel</a:t>
            </a:r>
            <a:r>
              <a:rPr lang="en-US" altLang="ko-KR" sz="2000" dirty="0">
                <a:cs typeface="Arial"/>
              </a:rPr>
              <a:t> </a:t>
            </a:r>
            <a:r>
              <a:rPr lang="ko-KR" altLang="en-US" sz="2000" dirty="0">
                <a:cs typeface="Arial"/>
              </a:rPr>
              <a:t>구조</a:t>
            </a:r>
            <a:endParaRPr lang="en-US" altLang="ko-KR" sz="20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8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비트 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AVR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마이크로 컨트롤러의 작업 수를 최소화하기 위해 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1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비트 및 </a:t>
            </a:r>
            <a:r>
              <a:rPr lang="en-US" altLang="ko-KR" sz="2000" kern="0" dirty="0">
                <a:solidFill>
                  <a:srgbClr val="000000"/>
                </a:solidFill>
                <a:latin typeface="+mn-ea"/>
              </a:rPr>
              <a:t>8 </a:t>
            </a: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비트 </a:t>
            </a:r>
            <a:br>
              <a:rPr lang="en-US" altLang="ko-KR" sz="2000" kern="0" dirty="0">
                <a:solidFill>
                  <a:srgbClr val="000000"/>
                </a:solidFill>
                <a:latin typeface="+mn-ea"/>
              </a:rPr>
            </a:br>
            <a:r>
              <a:rPr lang="ko-KR" altLang="en-US" sz="2000" kern="0" dirty="0">
                <a:solidFill>
                  <a:srgbClr val="000000"/>
                </a:solidFill>
                <a:latin typeface="+mn-ea"/>
              </a:rPr>
              <a:t>두 가지 유형의 왼쪽 회전을 사용</a:t>
            </a:r>
            <a:endParaRPr lang="en-US" altLang="ko-KR" sz="2000" kern="0" dirty="0">
              <a:solidFill>
                <a:srgbClr val="000000"/>
              </a:solidFill>
              <a:latin typeface="+mn-ea"/>
            </a:endParaRPr>
          </a:p>
          <a:p>
            <a:endParaRPr lang="ko-KR" altLang="en-US" sz="2000" dirty="0">
              <a:cs typeface="Arial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cs typeface="Arial"/>
              </a:rPr>
              <a:t>CHAM-64 / 128, CHAM-128 / 128</a:t>
            </a:r>
            <a:r>
              <a:rPr lang="en-US" altLang="ko-KR" sz="2000" dirty="0">
                <a:cs typeface="Arial"/>
              </a:rPr>
              <a:t> </a:t>
            </a:r>
            <a:r>
              <a:rPr lang="ko-KR" altLang="en-US" sz="2000" dirty="0">
                <a:cs typeface="Arial"/>
              </a:rPr>
              <a:t>및</a:t>
            </a:r>
            <a:r>
              <a:rPr lang="en-US" sz="2000" dirty="0">
                <a:cs typeface="Arial"/>
              </a:rPr>
              <a:t> CHAM-128 / 256</a:t>
            </a:r>
            <a:r>
              <a:rPr lang="en-US" altLang="ko-KR" sz="2000" dirty="0">
                <a:cs typeface="Arial"/>
              </a:rPr>
              <a:t>  </a:t>
            </a:r>
            <a:r>
              <a:rPr lang="ko-KR" altLang="en-US" sz="2000" dirty="0">
                <a:cs typeface="Arial"/>
              </a:rPr>
              <a:t>세</a:t>
            </a:r>
            <a:r>
              <a:rPr lang="en-US" altLang="ko-KR" sz="2000" dirty="0">
                <a:cs typeface="Arial"/>
              </a:rPr>
              <a:t> </a:t>
            </a:r>
            <a:r>
              <a:rPr lang="ko-KR" altLang="en-US" sz="2000" dirty="0">
                <a:cs typeface="Arial"/>
              </a:rPr>
              <a:t>가지</a:t>
            </a:r>
            <a:endParaRPr lang="en-US" altLang="ko-KR" sz="2000" dirty="0">
              <a:cs typeface="Arial"/>
            </a:endParaRPr>
          </a:p>
        </p:txBody>
      </p:sp>
      <p:pic>
        <p:nvPicPr>
          <p:cNvPr id="5" name="그림 5">
            <a:extLst>
              <a:ext uri="{FF2B5EF4-FFF2-40B4-BE49-F238E27FC236}">
                <a16:creationId xmlns:a16="http://schemas.microsoft.com/office/drawing/2014/main" id="{E3B7F7E3-0FAC-44E9-B9B0-FB99B869C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9353" y="4404948"/>
            <a:ext cx="6473289" cy="198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32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09697B-511C-41EE-9B0F-B0D67078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en-US" altLang="ko-KR">
                <a:latin typeface="맑은 고딕"/>
              </a:rPr>
              <a:t>Key</a:t>
            </a:r>
            <a:r>
              <a:rPr lang="ko-KR" altLang="en-US">
                <a:latin typeface="맑은 고딕"/>
              </a:rPr>
              <a:t> </a:t>
            </a:r>
            <a:r>
              <a:rPr lang="en-US" altLang="ko-KR">
                <a:latin typeface="맑은 고딕"/>
              </a:rPr>
              <a:t>schedule </a:t>
            </a:r>
            <a:r>
              <a:rPr lang="ko-KR" altLang="en-US">
                <a:latin typeface="맑은 고딕"/>
              </a:rPr>
              <a:t>특징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E6705A-F68C-4762-9A3F-88662F990C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6" t="4372" r="69037" b="5607"/>
          <a:stretch/>
        </p:blipFill>
        <p:spPr>
          <a:xfrm>
            <a:off x="619432" y="1342238"/>
            <a:ext cx="5075338" cy="48320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4E4916-A53F-4F5F-BEED-B439C4A716D4}"/>
              </a:ext>
            </a:extLst>
          </p:cNvPr>
          <p:cNvSpPr txBox="1"/>
          <p:nvPr/>
        </p:nvSpPr>
        <p:spPr>
          <a:xfrm>
            <a:off x="5694770" y="2459504"/>
            <a:ext cx="5922003" cy="22467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altLang="ko-KR" sz="2000" dirty="0"/>
          </a:p>
          <a:p>
            <a:pPr marL="285750" indent="-285750">
              <a:buFont typeface="Arial"/>
              <a:buChar char="•"/>
            </a:pPr>
            <a:r>
              <a:rPr lang="ko-KR" altLang="en-US" sz="2000" dirty="0"/>
              <a:t>하나의 키 워드에 </a:t>
            </a:r>
            <a:r>
              <a:rPr lang="en-US" altLang="ko-KR" sz="2000" dirty="0"/>
              <a:t>2</a:t>
            </a:r>
            <a:r>
              <a:rPr lang="ko-KR" altLang="en-US" sz="2000" dirty="0"/>
              <a:t>개의 라운드 키가 </a:t>
            </a:r>
            <a:r>
              <a:rPr lang="ko-KR" altLang="en-US" sz="2000" dirty="0">
                <a:cs typeface="Arial"/>
              </a:rPr>
              <a:t>겹치지 않게 </a:t>
            </a:r>
            <a:r>
              <a:rPr lang="ko-KR" altLang="en-US" sz="2000" dirty="0"/>
              <a:t>생성</a:t>
            </a:r>
            <a:endParaRPr lang="en-US" altLang="ko-KR" sz="20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ko-KR" altLang="en-US" sz="2000" dirty="0">
              <a:cs typeface="Arial"/>
            </a:endParaRPr>
          </a:p>
          <a:p>
            <a:pPr marL="342900" indent="-342900">
              <a:buFont typeface="Wingdings"/>
              <a:buChar char="ü"/>
            </a:pPr>
            <a:r>
              <a:rPr lang="ko-KR" altLang="en-US" sz="2000" dirty="0">
                <a:cs typeface="Arial"/>
              </a:rPr>
              <a:t>둘 중</a:t>
            </a:r>
            <a:r>
              <a:rPr lang="en-US" altLang="ko-KR" sz="2000" dirty="0">
                <a:cs typeface="Arial"/>
              </a:rPr>
              <a:t> </a:t>
            </a:r>
            <a:r>
              <a:rPr lang="ko-KR" altLang="en-US" sz="2000" dirty="0">
                <a:cs typeface="Arial"/>
              </a:rPr>
              <a:t>하나의 </a:t>
            </a:r>
            <a:r>
              <a:rPr lang="ko-KR" sz="2000" dirty="0">
                <a:latin typeface="맑은 고딕"/>
                <a:cs typeface="Arial"/>
              </a:rPr>
              <a:t>라운드키</a:t>
            </a:r>
            <a:r>
              <a:rPr lang="en-US" altLang="ko-KR" sz="2000" dirty="0">
                <a:latin typeface="맑은 고딕"/>
                <a:cs typeface="Arial"/>
              </a:rPr>
              <a:t> </a:t>
            </a:r>
            <a:r>
              <a:rPr lang="ko-KR" altLang="en-US" sz="2000" dirty="0">
                <a:latin typeface="맑은 고딕"/>
                <a:cs typeface="Arial"/>
              </a:rPr>
              <a:t>워드</a:t>
            </a:r>
            <a:r>
              <a:rPr lang="ko-KR" sz="2000" dirty="0">
                <a:latin typeface="맑은 고딕"/>
                <a:cs typeface="Arial"/>
              </a:rPr>
              <a:t>를 획득한다면 전</a:t>
            </a:r>
            <a:r>
              <a:rPr lang="en-US" altLang="ko-KR" sz="2000" dirty="0">
                <a:latin typeface="맑은 고딕"/>
                <a:cs typeface="Arial"/>
              </a:rPr>
              <a:t> </a:t>
            </a:r>
            <a:r>
              <a:rPr lang="ko-KR" sz="2000" dirty="0">
                <a:latin typeface="맑은 고딕"/>
                <a:cs typeface="Arial"/>
              </a:rPr>
              <a:t>탐색 기법을 통해서</a:t>
            </a:r>
            <a:r>
              <a:rPr lang="en-US" altLang="ko-KR" sz="2000" dirty="0">
                <a:latin typeface="맑은 고딕"/>
                <a:cs typeface="Arial"/>
              </a:rPr>
              <a:t> </a:t>
            </a:r>
            <a:r>
              <a:rPr lang="ko-KR" altLang="en-US" sz="2000" dirty="0">
                <a:latin typeface="맑은 고딕"/>
                <a:cs typeface="Arial"/>
              </a:rPr>
              <a:t>해당</a:t>
            </a:r>
            <a:r>
              <a:rPr lang="ko-KR" sz="2000" dirty="0">
                <a:latin typeface="맑은 고딕"/>
                <a:cs typeface="Arial"/>
              </a:rPr>
              <a:t> 키</a:t>
            </a:r>
            <a:r>
              <a:rPr lang="en-US" altLang="ko-KR" sz="2000" dirty="0">
                <a:latin typeface="맑은 고딕"/>
                <a:cs typeface="Arial"/>
              </a:rPr>
              <a:t> </a:t>
            </a:r>
            <a:r>
              <a:rPr lang="ko-KR" altLang="en-US" sz="2000" dirty="0">
                <a:latin typeface="맑은 고딕"/>
                <a:cs typeface="Arial"/>
              </a:rPr>
              <a:t>워드</a:t>
            </a:r>
            <a:r>
              <a:rPr lang="ko-KR" sz="2000" dirty="0">
                <a:latin typeface="맑은 고딕"/>
                <a:cs typeface="Arial"/>
              </a:rPr>
              <a:t>를 알아 낼 수 있다.</a:t>
            </a:r>
            <a:endParaRPr lang="ko-KR" sz="20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8007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02F78D-67CF-4AF9-93D6-8D96B0C2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Encryption </a:t>
            </a:r>
            <a:r>
              <a:rPr lang="ko-KR" altLang="en-US"/>
              <a:t>특징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6970289-D38F-432F-8AE7-06B5603A48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72" t="6934" r="2389" b="5126"/>
          <a:stretch/>
        </p:blipFill>
        <p:spPr>
          <a:xfrm>
            <a:off x="2209151" y="1128239"/>
            <a:ext cx="6911989" cy="28454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985798B-95BC-421D-8BF0-AF963B35A346}"/>
              </a:ext>
            </a:extLst>
          </p:cNvPr>
          <p:cNvSpPr txBox="1"/>
          <p:nvPr/>
        </p:nvSpPr>
        <p:spPr>
          <a:xfrm>
            <a:off x="532128" y="4116674"/>
            <a:ext cx="10907484" cy="25335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dirty="0">
                <a:cs typeface="Arial"/>
              </a:rPr>
              <a:t>2라운드마다 짝수 라운드와 홀수 라운드 연산이 연결되어 반복되어 실행된다.</a:t>
            </a:r>
            <a:endParaRPr lang="en-US" altLang="ko-KR" dirty="0">
              <a:cs typeface="Arial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dirty="0" err="1">
                <a:cs typeface="Arial"/>
              </a:rPr>
              <a:t>공격시</a:t>
            </a:r>
            <a:r>
              <a:rPr lang="ko-KR" altLang="en-US" dirty="0">
                <a:cs typeface="Arial"/>
              </a:rPr>
              <a:t> 다음 라운드키 값을 찾기 위해서는 전 단계 라운드키를 알아내고 연산 결과 값을 계산 해야 한다.</a:t>
            </a:r>
            <a:endParaRPr lang="en-US" altLang="ko-KR" dirty="0">
              <a:cs typeface="Arial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dirty="0"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ko-KR" altLang="en-US" dirty="0">
                <a:cs typeface="Arial"/>
              </a:rPr>
              <a:t>각 라운드마다 해당하는 하나의 라운드 키를 사용한다. 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altLang="ko-KR" dirty="0"/>
              <a:t>CHAM</a:t>
            </a:r>
            <a:r>
              <a:rPr lang="ko-KR" altLang="en-US" dirty="0"/>
              <a:t>은 라운드 키를 저장하는 데  필요한 메모리 크기를 줄이기 위하여</a:t>
            </a:r>
            <a:r>
              <a:rPr lang="en-US" altLang="ko-KR" dirty="0">
                <a:cs typeface="Arial"/>
              </a:rPr>
              <a:t> </a:t>
            </a:r>
            <a:r>
              <a:rPr lang="ko-KR" altLang="en-US" dirty="0"/>
              <a:t>반복적으로 재사용</a:t>
            </a:r>
            <a:r>
              <a:rPr lang="ko-KR" altLang="en-US" dirty="0">
                <a:cs typeface="Arial"/>
              </a:rPr>
              <a:t>  </a:t>
            </a:r>
          </a:p>
          <a:p>
            <a:pPr marL="285750" indent="-285750">
              <a:lnSpc>
                <a:spcPct val="150000"/>
              </a:lnSpc>
              <a:buFont typeface="Wingdings"/>
              <a:buChar char="ü"/>
            </a:pPr>
            <a:r>
              <a:rPr lang="ko-KR" altLang="en-US" dirty="0">
                <a:cs typeface="Arial"/>
              </a:rPr>
              <a:t> 공격 시 모든 라운드키를 획득하지 않아도 k/</a:t>
            </a:r>
            <a:r>
              <a:rPr lang="ko-KR" altLang="en-US" dirty="0" err="1">
                <a:cs typeface="Arial"/>
              </a:rPr>
              <a:t>w</a:t>
            </a:r>
            <a:r>
              <a:rPr lang="ko-KR" altLang="en-US" dirty="0">
                <a:cs typeface="Arial"/>
              </a:rPr>
              <a:t> 만큼의 개수의 라운드키를 알면 모든 키를 알 수 있다.</a:t>
            </a:r>
          </a:p>
        </p:txBody>
      </p:sp>
    </p:spTree>
    <p:extLst>
      <p:ext uri="{BB962C8B-B14F-4D97-AF65-F5344CB8AC3E}">
        <p14:creationId xmlns:p14="http://schemas.microsoft.com/office/powerpoint/2010/main" val="173832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72FB86-F33D-42CC-A7C8-5183D99E7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 err="1"/>
              <a:t>부채널</a:t>
            </a:r>
            <a:r>
              <a:rPr lang="ko-KR" altLang="en-US" dirty="0"/>
              <a:t> 공격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16F11F-F4EF-4ED7-8228-5AA77E9C3C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409199"/>
            <a:ext cx="11369675" cy="5057775"/>
          </a:xfrm>
        </p:spPr>
        <p:txBody>
          <a:bodyPr>
            <a:normAutofit/>
          </a:bodyPr>
          <a:lstStyle/>
          <a:p>
            <a:r>
              <a:rPr lang="ko-KR" altLang="en-US" sz="2400" b="1" dirty="0" err="1"/>
              <a:t>부채널</a:t>
            </a:r>
            <a:r>
              <a:rPr lang="ko-KR" altLang="en-US" sz="2400" b="1" dirty="0"/>
              <a:t> 공격</a:t>
            </a:r>
            <a:r>
              <a:rPr lang="ko-KR" altLang="en-US" sz="2400" dirty="0"/>
              <a:t>이란 분석 구현 과정에서 설계자가 고려하지 못한 정보의 </a:t>
            </a:r>
            <a:r>
              <a:rPr lang="ko-KR" altLang="en-US" sz="2400" b="1" dirty="0"/>
              <a:t>누출 정보</a:t>
            </a:r>
            <a:r>
              <a:rPr lang="ko-KR" altLang="en-US" sz="2400" dirty="0"/>
              <a:t>를 통해 비밀 </a:t>
            </a:r>
            <a:r>
              <a:rPr lang="ko-KR" altLang="en-US" sz="2400" b="1" dirty="0"/>
              <a:t>정보를 알아내는</a:t>
            </a:r>
            <a:r>
              <a:rPr lang="ko-KR" altLang="en-US" sz="2400" dirty="0"/>
              <a:t> 공격 기법</a:t>
            </a:r>
          </a:p>
          <a:p>
            <a:pPr marL="0" indent="0">
              <a:buNone/>
            </a:pPr>
            <a:endParaRPr lang="en-US" altLang="ko-KR" sz="2400" dirty="0"/>
          </a:p>
          <a:p>
            <a:r>
              <a:rPr lang="ko-KR" altLang="en-US" sz="2400" dirty="0"/>
              <a:t>이 중 강력한 </a:t>
            </a:r>
            <a:r>
              <a:rPr lang="ko-KR" altLang="en-US" sz="2400" dirty="0" err="1"/>
              <a:t>부채널</a:t>
            </a:r>
            <a:r>
              <a:rPr lang="ko-KR" altLang="en-US" sz="2400" dirty="0"/>
              <a:t> 공격 방법인 </a:t>
            </a:r>
            <a:r>
              <a:rPr lang="ko-KR" altLang="en-US" sz="2400" b="1" dirty="0"/>
              <a:t>전력 분석 공격</a:t>
            </a:r>
            <a:r>
              <a:rPr lang="ko-KR" altLang="en-US" sz="2400" dirty="0"/>
              <a:t>은 </a:t>
            </a:r>
            <a:br>
              <a:rPr lang="en-US" altLang="ko-KR" sz="2400" dirty="0"/>
            </a:br>
            <a:r>
              <a:rPr lang="ko-KR" altLang="en-US" sz="2400" b="1" dirty="0"/>
              <a:t>전력 소비 모델</a:t>
            </a:r>
            <a:r>
              <a:rPr lang="ko-KR" altLang="en-US" sz="2400" dirty="0"/>
              <a:t>과 </a:t>
            </a:r>
            <a:r>
              <a:rPr lang="ko-KR" altLang="en-US" sz="2400" b="1" dirty="0"/>
              <a:t>측정된 전력 신호</a:t>
            </a:r>
            <a:r>
              <a:rPr lang="ko-KR" altLang="en-US" sz="2400" dirty="0"/>
              <a:t>의 </a:t>
            </a:r>
            <a:r>
              <a:rPr lang="ko-KR" altLang="en-US" sz="2400" b="1" dirty="0"/>
              <a:t>통계적 특성</a:t>
            </a:r>
            <a:r>
              <a:rPr lang="ko-KR" altLang="en-US" sz="2400" dirty="0"/>
              <a:t>을 비교</a:t>
            </a:r>
            <a:r>
              <a:rPr lang="en-US" altLang="ko-KR" sz="2400" dirty="0"/>
              <a:t>, </a:t>
            </a:r>
            <a:r>
              <a:rPr lang="ko-KR" altLang="en-US" sz="2400" dirty="0"/>
              <a:t>분석하여 </a:t>
            </a:r>
            <a:br>
              <a:rPr lang="en-US" altLang="ko-KR" sz="2400" dirty="0"/>
            </a:br>
            <a:r>
              <a:rPr lang="ko-KR" altLang="en-US" sz="2400" dirty="0"/>
              <a:t>암호화에 사용된 키를 찾아내는 공격 방법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상관 전력 분석</a:t>
            </a:r>
            <a:r>
              <a:rPr lang="en-US" altLang="ko-KR" sz="2400" dirty="0"/>
              <a:t>(Correlation</a:t>
            </a:r>
            <a:r>
              <a:rPr lang="ko-KR" altLang="en-US" sz="2400" dirty="0"/>
              <a:t> </a:t>
            </a:r>
            <a:r>
              <a:rPr lang="en-US" altLang="ko-KR" sz="2400" dirty="0"/>
              <a:t>Power Analysis, CPA)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전력 소비 모델과 수집파형의 포인트별 상관계수를 계산하는 공격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추측키가 비밀키와 동일 할 경우 가장 높은 상관계수를 보이 점을 사용</a:t>
            </a: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/>
          </a:p>
          <a:p>
            <a:endParaRPr lang="en-US" altLang="ko-KR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59274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CD57CF-39F1-41F8-B914-19E86DD4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부채널</a:t>
            </a:r>
            <a:r>
              <a:rPr lang="ko-KR" altLang="en-US" dirty="0"/>
              <a:t> 공격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386EAF-12E2-41FA-8A51-47E0FFD364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2326" y="1954033"/>
            <a:ext cx="10238024" cy="4060487"/>
          </a:xfrm>
        </p:spPr>
        <p:txBody>
          <a:bodyPr/>
          <a:lstStyle/>
          <a:p>
            <a:endParaRPr lang="en-US" altLang="ko-KR" sz="2400" dirty="0"/>
          </a:p>
          <a:p>
            <a:r>
              <a:rPr lang="en-US" altLang="ko-KR" sz="2400" dirty="0"/>
              <a:t>CHAM</a:t>
            </a:r>
            <a:r>
              <a:rPr lang="ko-KR" altLang="en-US" sz="2400" dirty="0"/>
              <a:t>과 동일한</a:t>
            </a:r>
            <a:r>
              <a:rPr lang="en-US" altLang="ko-KR" sz="2400" dirty="0"/>
              <a:t> ARX </a:t>
            </a:r>
            <a:r>
              <a:rPr lang="ko-KR" altLang="en-US" sz="2400" dirty="0"/>
              <a:t>구조의 블록암호 </a:t>
            </a:r>
            <a:br>
              <a:rPr lang="en-US" altLang="ko-KR" sz="2400" dirty="0"/>
            </a:br>
            <a:r>
              <a:rPr lang="en-US" altLang="ko-KR" sz="2400" dirty="0"/>
              <a:t>LEA, HIGHT, SIMON, SPECK</a:t>
            </a:r>
            <a:r>
              <a:rPr lang="ko-KR" altLang="en-US" sz="2400" dirty="0"/>
              <a:t>이 </a:t>
            </a:r>
            <a:br>
              <a:rPr lang="en-US" altLang="ko-KR" sz="2400" dirty="0"/>
            </a:br>
            <a:r>
              <a:rPr lang="ko-KR" altLang="en-US" sz="2400" dirty="0"/>
              <a:t>전력분석공격에 취약함이 알려짐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CHAM</a:t>
            </a:r>
            <a:r>
              <a:rPr lang="ko-KR" altLang="en-US" sz="2400" dirty="0"/>
              <a:t> 또한 이러한 전력 분석 공격에 취약할 가능성이 높고</a:t>
            </a:r>
            <a:br>
              <a:rPr lang="en-US" altLang="ko-KR" sz="2400" dirty="0"/>
            </a:br>
            <a:r>
              <a:rPr lang="ko-KR" altLang="en-US" sz="2400" dirty="0"/>
              <a:t>대응책이 필요함</a:t>
            </a:r>
            <a:endParaRPr lang="en-US" altLang="ko-KR" sz="2400" dirty="0"/>
          </a:p>
          <a:p>
            <a:endParaRPr lang="en-US" altLang="ko-KR" sz="2400" dirty="0"/>
          </a:p>
          <a:p>
            <a:pPr marL="457200" lvl="1" indent="0">
              <a:buNone/>
            </a:pPr>
            <a:endParaRPr lang="en-US" altLang="ko-KR" sz="2000" dirty="0"/>
          </a:p>
        </p:txBody>
      </p:sp>
      <p:pic>
        <p:nvPicPr>
          <p:cNvPr id="4" name="그래픽 3" descr="프로세서">
            <a:extLst>
              <a:ext uri="{FF2B5EF4-FFF2-40B4-BE49-F238E27FC236}">
                <a16:creationId xmlns:a16="http://schemas.microsoft.com/office/drawing/2014/main" id="{83E52A0C-A04C-45AA-8BFB-C96CE0C35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3217" y="2577371"/>
            <a:ext cx="2671285" cy="2671285"/>
          </a:xfrm>
          <a:prstGeom prst="rect">
            <a:avLst/>
          </a:prstGeom>
        </p:spPr>
      </p:pic>
      <p:sp>
        <p:nvSpPr>
          <p:cNvPr id="5" name="번개 4">
            <a:extLst>
              <a:ext uri="{FF2B5EF4-FFF2-40B4-BE49-F238E27FC236}">
                <a16:creationId xmlns:a16="http://schemas.microsoft.com/office/drawing/2014/main" id="{DAC529EF-150E-4938-9F9C-15C0E45852FC}"/>
              </a:ext>
            </a:extLst>
          </p:cNvPr>
          <p:cNvSpPr/>
          <p:nvPr/>
        </p:nvSpPr>
        <p:spPr>
          <a:xfrm>
            <a:off x="8758716" y="2337029"/>
            <a:ext cx="1636408" cy="1317818"/>
          </a:xfrm>
          <a:prstGeom prst="lightningBol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2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5F800-9941-4C81-A84C-78EF7DB5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 err="1"/>
              <a:t>마스킹</a:t>
            </a:r>
            <a:r>
              <a:rPr lang="ko-KR" altLang="en-US" dirty="0"/>
              <a:t> 기법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F46585D-8C8D-4994-8D1D-94DD65ACCB7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18924" y="1162253"/>
                <a:ext cx="11485765" cy="50577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000" dirty="0" err="1"/>
                  <a:t>부채널</a:t>
                </a:r>
                <a:r>
                  <a:rPr lang="ko-KR" altLang="en-US" sz="2000" dirty="0"/>
                  <a:t> 분석 공격을 막기위한 일반적인 대책으로 알고리즘 </a:t>
                </a:r>
                <a:r>
                  <a:rPr lang="ko-KR" altLang="en-US" sz="2000" dirty="0" err="1"/>
                  <a:t>마스킹</a:t>
                </a:r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ko-KR" altLang="en-US" sz="2000" dirty="0" err="1"/>
                  <a:t>연산시</a:t>
                </a:r>
                <a:r>
                  <a:rPr lang="ko-KR" altLang="en-US" sz="2000" dirty="0"/>
                  <a:t> 발생하는 중간 값을 랜덤하게 만들어 공격자에게 필요한 정보의 누출을 막는 대응기법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r>
                  <a:rPr lang="ko-KR" altLang="en-US" sz="2000" dirty="0" err="1"/>
                  <a:t>부울</a:t>
                </a:r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마스킹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: x’=(x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⊕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r</a:t>
                </a:r>
                <a:r>
                  <a:rPr lang="en-US" altLang="ko-KR" sz="2000" dirty="0"/>
                  <a:t>), </a:t>
                </a:r>
                <a:r>
                  <a:rPr lang="ko-KR" altLang="en-US" sz="2000" dirty="0"/>
                  <a:t>산술 </a:t>
                </a:r>
                <a:r>
                  <a:rPr lang="ko-KR" altLang="en-US" sz="2000" dirty="0" err="1"/>
                  <a:t>마스킹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: A=x</a:t>
                </a:r>
                <a:r>
                  <a:rPr lang="en-US" altLang="ko-KR" sz="2000" dirty="0">
                    <a:solidFill>
                      <a:srgbClr val="FF0000"/>
                    </a:solidFill>
                  </a:rPr>
                  <a:t>-r</a:t>
                </a:r>
                <a:r>
                  <a:rPr lang="en-US" altLang="ko-KR" sz="2000" dirty="0"/>
                  <a:t> 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endParaRPr lang="en-US" altLang="ko-KR" sz="2000" dirty="0"/>
              </a:p>
              <a:p>
                <a:r>
                  <a:rPr lang="en-US" altLang="ko-KR" sz="2000" dirty="0"/>
                  <a:t>CHAM</a:t>
                </a:r>
                <a:r>
                  <a:rPr lang="ko-KR" altLang="en-US" sz="2000" dirty="0"/>
                  <a:t>과 같은 </a:t>
                </a:r>
                <a:r>
                  <a:rPr lang="en-US" altLang="ko-KR" sz="2000" dirty="0"/>
                  <a:t>ARX </a:t>
                </a:r>
                <a:r>
                  <a:rPr lang="ko-KR" altLang="en-US" sz="2000" dirty="0"/>
                  <a:t>구조의 알고리즘에 </a:t>
                </a:r>
                <a:r>
                  <a:rPr lang="ko-KR" altLang="en-US" sz="2000" dirty="0" err="1"/>
                  <a:t>마스킹</a:t>
                </a:r>
                <a:r>
                  <a:rPr lang="ko-KR" altLang="en-US" sz="2000" dirty="0"/>
                  <a:t> 기법이 적용되는 경우 불 </a:t>
                </a:r>
                <a:r>
                  <a:rPr lang="ko-KR" altLang="en-US" sz="2000" dirty="0" err="1"/>
                  <a:t>마스킹</a:t>
                </a:r>
                <a:r>
                  <a:rPr lang="ko-KR" altLang="en-US" sz="2000" dirty="0"/>
                  <a:t> 기법과 산술 </a:t>
                </a:r>
                <a:r>
                  <a:rPr lang="ko-KR" altLang="en-US" sz="2000" dirty="0" err="1"/>
                  <a:t>마스킹을</a:t>
                </a:r>
                <a:r>
                  <a:rPr lang="ko-KR" altLang="en-US" sz="2000" dirty="0"/>
                  <a:t> 상호 변환 하는 과정이 필요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r>
                  <a:rPr lang="ko-KR" altLang="en-US" sz="2000" dirty="0"/>
                  <a:t>불 </a:t>
                </a:r>
                <a:r>
                  <a:rPr lang="ko-KR" altLang="en-US" sz="2000" dirty="0" err="1"/>
                  <a:t>마스킹된</a:t>
                </a:r>
                <a:r>
                  <a:rPr lang="ko-KR" altLang="en-US" sz="2000" dirty="0"/>
                  <a:t> 두 개의 데이터를 더하기 해서는 </a:t>
                </a:r>
                <a:br>
                  <a:rPr lang="en-US" altLang="ko-KR" sz="2000" dirty="0"/>
                </a:br>
                <a:r>
                  <a:rPr lang="ko-KR" altLang="en-US" sz="2000" dirty="0"/>
                  <a:t>불</a:t>
                </a:r>
                <a:r>
                  <a:rPr lang="en-US" altLang="ko-KR" sz="2000" dirty="0"/>
                  <a:t>-</a:t>
                </a:r>
                <a:r>
                  <a:rPr lang="ko-KR" altLang="en-US" sz="2000" dirty="0"/>
                  <a:t>산술 </a:t>
                </a:r>
                <a:r>
                  <a:rPr lang="ko-KR" altLang="en-US" sz="2000" dirty="0" err="1"/>
                  <a:t>마스킹</a:t>
                </a:r>
                <a:r>
                  <a:rPr lang="ko-KR" altLang="en-US" sz="2000" dirty="0"/>
                  <a:t> 변환, 덧셈, 산술-불 </a:t>
                </a:r>
                <a:r>
                  <a:rPr lang="ko-KR" altLang="en-US" sz="2000" dirty="0" err="1"/>
                  <a:t>마스킹</a:t>
                </a:r>
                <a:r>
                  <a:rPr lang="ko-KR" altLang="en-US" sz="2000" dirty="0"/>
                  <a:t> 변환의 </a:t>
                </a:r>
                <a:br>
                  <a:rPr lang="en-US" altLang="ko-KR" sz="2000" dirty="0"/>
                </a:br>
                <a:r>
                  <a:rPr lang="ko-KR" altLang="en-US" sz="2000" dirty="0"/>
                  <a:t>3단계 를 거쳐야 한다. </a:t>
                </a: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  <a:p>
                <a:pPr marL="0" indent="0">
                  <a:buNone/>
                </a:pPr>
                <a:endParaRPr lang="en-US" altLang="ko-KR" sz="24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F46585D-8C8D-4994-8D1D-94DD65ACCB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18924" y="1162253"/>
                <a:ext cx="11485765" cy="5057775"/>
              </a:xfrm>
              <a:blipFill>
                <a:blip r:embed="rId2"/>
                <a:stretch>
                  <a:fillRect l="-531" t="-1327" r="-5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F018860B-C36F-4586-90FA-3FE3AE8BD5F5}"/>
              </a:ext>
            </a:extLst>
          </p:cNvPr>
          <p:cNvSpPr txBox="1">
            <a:spLocks/>
          </p:cNvSpPr>
          <p:nvPr/>
        </p:nvSpPr>
        <p:spPr>
          <a:xfrm>
            <a:off x="1079577" y="1162253"/>
            <a:ext cx="11485765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BC1818B-6586-4DB1-B4C2-E85C96BE89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175" t="33230" r="42135" b="10200"/>
          <a:stretch/>
        </p:blipFill>
        <p:spPr>
          <a:xfrm>
            <a:off x="6352162" y="3895150"/>
            <a:ext cx="4326069" cy="2962849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EAF1EE-EE91-451D-9656-304BC4C616F2}"/>
              </a:ext>
            </a:extLst>
          </p:cNvPr>
          <p:cNvSpPr/>
          <p:nvPr/>
        </p:nvSpPr>
        <p:spPr>
          <a:xfrm>
            <a:off x="8307421" y="5695747"/>
            <a:ext cx="786345" cy="8189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991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5F800-9941-4C81-A84C-78EF7DB5A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KRJ SA </a:t>
            </a:r>
            <a:r>
              <a:rPr lang="ko-KR" altLang="en-US" err="1"/>
              <a:t>마스킹</a:t>
            </a:r>
            <a:r>
              <a:rPr lang="ko-KR" altLang="en-US"/>
              <a:t> 기법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F79F196-1A2C-4DE6-8BB5-1A5DA2A01E36}"/>
              </a:ext>
            </a:extLst>
          </p:cNvPr>
          <p:cNvSpPr/>
          <p:nvPr/>
        </p:nvSpPr>
        <p:spPr>
          <a:xfrm>
            <a:off x="4677182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A25CC5E-1138-4E14-88FF-334E3C31A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487" y="1481713"/>
            <a:ext cx="3819408" cy="4527200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45A2D506-2B4A-4682-A362-DC03DB3D74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368435"/>
            <a:ext cx="7204837" cy="47537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400" dirty="0"/>
          </a:p>
          <a:p>
            <a:r>
              <a:rPr lang="en-US" altLang="ko-KR" sz="2400" dirty="0" err="1"/>
              <a:t>Karroumi</a:t>
            </a:r>
            <a:r>
              <a:rPr lang="ko-KR" altLang="en-US" sz="2400" dirty="0"/>
              <a:t>는 기존의 </a:t>
            </a:r>
            <a:r>
              <a:rPr lang="ko-KR" altLang="en-US" sz="2400" dirty="0" err="1"/>
              <a:t>마스킹</a:t>
            </a:r>
            <a:r>
              <a:rPr lang="ko-KR" altLang="en-US" sz="2400" dirty="0"/>
              <a:t> 변환의 </a:t>
            </a:r>
            <a:br>
              <a:rPr lang="en-US" altLang="ko-KR" sz="2400" dirty="0"/>
            </a:br>
            <a:r>
              <a:rPr lang="ko-KR" altLang="en-US" sz="2400" dirty="0"/>
              <a:t>번거로움과 </a:t>
            </a:r>
            <a:r>
              <a:rPr lang="ko-KR" altLang="en-US" sz="2400" dirty="0" err="1"/>
              <a:t>연산량을</a:t>
            </a:r>
            <a:r>
              <a:rPr lang="ko-KR" altLang="en-US" sz="2400" dirty="0"/>
              <a:t> 개선하기 위해 </a:t>
            </a:r>
            <a:br>
              <a:rPr lang="en-US" altLang="ko-KR" sz="2400" dirty="0"/>
            </a:br>
            <a:r>
              <a:rPr lang="ko-KR" altLang="en-US" sz="2400" dirty="0" err="1"/>
              <a:t>Secure</a:t>
            </a:r>
            <a:r>
              <a:rPr lang="ko-KR" altLang="en-US" sz="2400" dirty="0"/>
              <a:t> </a:t>
            </a:r>
            <a:r>
              <a:rPr lang="ko-KR" altLang="en-US" sz="2400" dirty="0" err="1"/>
              <a:t>Addition</a:t>
            </a:r>
            <a:r>
              <a:rPr lang="en-US" altLang="ko-KR" sz="2400" dirty="0"/>
              <a:t> </a:t>
            </a:r>
            <a:r>
              <a:rPr lang="ko-KR" altLang="en-US" sz="2400" dirty="0" err="1"/>
              <a:t>마스킹</a:t>
            </a:r>
            <a:r>
              <a:rPr lang="ko-KR" altLang="en-US" sz="2400" dirty="0"/>
              <a:t> 기법을 처음으로 제안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두 개의 불 </a:t>
            </a:r>
            <a:r>
              <a:rPr lang="ko-KR" altLang="en-US" sz="2400" dirty="0" err="1"/>
              <a:t>마스킹된</a:t>
            </a:r>
            <a:r>
              <a:rPr lang="ko-KR" altLang="en-US" sz="2400" dirty="0"/>
              <a:t> 데이터를 </a:t>
            </a:r>
            <a:r>
              <a:rPr lang="ko-KR" altLang="en-US" sz="2400" dirty="0" err="1"/>
              <a:t>입력받아</a:t>
            </a:r>
            <a:r>
              <a:rPr lang="ko-KR" altLang="en-US" sz="2400" dirty="0"/>
              <a:t> 불 </a:t>
            </a:r>
            <a:r>
              <a:rPr lang="ko-KR" altLang="en-US" sz="2400" dirty="0" err="1"/>
              <a:t>마스킹</a:t>
            </a:r>
            <a:r>
              <a:rPr lang="ko-KR" altLang="en-US" sz="2400" dirty="0"/>
              <a:t> 된 덧셈 결과를 출력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복잡도 </a:t>
            </a:r>
            <a:r>
              <a:rPr lang="en-US" altLang="ko-KR" sz="2400" dirty="0"/>
              <a:t>5k+8</a:t>
            </a:r>
            <a:r>
              <a:rPr lang="ko-KR" altLang="en-US" sz="2400" dirty="0"/>
              <a:t>의 연산 소요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83621039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8ED2E6D4E77E244B9E3F70AF9B53527" ma:contentTypeVersion="8" ma:contentTypeDescription="새 문서를 만듭니다." ma:contentTypeScope="" ma:versionID="564a372deacc0a80e2b11fd24f0e4547">
  <xsd:schema xmlns:xsd="http://www.w3.org/2001/XMLSchema" xmlns:xs="http://www.w3.org/2001/XMLSchema" xmlns:p="http://schemas.microsoft.com/office/2006/metadata/properties" xmlns:ns3="07134975-eb7f-4440-beb9-cfc7c744d082" targetNamespace="http://schemas.microsoft.com/office/2006/metadata/properties" ma:root="true" ma:fieldsID="b1d990cc96d3e7ae6bf3af00dc7854e6" ns3:_="">
    <xsd:import namespace="07134975-eb7f-4440-beb9-cfc7c744d08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134975-eb7f-4440-beb9-cfc7c744d0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D682B3B-993C-4A74-842B-136AA5D45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134975-eb7f-4440-beb9-cfc7c744d0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831C39-56DE-4256-9692-267435D174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A05377-02E9-4479-B433-81350BD0B4B0}">
  <ds:schemaRefs>
    <ds:schemaRef ds:uri="http://schemas.microsoft.com/office/infopath/2007/PartnerControls"/>
    <ds:schemaRef ds:uri="07134975-eb7f-4440-beb9-cfc7c744d082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997</TotalTime>
  <Words>482</Words>
  <Application>Microsoft Office PowerPoint</Application>
  <PresentationFormat>와이드스크린</PresentationFormat>
  <Paragraphs>247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Arial,Sans-Serif</vt:lpstr>
      <vt:lpstr>맑은 고딕</vt:lpstr>
      <vt:lpstr>한양신명조</vt:lpstr>
      <vt:lpstr>Arial</vt:lpstr>
      <vt:lpstr>Cambria Math</vt:lpstr>
      <vt:lpstr>Wingdings</vt:lpstr>
      <vt:lpstr>제목 테마</vt:lpstr>
      <vt:lpstr>초경량 블록 암호 CHAM에 대한 CPA 공격과 대응기법 제안</vt:lpstr>
      <vt:lpstr>PowerPoint 프레젠테이션</vt:lpstr>
      <vt:lpstr> CHAM</vt:lpstr>
      <vt:lpstr> Key schedule 특징</vt:lpstr>
      <vt:lpstr> Encryption 특징</vt:lpstr>
      <vt:lpstr> 부채널 공격 기법</vt:lpstr>
      <vt:lpstr> 부채널 공격 기법</vt:lpstr>
      <vt:lpstr> 마스킹 기법</vt:lpstr>
      <vt:lpstr> KRJ SA 마스킹 기법</vt:lpstr>
      <vt:lpstr> </vt:lpstr>
      <vt:lpstr> 제안 CPA 공격 기법</vt:lpstr>
      <vt:lpstr> 제안 CPA 공격 기법</vt:lpstr>
      <vt:lpstr> 실험 결과</vt:lpstr>
      <vt:lpstr> 제안 마스킹 적용 기법</vt:lpstr>
      <vt:lpstr> 검증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41</cp:revision>
  <dcterms:created xsi:type="dcterms:W3CDTF">2019-03-05T04:29:07Z</dcterms:created>
  <dcterms:modified xsi:type="dcterms:W3CDTF">2019-11-02T00:24:11Z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0x01010068ED2E6D4E77E244B9E3F70AF9B53527</vt:lpwstr>
  </property>
</Properties>
</file>