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269" r:id="rId2"/>
    <p:sldId id="275" r:id="rId3"/>
    <p:sldId id="288" r:id="rId4"/>
    <p:sldId id="289" r:id="rId5"/>
    <p:sldId id="292" r:id="rId6"/>
    <p:sldId id="293" r:id="rId7"/>
    <p:sldId id="294" r:id="rId8"/>
    <p:sldId id="258" r:id="rId9"/>
    <p:sldId id="259" r:id="rId10"/>
    <p:sldId id="260" r:id="rId11"/>
    <p:sldId id="261" r:id="rId12"/>
    <p:sldId id="262" r:id="rId13"/>
    <p:sldId id="295" r:id="rId14"/>
    <p:sldId id="290" r:id="rId15"/>
    <p:sldId id="386" r:id="rId16"/>
    <p:sldId id="335" r:id="rId17"/>
    <p:sldId id="383" r:id="rId18"/>
    <p:sldId id="384" r:id="rId19"/>
    <p:sldId id="285" r:id="rId20"/>
    <p:sldId id="284" r:id="rId21"/>
    <p:sldId id="385" r:id="rId22"/>
    <p:sldId id="296" r:id="rId23"/>
    <p:sldId id="297" r:id="rId24"/>
    <p:sldId id="298" r:id="rId25"/>
    <p:sldId id="304" r:id="rId26"/>
    <p:sldId id="287" r:id="rId27"/>
    <p:sldId id="27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eshadow_(security_vulnerability)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7ea4deb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7ea4debc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617ea4debc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234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7ea4deb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7ea4deb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617ea4debc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133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7ea4deb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7ea4deb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617ea4debc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26198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7ea4deb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7ea4debc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617ea4debc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0496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17ea4deb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17ea4deb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617ea4debc_0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39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https://en.wikipedia.org/wiki/Foreshadow_(security_vulnerability)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98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837395" y="2161746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837399" y="216174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837395" y="307758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837397" y="307758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837395" y="3996768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837397" y="399676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2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90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  <p:sldLayoutId id="2147483671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eurosys2017.or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1361054"/>
          </a:xfrm>
        </p:spPr>
        <p:txBody>
          <a:bodyPr/>
          <a:lstStyle/>
          <a:p>
            <a:r>
              <a:rPr lang="en-US" altLang="ko-KR" dirty="0"/>
              <a:t>SGX </a:t>
            </a:r>
            <a:r>
              <a:rPr lang="ko-KR" altLang="en-US" dirty="0"/>
              <a:t>취약점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김경호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권혁동</a:t>
            </a:r>
            <a:r>
              <a:rPr lang="en-US" altLang="ko-KR" dirty="0"/>
              <a:t>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Cache Timing Attack</a:t>
            </a:r>
            <a:endParaRPr dirty="0"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endParaRPr lang="en-US" altLang="ko-KR" dirty="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Hit와</a:t>
            </a:r>
            <a:r>
              <a:rPr lang="ko-KR" dirty="0"/>
              <a:t> </a:t>
            </a:r>
            <a:r>
              <a:rPr lang="ko-KR" dirty="0" err="1"/>
              <a:t>Miss의</a:t>
            </a:r>
            <a:r>
              <a:rPr lang="ko-KR" dirty="0"/>
              <a:t> 액세스 속도</a:t>
            </a:r>
            <a:r>
              <a:rPr lang="ko-KR" altLang="en-US" dirty="0"/>
              <a:t> </a:t>
            </a:r>
            <a:r>
              <a:rPr lang="ko-KR" dirty="0"/>
              <a:t>차이를 이용한 </a:t>
            </a:r>
            <a:r>
              <a:rPr lang="ko-KR" dirty="0" err="1"/>
              <a:t>부채널</a:t>
            </a:r>
            <a:r>
              <a:rPr lang="ko-KR" dirty="0"/>
              <a:t> 공격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SGX는</a:t>
            </a:r>
            <a:r>
              <a:rPr lang="ko-KR" dirty="0"/>
              <a:t> </a:t>
            </a:r>
            <a:r>
              <a:rPr lang="ko-KR" dirty="0" err="1"/>
              <a:t>부채널</a:t>
            </a:r>
            <a:r>
              <a:rPr lang="ko-KR" dirty="0"/>
              <a:t> 공격에 대한 내성이 없기 때문에 대부분의 취약점이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r>
              <a:rPr lang="ko-KR" dirty="0"/>
              <a:t> 에서 나옴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대표적인 공격 방법으로 </a:t>
            </a:r>
            <a:r>
              <a:rPr lang="ko-KR" dirty="0" err="1"/>
              <a:t>Flush</a:t>
            </a:r>
            <a:r>
              <a:rPr lang="ko-KR" dirty="0"/>
              <a:t> + </a:t>
            </a:r>
            <a:r>
              <a:rPr lang="ko-KR" dirty="0" err="1"/>
              <a:t>Reload</a:t>
            </a:r>
            <a:r>
              <a:rPr lang="ko-KR" dirty="0"/>
              <a:t>, </a:t>
            </a:r>
            <a:r>
              <a:rPr lang="ko-KR" dirty="0" err="1"/>
              <a:t>Prime</a:t>
            </a:r>
            <a:r>
              <a:rPr lang="ko-KR" dirty="0"/>
              <a:t> + </a:t>
            </a:r>
            <a:r>
              <a:rPr lang="ko-KR" dirty="0" err="1"/>
              <a:t>Probe</a:t>
            </a:r>
            <a:endParaRPr lang="en-US" altLang="ko-K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dirty="0"/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!! </a:t>
            </a:r>
            <a:r>
              <a:rPr lang="ko-KR" sz="1400" dirty="0" err="1">
                <a:solidFill>
                  <a:srgbClr val="FF0000"/>
                </a:solidFill>
              </a:rPr>
              <a:t>Flush</a:t>
            </a:r>
            <a:r>
              <a:rPr lang="ko-KR" sz="1400" dirty="0">
                <a:solidFill>
                  <a:srgbClr val="FF0000"/>
                </a:solidFill>
              </a:rPr>
              <a:t> + </a:t>
            </a:r>
            <a:r>
              <a:rPr lang="ko-KR" sz="1400" dirty="0" err="1">
                <a:solidFill>
                  <a:srgbClr val="FF0000"/>
                </a:solidFill>
              </a:rPr>
              <a:t>Reload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공격 대상 메모리 준비 후 모든 캐시 삭제 (</a:t>
            </a:r>
            <a:r>
              <a:rPr lang="ko-KR" sz="1400" dirty="0" err="1">
                <a:solidFill>
                  <a:srgbClr val="FF0000"/>
                </a:solidFill>
              </a:rPr>
              <a:t>Flush</a:t>
            </a:r>
            <a:r>
              <a:rPr lang="ko-KR" sz="1400" dirty="0">
                <a:solidFill>
                  <a:srgbClr val="FF0000"/>
                </a:solidFill>
              </a:rPr>
              <a:t>) -&gt; 무조건 </a:t>
            </a:r>
            <a:r>
              <a:rPr lang="ko-KR" sz="1400" dirty="0" err="1">
                <a:solidFill>
                  <a:srgbClr val="FF0000"/>
                </a:solidFill>
              </a:rPr>
              <a:t>Cache</a:t>
            </a:r>
            <a:r>
              <a:rPr lang="ko-KR" sz="1400" dirty="0">
                <a:solidFill>
                  <a:srgbClr val="FF0000"/>
                </a:solidFill>
              </a:rPr>
              <a:t> </a:t>
            </a:r>
            <a:r>
              <a:rPr lang="ko-KR" sz="1400" dirty="0" err="1">
                <a:solidFill>
                  <a:srgbClr val="FF0000"/>
                </a:solidFill>
              </a:rPr>
              <a:t>Miss</a:t>
            </a:r>
            <a:r>
              <a:rPr lang="ko-KR" sz="1400" dirty="0">
                <a:solidFill>
                  <a:srgbClr val="FF0000"/>
                </a:solidFill>
              </a:rPr>
              <a:t> 발생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비정상적인 방법으로 캐시에 비밀 데이터 적재 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메모리를 읽어서 액세스 시간 측정 후 다른 메모리에 비해 액세스 속도가 빠른 곳을 찾아냄 (</a:t>
            </a:r>
            <a:r>
              <a:rPr lang="ko-KR" sz="1400" dirty="0" err="1">
                <a:solidFill>
                  <a:srgbClr val="FF0000"/>
                </a:solidFill>
              </a:rPr>
              <a:t>Reload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!! </a:t>
            </a:r>
            <a:r>
              <a:rPr lang="ko-KR" sz="1400" dirty="0" err="1">
                <a:solidFill>
                  <a:srgbClr val="FF0000"/>
                </a:solidFill>
              </a:rPr>
              <a:t>Prime</a:t>
            </a:r>
            <a:r>
              <a:rPr lang="ko-KR" sz="1400" dirty="0">
                <a:solidFill>
                  <a:srgbClr val="FF0000"/>
                </a:solidFill>
              </a:rPr>
              <a:t> + </a:t>
            </a:r>
            <a:r>
              <a:rPr lang="ko-KR" sz="1400" dirty="0" err="1">
                <a:solidFill>
                  <a:srgbClr val="FF0000"/>
                </a:solidFill>
              </a:rPr>
              <a:t>Probe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공격 대상 메모리 준비 후 액세스 하여 캐시 적재 (</a:t>
            </a:r>
            <a:r>
              <a:rPr lang="ko-KR" sz="1400" dirty="0" err="1">
                <a:solidFill>
                  <a:srgbClr val="FF0000"/>
                </a:solidFill>
              </a:rPr>
              <a:t>Prime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비정상적인 방법으로 캐시에 비밀 데이터 적재 -&gt; 기존의 정보가 탈락됨</a:t>
            </a:r>
            <a:endParaRPr sz="14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r>
              <a:rPr lang="ko-KR" sz="1400" dirty="0">
                <a:solidFill>
                  <a:srgbClr val="FF0000"/>
                </a:solidFill>
              </a:rPr>
              <a:t>	메모리를 읽어서 액세스 시간 측정 후 다른 메모리에 비해 액세스 속도가 느린 곳(탈락)을 찾아냄 (</a:t>
            </a:r>
            <a:r>
              <a:rPr lang="ko-KR" sz="1400" dirty="0" err="1">
                <a:solidFill>
                  <a:srgbClr val="FF0000"/>
                </a:solidFill>
              </a:rPr>
              <a:t>Probe</a:t>
            </a:r>
            <a:r>
              <a:rPr lang="ko-KR" sz="1400" dirty="0">
                <a:solidFill>
                  <a:srgbClr val="FF0000"/>
                </a:solidFill>
              </a:rPr>
              <a:t>)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 dirty="0"/>
          </a:p>
        </p:txBody>
      </p:sp>
      <p:pic>
        <p:nvPicPr>
          <p:cNvPr id="90" name="Google Shape;9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589" y="3309721"/>
            <a:ext cx="3076575" cy="1302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1992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>
            <a:off x="411163" y="1133850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Spectre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2017년에 발표된 CPU 취약점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b="1" dirty="0"/>
              <a:t>예측 실행(</a:t>
            </a:r>
            <a:r>
              <a:rPr lang="ko-KR" b="1" dirty="0" err="1"/>
              <a:t>Speculative</a:t>
            </a:r>
            <a:r>
              <a:rPr lang="ko-KR" b="1" dirty="0"/>
              <a:t> </a:t>
            </a:r>
            <a:r>
              <a:rPr lang="ko-KR" b="1" dirty="0" err="1"/>
              <a:t>Execution</a:t>
            </a:r>
            <a:r>
              <a:rPr lang="ko-KR" b="1" dirty="0"/>
              <a:t>)</a:t>
            </a:r>
            <a:r>
              <a:rPr lang="ko-KR" dirty="0"/>
              <a:t>의 취약점을 이용함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if</a:t>
            </a:r>
            <a:r>
              <a:rPr lang="ko-KR" dirty="0"/>
              <a:t> 문을 이용한 예측 실행과 분기 예측을 이용한 취약점이 존재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예측 실행을 통하여 접근 불가능한 데이터를 캐시에 저장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캐시에 저장된 데이터가 폐기되기 전에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dirty="0"/>
              <a:t> 데이터 유출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Intel, ARM, AMD 대부분 제조사의 </a:t>
            </a:r>
            <a:r>
              <a:rPr lang="ko-KR" dirty="0" err="1"/>
              <a:t>CPU에</a:t>
            </a:r>
            <a:r>
              <a:rPr lang="ko-KR" dirty="0"/>
              <a:t> 동일한 취약점 존재</a:t>
            </a:r>
            <a:endParaRPr dirty="0"/>
          </a:p>
        </p:txBody>
      </p:sp>
      <p:pic>
        <p:nvPicPr>
          <p:cNvPr id="98" name="Google Shape;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324" y="5090438"/>
            <a:ext cx="9082826" cy="13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1">
            <a:extLst>
              <a:ext uri="{FF2B5EF4-FFF2-40B4-BE49-F238E27FC236}">
                <a16:creationId xmlns:a16="http://schemas.microsoft.com/office/drawing/2014/main" id="{054893AF-7E7F-DA46-82C1-DAD17C272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</a:t>
            </a:r>
            <a:r>
              <a:rPr lang="en-US" altLang="ko-KR" dirty="0" err="1"/>
              <a:t>Spectre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00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Meltdown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342900" algn="l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2017년에 발표된 Intel CPU 취약점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b="1" dirty="0" err="1"/>
              <a:t>비순차</a:t>
            </a:r>
            <a:r>
              <a:rPr lang="ko-KR" b="1" dirty="0"/>
              <a:t> 실행(</a:t>
            </a:r>
            <a:r>
              <a:rPr lang="ko-KR" b="1" dirty="0" err="1"/>
              <a:t>Out</a:t>
            </a:r>
            <a:r>
              <a:rPr lang="ko-KR" b="1" dirty="0"/>
              <a:t> of </a:t>
            </a:r>
            <a:r>
              <a:rPr lang="ko-KR" b="1" dirty="0" err="1"/>
              <a:t>Order</a:t>
            </a:r>
            <a:r>
              <a:rPr lang="ko-KR" b="1" dirty="0"/>
              <a:t> </a:t>
            </a:r>
            <a:r>
              <a:rPr lang="ko-KR" b="1" dirty="0" err="1"/>
              <a:t>Execution</a:t>
            </a:r>
            <a:r>
              <a:rPr lang="ko-KR" b="1" dirty="0"/>
              <a:t>)</a:t>
            </a:r>
            <a:r>
              <a:rPr lang="ko-KR" dirty="0"/>
              <a:t>의 취약점을 이용함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 err="1"/>
              <a:t>비순차적인</a:t>
            </a:r>
            <a:r>
              <a:rPr lang="ko-KR" dirty="0"/>
              <a:t> 명령어를 통하여 접근 불가능한 데이터를 캐시에 저장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캐시에 저장된 데이터가 폐기되기 전 </a:t>
            </a:r>
            <a:r>
              <a:rPr lang="ko-KR" dirty="0" err="1"/>
              <a:t>Cache</a:t>
            </a:r>
            <a:r>
              <a:rPr lang="ko-KR" dirty="0"/>
              <a:t> </a:t>
            </a:r>
            <a:r>
              <a:rPr lang="ko-KR" dirty="0" err="1"/>
              <a:t>Timing</a:t>
            </a:r>
            <a:r>
              <a:rPr lang="ko-KR" dirty="0"/>
              <a:t> </a:t>
            </a:r>
            <a:r>
              <a:rPr lang="ko-KR" dirty="0" err="1"/>
              <a:t>Attack으로</a:t>
            </a:r>
            <a:r>
              <a:rPr lang="ko-KR" dirty="0"/>
              <a:t> 데이터 유출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dirty="0"/>
              <a:t>SGX 또한 Intel </a:t>
            </a:r>
            <a:r>
              <a:rPr lang="ko-KR" dirty="0" err="1"/>
              <a:t>CPU에서</a:t>
            </a:r>
            <a:r>
              <a:rPr lang="ko-KR" dirty="0"/>
              <a:t> 동작함으로 동일한 취약점을 가짐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ko-KR" dirty="0">
                <a:solidFill>
                  <a:srgbClr val="FF0000"/>
                </a:solidFill>
              </a:rPr>
              <a:t>커널 메모리 공간을 접근할 수 있어서 커널에서 돌아가는 모든 프로그램의 정보가 다 유출될 수 있음</a:t>
            </a:r>
            <a:endParaRPr dirty="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" name="Google Shape;10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95" y="4721087"/>
            <a:ext cx="5097651" cy="1949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4505" y="4740965"/>
            <a:ext cx="4026525" cy="198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8;p11">
            <a:extLst>
              <a:ext uri="{FF2B5EF4-FFF2-40B4-BE49-F238E27FC236}">
                <a16:creationId xmlns:a16="http://schemas.microsoft.com/office/drawing/2014/main" id="{F0CFC9F0-C574-9F4D-8075-666AB83391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Meltdown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46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40BE5-4489-4A98-8E73-61E445B4D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ROP(Return Oriented Programming)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ko-KR" altLang="en-US" dirty="0"/>
              <a:t>와 같은 취약점 있는 함수를 이용한 </a:t>
            </a:r>
            <a:r>
              <a:rPr lang="en-US" altLang="ko-KR" dirty="0">
                <a:solidFill>
                  <a:srgbClr val="FF0000"/>
                </a:solidFill>
              </a:rPr>
              <a:t>Buffer Overflow </a:t>
            </a:r>
            <a:r>
              <a:rPr lang="ko-KR" altLang="en-US" dirty="0">
                <a:solidFill>
                  <a:srgbClr val="FF0000"/>
                </a:solidFill>
              </a:rPr>
              <a:t>취약점이 있는 코드</a:t>
            </a:r>
            <a:r>
              <a:rPr lang="ko-KR" altLang="en-US" dirty="0"/>
              <a:t>를 </a:t>
            </a:r>
            <a:r>
              <a:rPr lang="en-US" altLang="ko-KR" dirty="0"/>
              <a:t>Gadget</a:t>
            </a:r>
            <a:r>
              <a:rPr lang="ko-KR" altLang="en-US" dirty="0"/>
              <a:t>을 이용하여 함수 호출 및 조작하는 공격</a:t>
            </a:r>
            <a:endParaRPr lang="en-US" altLang="ko-KR" dirty="0"/>
          </a:p>
          <a:p>
            <a:pPr lvl="1"/>
            <a:r>
              <a:rPr lang="ko-KR" altLang="en-US" dirty="0"/>
              <a:t>메모리 취약점을 막기 위한 방어 기법인 </a:t>
            </a:r>
            <a:r>
              <a:rPr lang="en-US" altLang="ko-KR" dirty="0"/>
              <a:t>ASLR, DEP </a:t>
            </a:r>
            <a:r>
              <a:rPr lang="ko-KR" altLang="en-US" dirty="0"/>
              <a:t>등도 우회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Gadget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공격을 하기 위한 코드 조각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ASLR(Address Space Layout Randomization)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실행 및 호출 할 때 마다 주소 배치를 무작위로 배정하는 기법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DEP/NX(Data Execution Protection/Non Executable)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코드 영역 제외한 다른 영역에서 실행 권한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9" name="Google Shape;88;p11">
            <a:extLst>
              <a:ext uri="{FF2B5EF4-FFF2-40B4-BE49-F238E27FC236}">
                <a16:creationId xmlns:a16="http://schemas.microsoft.com/office/drawing/2014/main" id="{01A153EB-0E59-CF49-AE36-1EBB65F56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ROP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81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FFB515-F6BA-4492-9C16-A5C2758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7" y="2343002"/>
            <a:ext cx="4130343" cy="3977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4CF5F-7F5A-4E53-890D-E679E18B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722004"/>
            <a:ext cx="3730122" cy="32194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523E14-93D0-447E-A498-31B344EA7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81603"/>
            <a:ext cx="11369675" cy="5057775"/>
          </a:xfrm>
        </p:spPr>
        <p:txBody>
          <a:bodyPr/>
          <a:lstStyle/>
          <a:p>
            <a:pPr marL="285750" indent="-285750"/>
            <a:r>
              <a:rPr lang="ko-KR" altLang="en-US" dirty="0"/>
              <a:t>함수 호출 과정에서 </a:t>
            </a:r>
            <a:r>
              <a:rPr lang="en-US" altLang="ko-KR" dirty="0"/>
              <a:t>Stack Memory</a:t>
            </a:r>
            <a:r>
              <a:rPr lang="ko-KR" altLang="en-US" dirty="0"/>
              <a:t>를 이용한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285750" indent="-285750"/>
            <a:r>
              <a:rPr lang="ko-KR" altLang="en-US" dirty="0"/>
              <a:t>함수 끝나면 이전 실행했던 </a:t>
            </a:r>
            <a:r>
              <a:rPr lang="en-US" altLang="ko-KR" dirty="0"/>
              <a:t>Code</a:t>
            </a:r>
            <a:r>
              <a:rPr lang="ko-KR" altLang="en-US" dirty="0"/>
              <a:t>로 </a:t>
            </a:r>
            <a:r>
              <a:rPr lang="en-US" altLang="ko-KR" dirty="0"/>
              <a:t>Jump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EF4473-1C31-46F1-AE79-B793E66D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170" y="2108000"/>
            <a:ext cx="3644822" cy="4131378"/>
          </a:xfrm>
          <a:prstGeom prst="rect">
            <a:avLst/>
          </a:prstGeom>
        </p:spPr>
      </p:pic>
      <p:sp>
        <p:nvSpPr>
          <p:cNvPr id="9" name="Google Shape;88;p11">
            <a:extLst>
              <a:ext uri="{FF2B5EF4-FFF2-40B4-BE49-F238E27FC236}">
                <a16:creationId xmlns:a16="http://schemas.microsoft.com/office/drawing/2014/main" id="{3E5B78EE-D5D0-6A4A-BF48-AC08590FBF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ko-KR" dirty="0" err="1"/>
              <a:t>Background</a:t>
            </a:r>
            <a:r>
              <a:rPr lang="en-US" altLang="ko-KR" dirty="0"/>
              <a:t> | ROP Attack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75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DF2A0-44DB-0E4F-AA92-453900B0D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3200" dirty="0" err="1"/>
              <a:t>Spectre</a:t>
            </a:r>
            <a:r>
              <a:rPr kumimoji="1" lang="en-US" altLang="ko-KR" sz="3200" dirty="0"/>
              <a:t>, Meltdown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Cache Attack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ROP Attack</a:t>
            </a:r>
          </a:p>
          <a:p>
            <a:endParaRPr kumimoji="1" lang="en-US" altLang="ko-KR" sz="3200" dirty="0"/>
          </a:p>
          <a:p>
            <a:r>
              <a:rPr kumimoji="1" lang="en-US" altLang="ko-KR" sz="3200" dirty="0"/>
              <a:t>SGX Security Feature</a:t>
            </a:r>
            <a:endParaRPr kumimoji="1" lang="ko-KR" altLang="en-US" sz="3200" dirty="0"/>
          </a:p>
        </p:txBody>
      </p:sp>
      <p:sp>
        <p:nvSpPr>
          <p:cNvPr id="8" name="Google Shape;88;p11">
            <a:extLst>
              <a:ext uri="{FF2B5EF4-FFF2-40B4-BE49-F238E27FC236}">
                <a16:creationId xmlns:a16="http://schemas.microsoft.com/office/drawing/2014/main" id="{9734289F-3E94-B249-845E-0690C9F51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0570" y="220172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altLang="ko-KR" dirty="0"/>
              <a:t>3. I</a:t>
            </a:r>
            <a:r>
              <a:rPr lang="en" altLang="ko-KR" dirty="0" err="1"/>
              <a:t>ntel</a:t>
            </a:r>
            <a:r>
              <a:rPr lang="en" altLang="ko-KR" dirty="0"/>
              <a:t> SGX Vulnerability Research Trends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44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Foreshadow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/>
              <a:t>CVE-2018-3615</a:t>
            </a:r>
          </a:p>
          <a:p>
            <a:endParaRPr lang="en-US" altLang="ko-KR" sz="3200" b="1" dirty="0"/>
          </a:p>
          <a:p>
            <a:r>
              <a:rPr lang="en-US" altLang="ko-KR" sz="3200" b="1" dirty="0">
                <a:latin typeface="+mn-ea"/>
              </a:rPr>
              <a:t>USENIX</a:t>
            </a:r>
            <a:r>
              <a:rPr lang="en" altLang="ko-KR" sz="3200" b="1" dirty="0">
                <a:latin typeface="+mn-ea"/>
              </a:rPr>
              <a:t>’18</a:t>
            </a:r>
            <a:endParaRPr lang="en-US" altLang="ko-KR" sz="3200" b="1" dirty="0">
              <a:latin typeface="+mn-ea"/>
            </a:endParaRPr>
          </a:p>
          <a:p>
            <a:endParaRPr lang="en-US" altLang="ko-KR" sz="3200" b="1" dirty="0"/>
          </a:p>
          <a:p>
            <a:r>
              <a:rPr lang="en-US" altLang="ko-KR" sz="3200" b="1" dirty="0"/>
              <a:t>2018</a:t>
            </a:r>
            <a:r>
              <a:rPr lang="ko-KR" altLang="en-US" sz="3200" b="1" dirty="0"/>
              <a:t>년도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월 발견 </a:t>
            </a:r>
            <a:r>
              <a:rPr lang="en-US" altLang="ko-KR" sz="3200" b="1" dirty="0">
                <a:sym typeface="Wingdings" panose="05000000000000000000" pitchFamily="2" charset="2"/>
              </a:rPr>
              <a:t> 2018</a:t>
            </a:r>
            <a:r>
              <a:rPr lang="ko-KR" altLang="en-US" sz="3200" b="1" dirty="0">
                <a:sym typeface="Wingdings" panose="05000000000000000000" pitchFamily="2" charset="2"/>
              </a:rPr>
              <a:t>년도 </a:t>
            </a:r>
            <a:r>
              <a:rPr lang="en-US" altLang="ko-KR" sz="3200" b="1" dirty="0">
                <a:sym typeface="Wingdings" panose="05000000000000000000" pitchFamily="2" charset="2"/>
              </a:rPr>
              <a:t>8</a:t>
            </a:r>
            <a:r>
              <a:rPr lang="ko-KR" altLang="en-US" sz="3200" b="1" dirty="0">
                <a:sym typeface="Wingdings" panose="05000000000000000000" pitchFamily="2" charset="2"/>
              </a:rPr>
              <a:t>월 공개</a:t>
            </a:r>
            <a:endParaRPr lang="en-US" altLang="ko-KR" sz="3200" b="1" dirty="0"/>
          </a:p>
          <a:p>
            <a:pPr marL="0" indent="0">
              <a:buNone/>
            </a:pPr>
            <a:endParaRPr lang="en-US" altLang="ko-KR" sz="3200" b="1" dirty="0"/>
          </a:p>
          <a:p>
            <a:r>
              <a:rPr lang="en-US" altLang="ko-KR" sz="3200" b="1" dirty="0"/>
              <a:t>Foreshadow (L1 Terminal Fault)</a:t>
            </a:r>
          </a:p>
          <a:p>
            <a:pPr lvl="1"/>
            <a:r>
              <a:rPr lang="en-US" altLang="ko-KR" sz="2000" dirty="0"/>
              <a:t>Meltdown</a:t>
            </a:r>
            <a:r>
              <a:rPr lang="ko-KR" altLang="en-US" sz="2000" dirty="0"/>
              <a:t>을 </a:t>
            </a:r>
            <a:r>
              <a:rPr lang="en-US" altLang="ko-KR" sz="2000" dirty="0"/>
              <a:t>SGX</a:t>
            </a:r>
            <a:r>
              <a:rPr lang="ko-KR" altLang="en-US" sz="2000" dirty="0"/>
              <a:t>에 적용한 결과</a:t>
            </a:r>
            <a:endParaRPr lang="en-US" altLang="ko-KR" sz="2000" dirty="0"/>
          </a:p>
        </p:txBody>
      </p:sp>
      <p:pic>
        <p:nvPicPr>
          <p:cNvPr id="1026" name="Picture 2" descr="Foreshadow logo with narrow text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82" y="2181713"/>
            <a:ext cx="2999398" cy="299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5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Foreshadow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551293"/>
            <a:ext cx="11369675" cy="2659007"/>
          </a:xfrm>
        </p:spPr>
        <p:txBody>
          <a:bodyPr>
            <a:normAutofit/>
          </a:bodyPr>
          <a:lstStyle/>
          <a:p>
            <a:r>
              <a:rPr lang="en-US" altLang="ko-KR" b="1" dirty="0"/>
              <a:t>Assumption</a:t>
            </a:r>
          </a:p>
          <a:p>
            <a:pPr lvl="1"/>
            <a:r>
              <a:rPr lang="en-US" altLang="ko-KR" dirty="0"/>
              <a:t>Meltdown </a:t>
            </a:r>
            <a:r>
              <a:rPr lang="ko-KR" altLang="en-US" dirty="0"/>
              <a:t>공격을 바로 적용해서는 정보 유출 불가능</a:t>
            </a:r>
            <a:endParaRPr lang="en-US" altLang="ko-KR" dirty="0"/>
          </a:p>
          <a:p>
            <a:pPr lvl="1"/>
            <a:r>
              <a:rPr lang="en-US" altLang="ko-KR" dirty="0"/>
              <a:t>enclave</a:t>
            </a:r>
            <a:r>
              <a:rPr lang="ko-KR" altLang="en-US" dirty="0"/>
              <a:t>의 비밀 정보가 </a:t>
            </a:r>
            <a:r>
              <a:rPr lang="en-US" altLang="ko-KR" dirty="0"/>
              <a:t>L1 </a:t>
            </a:r>
            <a:r>
              <a:rPr lang="ko-KR" altLang="en-US" dirty="0" err="1"/>
              <a:t>캐싱되어있어야</a:t>
            </a:r>
            <a:r>
              <a:rPr lang="ko-KR" altLang="en-US" dirty="0"/>
              <a:t>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b="1" dirty="0"/>
              <a:t>Translation Lookaside Buffer (TLB)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52525"/>
            <a:ext cx="12192000" cy="22161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7" y="4623689"/>
            <a:ext cx="4900613" cy="19580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49690" y="4331970"/>
            <a:ext cx="2189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Transient execution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0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64AA-9E75-4780-B510-0079845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9750-057F-46D3-8DA8-496856D83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Enclave</a:t>
            </a:r>
            <a:r>
              <a:rPr lang="ko-KR" altLang="en-US" dirty="0"/>
              <a:t>에서 작동하는 코드에 캐시 타이밍 공격을 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Intel PMC(Performance Monitoring Counter)</a:t>
            </a:r>
            <a:r>
              <a:rPr lang="ko-KR" altLang="en-US" dirty="0"/>
              <a:t>를 이용한 캐시 히트 검사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PMC, CPU </a:t>
            </a:r>
            <a:r>
              <a:rPr lang="ko-KR" altLang="en-US" dirty="0"/>
              <a:t>고정</a:t>
            </a:r>
            <a:r>
              <a:rPr lang="en-US" altLang="ko-KR" dirty="0"/>
              <a:t>, </a:t>
            </a:r>
            <a:r>
              <a:rPr lang="ko-KR" altLang="en-US" dirty="0"/>
              <a:t>쓰레드의 </a:t>
            </a:r>
            <a:r>
              <a:rPr lang="en-US" altLang="ko-KR" dirty="0"/>
              <a:t>hyperthreading affinity </a:t>
            </a:r>
            <a:r>
              <a:rPr lang="ko-KR" altLang="en-US" dirty="0"/>
              <a:t>등 </a:t>
            </a:r>
            <a:r>
              <a:rPr lang="en-US" altLang="ko-KR" dirty="0">
                <a:solidFill>
                  <a:srgbClr val="FF0000"/>
                </a:solidFill>
              </a:rPr>
              <a:t>Enclave </a:t>
            </a:r>
            <a:r>
              <a:rPr lang="ko-KR" altLang="en-US" dirty="0">
                <a:solidFill>
                  <a:srgbClr val="FF0000"/>
                </a:solidFill>
              </a:rPr>
              <a:t>접근을 제외한 모든 </a:t>
            </a:r>
            <a:r>
              <a:rPr lang="en-US" altLang="ko-KR" dirty="0">
                <a:solidFill>
                  <a:srgbClr val="FF0000"/>
                </a:solidFill>
              </a:rPr>
              <a:t>System </a:t>
            </a:r>
            <a:r>
              <a:rPr lang="ko-KR" altLang="en-US" dirty="0">
                <a:solidFill>
                  <a:srgbClr val="FF0000"/>
                </a:solidFill>
              </a:rPr>
              <a:t>권한 필요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Victim Thread, Attacker Thread</a:t>
            </a:r>
            <a:r>
              <a:rPr lang="ko-KR" altLang="en-US" dirty="0"/>
              <a:t>가 동일 코어에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Hyperthreading</a:t>
            </a:r>
            <a:r>
              <a:rPr lang="ko-KR" altLang="en-US" dirty="0"/>
              <a:t>을 통해 같은 </a:t>
            </a:r>
            <a:r>
              <a:rPr lang="en-US" altLang="ko-KR" dirty="0"/>
              <a:t>L1-cache</a:t>
            </a:r>
            <a:r>
              <a:rPr lang="ko-KR" altLang="en-US" dirty="0"/>
              <a:t>를 공유 해야함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5DDE0-EBF8-4BE7-A2D4-55BFEA62D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995" y="4217313"/>
            <a:ext cx="2568264" cy="178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01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64AA-9E75-4780-B510-0079845F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 Attack (AES)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09750-057F-46D3-8DA8-496856D83C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" altLang="ko-KR" sz="2400" dirty="0">
                <a:latin typeface="+mn-ea"/>
                <a:hlinkClick r:id="rId2" tooltip="Conference Websi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EuroSec’17</a:t>
            </a:r>
            <a:r>
              <a:rPr lang="en" altLang="ko-KR" sz="2400" dirty="0"/>
              <a:t> </a:t>
            </a:r>
          </a:p>
          <a:p>
            <a:endParaRPr lang="en-US" altLang="ko-KR" sz="2400" dirty="0"/>
          </a:p>
          <a:p>
            <a:r>
              <a:rPr lang="en-US" altLang="ko-KR" sz="2400" dirty="0"/>
              <a:t>AES</a:t>
            </a:r>
            <a:r>
              <a:rPr lang="ko-KR" altLang="en-US" sz="2400" dirty="0"/>
              <a:t>에 대한 타이밍 공격 </a:t>
            </a:r>
            <a:r>
              <a:rPr lang="en-US" altLang="ko-KR" sz="2400" dirty="0"/>
              <a:t>(L1 Cache </a:t>
            </a:r>
            <a:r>
              <a:rPr lang="ko-KR" altLang="en-US" sz="2400" dirty="0"/>
              <a:t>대상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Priming &amp; Probing</a:t>
            </a:r>
            <a:r>
              <a:rPr lang="ko-KR" altLang="en-US" sz="2400" dirty="0"/>
              <a:t>을 이용한 </a:t>
            </a:r>
            <a:r>
              <a:rPr lang="en-US" altLang="ko-KR" sz="2400" dirty="0"/>
              <a:t>Enclave </a:t>
            </a:r>
            <a:r>
              <a:rPr lang="ko-KR" altLang="en-US" sz="2400" dirty="0"/>
              <a:t>데이터 확인 및 </a:t>
            </a:r>
            <a:r>
              <a:rPr lang="en-US" altLang="ko-KR" sz="2400" dirty="0"/>
              <a:t>Neve &amp; Seifert’s elimination method</a:t>
            </a:r>
            <a:r>
              <a:rPr lang="ko-KR" altLang="en-US" sz="2400" dirty="0"/>
              <a:t>를 이용한 </a:t>
            </a:r>
            <a:r>
              <a:rPr lang="en-US" altLang="ko-KR" sz="2400" dirty="0"/>
              <a:t>AES Key </a:t>
            </a:r>
            <a:r>
              <a:rPr lang="ko-KR" altLang="en-US" sz="2400" dirty="0"/>
              <a:t>추출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Attacker</a:t>
            </a:r>
            <a:r>
              <a:rPr lang="ko-KR" altLang="en-US" sz="2400" dirty="0"/>
              <a:t> </a:t>
            </a:r>
            <a:r>
              <a:rPr lang="en-US" altLang="ko-KR" sz="2400" dirty="0"/>
              <a:t>Thread</a:t>
            </a:r>
            <a:r>
              <a:rPr lang="ko-KR" altLang="en-US" sz="2400" dirty="0"/>
              <a:t>와 </a:t>
            </a:r>
            <a:r>
              <a:rPr lang="en-US" altLang="ko-KR" sz="2400" dirty="0"/>
              <a:t>Victim Thread</a:t>
            </a:r>
            <a:r>
              <a:rPr lang="ko-KR" altLang="en-US" sz="2400" dirty="0"/>
              <a:t>를 단일 코어에서 병렬로 실행되는 </a:t>
            </a:r>
            <a:r>
              <a:rPr lang="en-US" altLang="ko-KR" sz="2400" dirty="0">
                <a:solidFill>
                  <a:srgbClr val="FF0000"/>
                </a:solidFill>
              </a:rPr>
              <a:t>Hyperthreading</a:t>
            </a:r>
            <a:r>
              <a:rPr lang="ko-KR" altLang="en-US" sz="2400" dirty="0"/>
              <a:t>을 이용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AES</a:t>
            </a:r>
            <a:r>
              <a:rPr lang="ko-KR" altLang="en-US" sz="2400" dirty="0"/>
              <a:t> 마지막 라운드에서 공격자 쓰레드에서 </a:t>
            </a:r>
            <a:r>
              <a:rPr lang="en-US" altLang="ko-KR" sz="2400" dirty="0"/>
              <a:t>PMC</a:t>
            </a:r>
            <a:r>
              <a:rPr lang="ko-KR" altLang="en-US" sz="2400" dirty="0"/>
              <a:t>를 사용한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 </a:t>
            </a:r>
            <a:r>
              <a:rPr lang="en-US" altLang="ko-KR" sz="2400" dirty="0"/>
              <a:t>Cache</a:t>
            </a:r>
            <a:r>
              <a:rPr lang="ko-KR" altLang="en-US" sz="2400" dirty="0"/>
              <a:t> </a:t>
            </a:r>
            <a:r>
              <a:rPr lang="en-US" altLang="ko-KR" sz="2400" dirty="0"/>
              <a:t>Probing</a:t>
            </a:r>
          </a:p>
          <a:p>
            <a:endParaRPr lang="en-US" altLang="ko-KR" dirty="0"/>
          </a:p>
          <a:p>
            <a:r>
              <a:rPr lang="en-US" altLang="ko-KR" sz="2400" dirty="0"/>
              <a:t>Attacker</a:t>
            </a:r>
            <a:r>
              <a:rPr lang="ko-KR" altLang="en-US" sz="2400" dirty="0"/>
              <a:t> </a:t>
            </a:r>
            <a:r>
              <a:rPr lang="en-US" altLang="ko-KR" sz="2400" dirty="0"/>
              <a:t>Thread</a:t>
            </a:r>
            <a:r>
              <a:rPr lang="ko-KR" altLang="en-US" sz="2400" dirty="0"/>
              <a:t>와 </a:t>
            </a:r>
            <a:r>
              <a:rPr lang="en-US" altLang="ko-KR" sz="2400" dirty="0"/>
              <a:t>Victim Thread</a:t>
            </a:r>
            <a:r>
              <a:rPr lang="ko-KR" altLang="en-US" sz="2400" dirty="0"/>
              <a:t>의 </a:t>
            </a:r>
            <a:r>
              <a:rPr lang="ko-KR" altLang="en-US" sz="2400" dirty="0">
                <a:solidFill>
                  <a:srgbClr val="FF0000"/>
                </a:solidFill>
              </a:rPr>
              <a:t>동기화 필요</a:t>
            </a:r>
            <a:endParaRPr lang="en-US" altLang="ko-KR" sz="24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55DDE0-EBF8-4BE7-A2D4-55BFEA62D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064" y="4200880"/>
            <a:ext cx="2896293" cy="200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6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</a:t>
            </a:r>
            <a:r>
              <a:rPr lang="en-US" altLang="ko-KR" dirty="0"/>
              <a:t>What is Intel SGX?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2. Background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3. I</a:t>
            </a:r>
            <a:r>
              <a:rPr lang="en" altLang="ko-KR" dirty="0" err="1"/>
              <a:t>ntel</a:t>
            </a:r>
            <a:r>
              <a:rPr lang="en" altLang="ko-KR" dirty="0"/>
              <a:t> SGX Vulnerability Research Trends 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E8B7A-D398-41F4-BAF8-2A7194D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Hacking in Darkness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BCCA7-BACF-4F8F-98E1-2DB4401D3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+mn-ea"/>
              </a:rPr>
              <a:t>USENIX Security’ 17</a:t>
            </a:r>
          </a:p>
          <a:p>
            <a:endParaRPr lang="en-US" altLang="ko-KR" dirty="0"/>
          </a:p>
          <a:p>
            <a:r>
              <a:rPr lang="en-US" altLang="ko-KR" dirty="0"/>
              <a:t>ROP</a:t>
            </a:r>
            <a:r>
              <a:rPr lang="ko-KR" altLang="en-US" dirty="0"/>
              <a:t>를 이용한 메모리 손상 취약점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Enclave</a:t>
            </a:r>
            <a:r>
              <a:rPr lang="ko-KR" altLang="en-US" dirty="0"/>
              <a:t>의 상태를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Oracle</a:t>
            </a:r>
            <a:r>
              <a:rPr lang="ko-KR" altLang="en-US" dirty="0"/>
              <a:t>을 이용해 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en-US" altLang="ko-KR" dirty="0"/>
          </a:p>
          <a:p>
            <a:r>
              <a:rPr lang="en-US" altLang="ko-KR" dirty="0"/>
              <a:t>ROP</a:t>
            </a:r>
            <a:r>
              <a:rPr lang="ko-KR" altLang="en-US" dirty="0" err="1"/>
              <a:t>를</a:t>
            </a:r>
            <a:r>
              <a:rPr lang="ko-KR" altLang="en-US" dirty="0"/>
              <a:t> 이용한 </a:t>
            </a:r>
            <a:r>
              <a:rPr lang="en-US" altLang="ko-KR" dirty="0"/>
              <a:t>Malware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Malware</a:t>
            </a:r>
            <a:r>
              <a:rPr lang="ko-KR" altLang="en-US" dirty="0" err="1"/>
              <a:t>를</a:t>
            </a:r>
            <a:r>
              <a:rPr lang="ko-KR" altLang="en-US" dirty="0"/>
              <a:t> 활용한 </a:t>
            </a:r>
            <a:r>
              <a:rPr lang="en-US" altLang="ko-KR" dirty="0"/>
              <a:t>MITM(Man in the Middle) Attack </a:t>
            </a:r>
            <a:r>
              <a:rPr lang="ko-KR" altLang="en-US" dirty="0" err="1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          </a:t>
            </a:r>
            <a:r>
              <a:rPr lang="en-US" altLang="ko-KR" dirty="0"/>
              <a:t>Remote Attestation </a:t>
            </a:r>
            <a:r>
              <a:rPr lang="ko-KR" altLang="en-US" dirty="0"/>
              <a:t>조작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04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D617-52A9-43A2-A842-085699F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(Assumption)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DA0C-C99B-49BA-9A40-11C2F3681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코드에 </a:t>
            </a:r>
            <a:r>
              <a:rPr lang="en-US" altLang="ko-KR" dirty="0"/>
              <a:t>ENCLU </a:t>
            </a:r>
            <a:r>
              <a:rPr lang="ko-KR" altLang="en-US" dirty="0"/>
              <a:t>명령이 있어야함</a:t>
            </a:r>
            <a:endParaRPr lang="en-US" altLang="ko-KR" dirty="0"/>
          </a:p>
          <a:p>
            <a:pPr lvl="1"/>
            <a:r>
              <a:rPr lang="en-US" altLang="ko-KR" dirty="0"/>
              <a:t>Gadget</a:t>
            </a:r>
            <a:r>
              <a:rPr lang="ko-KR" altLang="en-US" dirty="0"/>
              <a:t>을 찾을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</a:t>
            </a:r>
            <a:r>
              <a:rPr lang="en-US" altLang="ko-KR" dirty="0"/>
              <a:t>ROP gadget </a:t>
            </a:r>
            <a:r>
              <a:rPr lang="ko-KR" altLang="en-US" dirty="0"/>
              <a:t>이 있어야함 </a:t>
            </a:r>
            <a:r>
              <a:rPr lang="en-US" altLang="ko-KR" dirty="0"/>
              <a:t>(pop</a:t>
            </a:r>
            <a:r>
              <a:rPr lang="ko-KR" altLang="en-US" dirty="0"/>
              <a:t> </a:t>
            </a:r>
            <a:r>
              <a:rPr lang="en-US" altLang="ko-KR" dirty="0"/>
              <a:t>register)</a:t>
            </a:r>
          </a:p>
          <a:p>
            <a:pPr lvl="1"/>
            <a:r>
              <a:rPr lang="ko-KR" altLang="en-US" dirty="0"/>
              <a:t>레지스터를 이용해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취약점</a:t>
            </a:r>
            <a:r>
              <a:rPr lang="en-US" altLang="ko-KR" dirty="0"/>
              <a:t> </a:t>
            </a:r>
            <a:r>
              <a:rPr lang="ko-KR" altLang="en-US" dirty="0"/>
              <a:t>함수가 있어야함 </a:t>
            </a:r>
            <a:r>
              <a:rPr lang="en-US" altLang="ko-KR" dirty="0"/>
              <a:t>(</a:t>
            </a:r>
            <a:r>
              <a:rPr lang="en-US" altLang="ko-KR" dirty="0" err="1"/>
              <a:t>memcpy</a:t>
            </a:r>
            <a:r>
              <a:rPr lang="en-US" altLang="ko-KR" dirty="0"/>
              <a:t>, </a:t>
            </a:r>
            <a:r>
              <a:rPr lang="en-US" altLang="ko-KR" dirty="0" err="1"/>
              <a:t>strcpy</a:t>
            </a:r>
            <a:r>
              <a:rPr lang="en-US" altLang="ko-KR" dirty="0"/>
              <a:t>, etc..)</a:t>
            </a:r>
          </a:p>
          <a:p>
            <a:endParaRPr lang="en-US" altLang="ko-KR" dirty="0"/>
          </a:p>
          <a:p>
            <a:r>
              <a:rPr lang="en-US" altLang="ko-KR" dirty="0"/>
              <a:t> Enclave </a:t>
            </a:r>
            <a:r>
              <a:rPr lang="ko-KR" altLang="en-US" dirty="0"/>
              <a:t>내부 접근을 제외한 </a:t>
            </a:r>
            <a:r>
              <a:rPr lang="en-US" altLang="ko-KR" dirty="0"/>
              <a:t>System </a:t>
            </a:r>
            <a:r>
              <a:rPr lang="ko-KR" altLang="en-US" dirty="0"/>
              <a:t>전체 권한이 있어야함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Intel</a:t>
            </a:r>
            <a:r>
              <a:rPr lang="ko-KR" altLang="en-US" dirty="0"/>
              <a:t>의 표준 </a:t>
            </a:r>
            <a:r>
              <a:rPr lang="en-US" altLang="ko-KR" dirty="0"/>
              <a:t>SDK</a:t>
            </a:r>
            <a:r>
              <a:rPr lang="ko-KR" altLang="en-US" dirty="0"/>
              <a:t>로 컴파일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688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레지스터를 이용하는 </a:t>
            </a:r>
            <a:r>
              <a:rPr lang="en-US" altLang="ko-KR" dirty="0"/>
              <a:t>Gadget </a:t>
            </a:r>
            <a:r>
              <a:rPr lang="ko-KR" altLang="en-US" dirty="0"/>
              <a:t>찾기</a:t>
            </a:r>
            <a:endParaRPr lang="en-US" altLang="ko-KR" dirty="0"/>
          </a:p>
          <a:p>
            <a:r>
              <a:rPr lang="en-US" altLang="ko-KR" dirty="0"/>
              <a:t>AEX </a:t>
            </a:r>
            <a:r>
              <a:rPr lang="ko-KR" altLang="en-US" dirty="0"/>
              <a:t>및 </a:t>
            </a:r>
            <a:r>
              <a:rPr lang="en-US" altLang="ko-KR" dirty="0"/>
              <a:t>Page fault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예외 발생시 </a:t>
            </a:r>
            <a:r>
              <a:rPr lang="en-US" altLang="ko-KR" dirty="0"/>
              <a:t>cr2</a:t>
            </a:r>
            <a:r>
              <a:rPr lang="ko-KR" altLang="en-US" dirty="0"/>
              <a:t>레지스터를 이용하여 </a:t>
            </a:r>
            <a:r>
              <a:rPr lang="en-US" altLang="ko-KR" dirty="0"/>
              <a:t>pop</a:t>
            </a:r>
            <a:r>
              <a:rPr lang="ko-KR" altLang="en-US" dirty="0"/>
              <a:t>의 개수를 파악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73630-AE3F-4EA8-A6BB-0B241A8A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76" y="2525485"/>
            <a:ext cx="3827804" cy="38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65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찾은 </a:t>
            </a:r>
            <a:r>
              <a:rPr lang="en-US" altLang="ko-KR" dirty="0"/>
              <a:t>Gadget</a:t>
            </a:r>
            <a:r>
              <a:rPr lang="ko-KR" altLang="en-US" dirty="0"/>
              <a:t> 중 필요한 레지스터를 사용하는 </a:t>
            </a:r>
            <a:r>
              <a:rPr lang="en-US" altLang="ko-KR" dirty="0"/>
              <a:t>Gadget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EEXIT </a:t>
            </a:r>
            <a:r>
              <a:rPr lang="ko-KR" altLang="en-US" dirty="0"/>
              <a:t>함수를 이용하여 식별</a:t>
            </a:r>
            <a:endParaRPr lang="en-US" altLang="ko-KR" dirty="0"/>
          </a:p>
          <a:p>
            <a:pPr lvl="1"/>
            <a:r>
              <a:rPr lang="en-US" altLang="ko-KR" dirty="0"/>
              <a:t>ENCLU </a:t>
            </a:r>
            <a:r>
              <a:rPr lang="ko-KR" altLang="en-US" dirty="0"/>
              <a:t>명령을 찾은 뒤 </a:t>
            </a:r>
            <a:r>
              <a:rPr lang="en-US" altLang="ko-KR" dirty="0"/>
              <a:t>Parameter</a:t>
            </a:r>
            <a:r>
              <a:rPr lang="ko-KR" altLang="en-US" dirty="0"/>
              <a:t>에 찾은</a:t>
            </a:r>
            <a:r>
              <a:rPr lang="en-US" altLang="ko-KR" dirty="0"/>
              <a:t> Gadget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EAX</a:t>
            </a:r>
            <a:r>
              <a:rPr lang="ko-KR" altLang="en-US" dirty="0"/>
              <a:t>의 값이 </a:t>
            </a:r>
            <a:r>
              <a:rPr lang="en-US" altLang="ko-KR" dirty="0"/>
              <a:t>0x4</a:t>
            </a:r>
            <a:r>
              <a:rPr lang="ko-KR" altLang="en-US" dirty="0"/>
              <a:t>인 경우 </a:t>
            </a:r>
            <a:r>
              <a:rPr lang="en-US" altLang="ko-KR" dirty="0"/>
              <a:t>Enclave</a:t>
            </a:r>
            <a:r>
              <a:rPr lang="ko-KR" altLang="en-US" dirty="0"/>
              <a:t>가 종료됨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083D-2BAA-4B09-919E-06AEDC9E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" y="4203519"/>
            <a:ext cx="4268107" cy="16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289D1A-195E-421E-B12F-5529D910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52" y="2891246"/>
            <a:ext cx="7826148" cy="35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17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CA58-9A4A-4F55-AADA-5A7FC19F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Hacking in Darkness (Oracle 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DAF81-261D-4277-9651-367B6897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Memcpy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ROP Chain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ko-KR" altLang="en-US" dirty="0"/>
              <a:t>비 신뢰 메모리에 </a:t>
            </a:r>
            <a:r>
              <a:rPr lang="en-US" altLang="ko-KR" dirty="0"/>
              <a:t>Enclave </a:t>
            </a:r>
            <a:r>
              <a:rPr lang="ko-KR" altLang="en-US" dirty="0"/>
              <a:t>메모리 </a:t>
            </a:r>
            <a:r>
              <a:rPr lang="en-US" altLang="ko-KR" dirty="0"/>
              <a:t>Copy</a:t>
            </a:r>
          </a:p>
          <a:p>
            <a:r>
              <a:rPr lang="ko-KR" altLang="en-US" dirty="0"/>
              <a:t>비밀 데이터 해킹 뿐만 아니라 </a:t>
            </a:r>
            <a:r>
              <a:rPr lang="en-US" altLang="ko-KR" dirty="0">
                <a:solidFill>
                  <a:srgbClr val="FF0000"/>
                </a:solidFill>
              </a:rPr>
              <a:t>Malware </a:t>
            </a:r>
            <a:r>
              <a:rPr lang="ko-KR" altLang="en-US" dirty="0">
                <a:solidFill>
                  <a:srgbClr val="FF0000"/>
                </a:solidFill>
              </a:rPr>
              <a:t>코드 실행 또한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16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D14D-3212-4329-870D-0D6E5FF0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 (Row Hammer Attack)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59879-19B8-41ED-A899-DE388A7E8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DRAM </a:t>
            </a:r>
            <a:r>
              <a:rPr lang="ko-KR" altLang="en-US" dirty="0"/>
              <a:t>의 하드웨어적 결함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Cell</a:t>
            </a:r>
            <a:r>
              <a:rPr lang="ko-KR" altLang="en-US" dirty="0"/>
              <a:t> 밀집도가 높아져서 한 </a:t>
            </a:r>
            <a:r>
              <a:rPr lang="en-US" altLang="ko-KR" dirty="0"/>
              <a:t>Row</a:t>
            </a:r>
            <a:r>
              <a:rPr lang="ko-KR" altLang="en-US" dirty="0"/>
              <a:t>에 반복적 접근을 할 경우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DDR4</a:t>
            </a:r>
            <a:r>
              <a:rPr lang="ko-KR" altLang="en-US" dirty="0"/>
              <a:t>에서도 동일한 취약점 발견 사례 있음</a:t>
            </a:r>
          </a:p>
        </p:txBody>
      </p:sp>
    </p:spTree>
    <p:extLst>
      <p:ext uri="{BB962C8B-B14F-4D97-AF65-F5344CB8AC3E}">
        <p14:creationId xmlns:p14="http://schemas.microsoft.com/office/powerpoint/2010/main" val="1157867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77C5-9A46-4588-9458-998E78FA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CEFC1-2A46-47D6-AB3B-140F63B9D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공격을 이용한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 flip</a:t>
            </a:r>
            <a:r>
              <a:rPr lang="ko-KR" altLang="en-US" dirty="0"/>
              <a:t>을 이용하여 </a:t>
            </a:r>
            <a:r>
              <a:rPr lang="en-US" altLang="ko-KR" dirty="0"/>
              <a:t>Enclave</a:t>
            </a:r>
            <a:r>
              <a:rPr lang="ko-KR" altLang="en-US" dirty="0"/>
              <a:t>의 무결성 검사 실패 유도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무결성 실패 </a:t>
            </a:r>
            <a:r>
              <a:rPr lang="en-US" altLang="ko-KR" dirty="0"/>
              <a:t>-&gt; System </a:t>
            </a:r>
            <a:r>
              <a:rPr lang="ko-KR" altLang="en-US" dirty="0"/>
              <a:t>정지</a:t>
            </a:r>
            <a:r>
              <a:rPr lang="en-US" altLang="ko-KR" dirty="0"/>
              <a:t> -&gt; Dos </a:t>
            </a:r>
            <a:r>
              <a:rPr lang="ko-KR" altLang="en-US" dirty="0"/>
              <a:t>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User </a:t>
            </a:r>
            <a:r>
              <a:rPr lang="ko-KR" altLang="en-US" dirty="0">
                <a:solidFill>
                  <a:srgbClr val="FF0000"/>
                </a:solidFill>
              </a:rPr>
              <a:t>권한으로 공격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/>
              <a:t>대상 </a:t>
            </a:r>
            <a:r>
              <a:rPr lang="ko-KR" altLang="en-US" dirty="0" err="1"/>
              <a:t>머신의</a:t>
            </a:r>
            <a:r>
              <a:rPr lang="ko-KR" altLang="en-US" dirty="0"/>
              <a:t> </a:t>
            </a:r>
            <a:r>
              <a:rPr lang="en-US" altLang="ko-KR" dirty="0"/>
              <a:t>DRAM </a:t>
            </a:r>
            <a:r>
              <a:rPr lang="ko-KR" altLang="en-US" dirty="0"/>
              <a:t>모듈은 </a:t>
            </a:r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공격에 취약</a:t>
            </a:r>
            <a:endParaRPr lang="en-US" altLang="ko-KR" dirty="0"/>
          </a:p>
          <a:p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EAB84-7158-4143-B9DD-BCEC8F93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581" y="1501824"/>
            <a:ext cx="3264460" cy="375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78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TEE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TEE (Trusted Execution Environment)</a:t>
            </a:r>
          </a:p>
          <a:p>
            <a:endParaRPr lang="en-US" altLang="ko-KR" sz="800" dirty="0"/>
          </a:p>
          <a:p>
            <a:pPr lvl="1">
              <a:buFontTx/>
              <a:buChar char="-"/>
            </a:pPr>
            <a:r>
              <a:rPr lang="ko-KR" altLang="en-US" dirty="0"/>
              <a:t>신뢰 할 수 있는 실행 환경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메인 프로세서 내부의 보안 영역으로 격리된 환경에서 운영체제와 병렬 실행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격리된 환경을 통한 응용프로그램의 무결성 및 기밀성 제공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H/W, S/W</a:t>
            </a:r>
            <a:r>
              <a:rPr lang="ko-KR" altLang="en-US" dirty="0"/>
              <a:t> 측면에서 </a:t>
            </a:r>
            <a:r>
              <a:rPr lang="ko-KR" altLang="en-US" dirty="0" err="1"/>
              <a:t>보안성</a:t>
            </a:r>
            <a:r>
              <a:rPr lang="ko-KR" altLang="en-US" dirty="0"/>
              <a:t> 극대화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신뢰 공간과 </a:t>
            </a:r>
            <a:r>
              <a:rPr lang="ko-KR" altLang="en-US" dirty="0" err="1"/>
              <a:t>비신뢰</a:t>
            </a:r>
            <a:r>
              <a:rPr lang="ko-KR" altLang="en-US" dirty="0"/>
              <a:t> 공간 </a:t>
            </a:r>
            <a:r>
              <a:rPr lang="en-US" altLang="ko-KR" dirty="0"/>
              <a:t>(Secure , Normal)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>
              <a:buFontTx/>
              <a:buChar char="-"/>
            </a:pPr>
            <a:r>
              <a:rPr lang="en-US" altLang="ko-KR" dirty="0"/>
              <a:t>Intel</a:t>
            </a:r>
            <a:r>
              <a:rPr lang="ko-KR" altLang="en-US" dirty="0"/>
              <a:t> </a:t>
            </a:r>
            <a:r>
              <a:rPr lang="en-US" altLang="ko-KR" dirty="0"/>
              <a:t>SGX(Software Guard </a:t>
            </a:r>
            <a:r>
              <a:rPr lang="en-US" altLang="ko-KR" dirty="0" err="1"/>
              <a:t>eXtensions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ARM</a:t>
            </a:r>
            <a:r>
              <a:rPr lang="ko-KR" altLang="en-US" dirty="0"/>
              <a:t> </a:t>
            </a:r>
            <a:r>
              <a:rPr lang="en-US" altLang="ko-KR" dirty="0" err="1"/>
              <a:t>TrustZone</a:t>
            </a:r>
            <a:r>
              <a:rPr lang="en-US" altLang="ko-KR" dirty="0"/>
              <a:t> </a:t>
            </a:r>
          </a:p>
          <a:p>
            <a:pPr lvl="1">
              <a:buFontTx/>
              <a:buChar char="-"/>
            </a:pPr>
            <a:r>
              <a:rPr lang="en-US" altLang="ko-KR" dirty="0"/>
              <a:t>AMD PSP(Platform Security Processor)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71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1DCA-4B8F-43DB-B24E-1E14A49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Intel SGX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AB56C-8C7B-4C96-8D5F-C8F413C1EC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Intel SGX</a:t>
            </a:r>
          </a:p>
          <a:p>
            <a:pPr marL="0" indent="0">
              <a:buNone/>
            </a:pPr>
            <a:endParaRPr lang="en-US" altLang="ko-KR" sz="800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400" dirty="0"/>
              <a:t>Intel</a:t>
            </a:r>
            <a:r>
              <a:rPr lang="ko-KR" altLang="en-US" sz="2400" dirty="0"/>
              <a:t>에서 제공하는 </a:t>
            </a:r>
            <a:r>
              <a:rPr lang="en-US" altLang="ko-KR" sz="2400" dirty="0"/>
              <a:t>CPU </a:t>
            </a:r>
            <a:r>
              <a:rPr lang="ko-KR" altLang="en-US" sz="2400" dirty="0"/>
              <a:t>명령어 코드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라는 </a:t>
            </a:r>
            <a:r>
              <a:rPr lang="en-US" altLang="ko-KR" sz="2400" dirty="0"/>
              <a:t>Secure Container </a:t>
            </a:r>
            <a:r>
              <a:rPr lang="ko-KR" altLang="en-US" sz="2400" dirty="0"/>
              <a:t>제공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운영체제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하이퍼바이저</a:t>
            </a:r>
            <a:r>
              <a:rPr lang="en-US" altLang="ko-KR" sz="2400" dirty="0"/>
              <a:t> </a:t>
            </a:r>
            <a:r>
              <a:rPr lang="ko-KR" altLang="en-US" sz="2400" dirty="0"/>
              <a:t>포함 어떤 수준의 권한으로도 접근이 불가능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Enclave</a:t>
            </a:r>
            <a:r>
              <a:rPr lang="ko-KR" altLang="en-US" sz="2400" dirty="0"/>
              <a:t>를 사용함으로써 공격 범위를 효과적으로 경감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	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34E772-754F-48D0-85A2-6038434E1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462" y="3784600"/>
            <a:ext cx="4270009" cy="25244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7BBFA9-803E-4B01-A53D-D7B69E05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418" y="3784600"/>
            <a:ext cx="3091448" cy="2608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4B676FC-28A5-4C61-B28D-293F4F9D4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983" y="3829054"/>
            <a:ext cx="2284370" cy="245697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54D67AD-9E03-4004-A658-B0F3BC408C37}"/>
              </a:ext>
            </a:extLst>
          </p:cNvPr>
          <p:cNvSpPr/>
          <p:nvPr/>
        </p:nvSpPr>
        <p:spPr>
          <a:xfrm>
            <a:off x="572529" y="3784600"/>
            <a:ext cx="6036993" cy="25244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7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H/W Security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MEE(Memory Encryption Engine) </a:t>
            </a:r>
            <a:r>
              <a:rPr lang="ko-KR" altLang="en-US" dirty="0"/>
              <a:t>을 이용하여 메모리 암호화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sz="2000" dirty="0"/>
              <a:t>(</a:t>
            </a:r>
            <a:r>
              <a:rPr lang="ko-KR" altLang="en-US" sz="2000" dirty="0"/>
              <a:t>물리적 메모리 공격 보호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Enclave </a:t>
            </a:r>
            <a:r>
              <a:rPr lang="ko-KR" altLang="en-US" dirty="0"/>
              <a:t>실행 후 </a:t>
            </a:r>
            <a:r>
              <a:rPr lang="en-US" altLang="ko-KR" dirty="0"/>
              <a:t>Disk </a:t>
            </a:r>
            <a:r>
              <a:rPr lang="ko-KR" altLang="en-US" dirty="0"/>
              <a:t>저장 파일 암호화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디스크에 저장된 중요 데이터 보호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다양한 종류의 암호화 키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부채널</a:t>
            </a:r>
            <a:r>
              <a:rPr lang="ko-KR" altLang="en-US" dirty="0">
                <a:solidFill>
                  <a:srgbClr val="FF0000"/>
                </a:solidFill>
              </a:rPr>
              <a:t> 공격을 방어하는 메커니즘은 존재하지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개발자가 </a:t>
            </a:r>
            <a:r>
              <a:rPr lang="ko-KR" altLang="en-US" dirty="0" err="1">
                <a:solidFill>
                  <a:srgbClr val="FF0000"/>
                </a:solidFill>
              </a:rPr>
              <a:t>부채널</a:t>
            </a:r>
            <a:r>
              <a:rPr lang="ko-KR" altLang="en-US" dirty="0">
                <a:solidFill>
                  <a:srgbClr val="FF0000"/>
                </a:solidFill>
              </a:rPr>
              <a:t> 내성 프로그래밍을 해야함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952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D042A-6132-4EA6-8148-FF90E48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 S/W Security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7CA79-57D7-4A65-8543-9AE33B570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BIOS, VMM, OS </a:t>
            </a:r>
            <a:r>
              <a:rPr lang="ko-KR" altLang="en-US" dirty="0"/>
              <a:t>등의 높은 권한의 </a:t>
            </a:r>
            <a:r>
              <a:rPr lang="en-US" altLang="ko-KR" dirty="0"/>
              <a:t>System S/W</a:t>
            </a:r>
            <a:r>
              <a:rPr lang="ko-KR" altLang="en-US" dirty="0"/>
              <a:t>도 접근 불가능</a:t>
            </a:r>
            <a:endParaRPr lang="en-US" altLang="ko-KR" sz="2400" dirty="0"/>
          </a:p>
          <a:p>
            <a:pPr marL="914400" lvl="2" indent="0">
              <a:buNone/>
            </a:pPr>
            <a:r>
              <a:rPr lang="en-US" altLang="ko-KR" dirty="0"/>
              <a:t>(System S/W </a:t>
            </a:r>
            <a:r>
              <a:rPr lang="ko-KR" altLang="en-US" dirty="0" err="1"/>
              <a:t>해킹시에도</a:t>
            </a:r>
            <a:r>
              <a:rPr lang="ko-KR" altLang="en-US" dirty="0"/>
              <a:t> 저장된 데이터 무결성 및 기밀성 보장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jump, function call </a:t>
            </a:r>
            <a:r>
              <a:rPr lang="ko-KR" altLang="en-US" dirty="0"/>
              <a:t>등의 </a:t>
            </a:r>
            <a:r>
              <a:rPr lang="ko-KR" altLang="en-US" dirty="0" err="1"/>
              <a:t>분기문으로</a:t>
            </a:r>
            <a:r>
              <a:rPr lang="ko-KR" altLang="en-US" dirty="0"/>
              <a:t> </a:t>
            </a:r>
            <a:r>
              <a:rPr lang="en-US" altLang="ko-KR" dirty="0"/>
              <a:t>Enclave </a:t>
            </a:r>
            <a:r>
              <a:rPr lang="ko-KR" altLang="en-US" dirty="0"/>
              <a:t>메모리 접근 불가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(</a:t>
            </a:r>
            <a:r>
              <a:rPr lang="en-US" altLang="ko-KR" dirty="0" err="1"/>
              <a:t>StackOverflow</a:t>
            </a:r>
            <a:r>
              <a:rPr lang="en-US" altLang="ko-KR" dirty="0"/>
              <a:t> </a:t>
            </a:r>
            <a:r>
              <a:rPr lang="ko-KR" altLang="en-US" dirty="0"/>
              <a:t>같은 비정상적 분기를 이용한 메모리 접근 방어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리버싱을</a:t>
            </a:r>
            <a:r>
              <a:rPr lang="ko-KR" altLang="en-US" dirty="0">
                <a:solidFill>
                  <a:srgbClr val="FF0000"/>
                </a:solidFill>
              </a:rPr>
              <a:t> 방어하는 메커니즘은 존재하지 않음</a:t>
            </a:r>
            <a:endParaRPr lang="en-US" altLang="ko-KR" dirty="0">
              <a:solidFill>
                <a:srgbClr val="FF0000"/>
              </a:solidFill>
            </a:endParaRPr>
          </a:p>
          <a:p>
            <a:pPr marL="914400" lvl="2" indent="0">
              <a:buNone/>
            </a:pPr>
            <a:r>
              <a:rPr lang="en-US" altLang="ko-KR" dirty="0"/>
              <a:t>(Source Code </a:t>
            </a:r>
            <a:r>
              <a:rPr lang="ko-KR" altLang="en-US" dirty="0"/>
              <a:t>작성시 </a:t>
            </a:r>
            <a:r>
              <a:rPr lang="ko-KR" altLang="en-US" dirty="0" err="1">
                <a:solidFill>
                  <a:srgbClr val="FF0000"/>
                </a:solidFill>
              </a:rPr>
              <a:t>하드코딩</a:t>
            </a:r>
            <a:r>
              <a:rPr lang="ko-KR" altLang="en-US" dirty="0"/>
              <a:t> 및 취약점 존재하는 코딩 자제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53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B829BC-B871-B14C-B478-5D9C71FD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What is Intel SGX 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|</a:t>
            </a:r>
            <a:r>
              <a:rPr lang="ko-KR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Mechanism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5D4126-387B-6746-950C-4C45BA3D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40" y="1046110"/>
            <a:ext cx="490386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A8D550-46B8-2D4B-8D78-6747528FA5BF}"/>
              </a:ext>
            </a:extLst>
          </p:cNvPr>
          <p:cNvSpPr txBox="1"/>
          <p:nvPr/>
        </p:nvSpPr>
        <p:spPr>
          <a:xfrm>
            <a:off x="5613400" y="1046110"/>
            <a:ext cx="63754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en-US" altLang="ko-KR" sz="2000" dirty="0"/>
              <a:t>Trusted zone, Untrusted zone </a:t>
            </a:r>
            <a:r>
              <a:rPr kumimoji="1" lang="ko-KR" altLang="en-US" sz="2000" dirty="0"/>
              <a:t>설정</a:t>
            </a: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Enclave </a:t>
            </a:r>
            <a:r>
              <a:rPr kumimoji="1" lang="ko-KR" altLang="en-US" sz="2000" dirty="0"/>
              <a:t>생성 </a:t>
            </a:r>
            <a:r>
              <a:rPr kumimoji="1" lang="en-US" altLang="ko-KR" sz="2000" dirty="0"/>
              <a:t>(Trusted Zone)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Enclave </a:t>
            </a:r>
            <a:r>
              <a:rPr kumimoji="1" lang="ko-KR" altLang="en-US" sz="2000" dirty="0"/>
              <a:t>실행 </a:t>
            </a:r>
            <a:r>
              <a:rPr kumimoji="1" lang="en-US" altLang="ko-KR" sz="2000" dirty="0"/>
              <a:t>(ECALLS)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프로세스 수행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외부에서 접근 불가능</a:t>
            </a:r>
            <a:r>
              <a:rPr kumimoji="1" lang="en-US" altLang="ko-KR" sz="2000" dirty="0"/>
              <a:t>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en-US" altLang="ko-KR" sz="2000" dirty="0"/>
              <a:t>Return</a:t>
            </a:r>
            <a:r>
              <a:rPr kumimoji="1" lang="ko-KR" altLang="en-US" sz="2000" dirty="0" err="1"/>
              <a:t>으로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반환값</a:t>
            </a:r>
            <a:r>
              <a:rPr kumimoji="1" lang="ko-KR" altLang="en-US" sz="2000" dirty="0"/>
              <a:t> 반환 </a:t>
            </a:r>
            <a:r>
              <a:rPr kumimoji="1" lang="en-US" altLang="ko-KR" sz="2000" dirty="0"/>
              <a:t>(OCALLS)</a:t>
            </a:r>
          </a:p>
          <a:p>
            <a:pPr lvl="1"/>
            <a:r>
              <a:rPr kumimoji="1" lang="en-US" altLang="ko-KR" dirty="0"/>
              <a:t>(Enclave </a:t>
            </a:r>
            <a:r>
              <a:rPr kumimoji="1" lang="ko-KR" altLang="en-US" dirty="0"/>
              <a:t>데이터는 여전히 </a:t>
            </a:r>
            <a:r>
              <a:rPr kumimoji="1" lang="en-US" altLang="ko-KR" dirty="0"/>
              <a:t>Trusted memory</a:t>
            </a:r>
            <a:r>
              <a:rPr kumimoji="1" lang="ko-KR" altLang="en-US" dirty="0"/>
              <a:t>에 저장</a:t>
            </a:r>
            <a:r>
              <a:rPr kumimoji="1" lang="en-US" altLang="ko-KR" dirty="0"/>
              <a:t>)</a:t>
            </a:r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endParaRPr kumimoji="1" lang="en-US" altLang="ko-KR" sz="2000" dirty="0"/>
          </a:p>
          <a:p>
            <a:pPr marL="457200" indent="-457200">
              <a:buAutoNum type="arabicPeriod"/>
            </a:pPr>
            <a:r>
              <a:rPr kumimoji="1" lang="ko-KR" altLang="en-US" sz="2000" dirty="0"/>
              <a:t>기존 연산 수행</a:t>
            </a:r>
          </a:p>
        </p:txBody>
      </p:sp>
    </p:spTree>
    <p:extLst>
      <p:ext uri="{BB962C8B-B14F-4D97-AF65-F5344CB8AC3E}">
        <p14:creationId xmlns:p14="http://schemas.microsoft.com/office/powerpoint/2010/main" val="133229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536370" y="22019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dirty="0" err="1"/>
              <a:t>Background</a:t>
            </a:r>
            <a:endParaRPr dirty="0"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예측 실행 (Speculative Execution)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If 문이나 분기문을 사전에 예측하여 미리 연산하여 캐시에 저장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분기 예측이 틀린 경우 폐기됨 (프로그램에서 확인 불가능)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비순차 실행 (Out of Order Execution)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명령어 특성상 연산 속도가 다르기 때문에 연산 최적화를 위해 순서를 바꿈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따라서 뒤에 사용될 명령어가 미리 실행될 수 있음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550" y="4111075"/>
            <a:ext cx="4156907" cy="214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358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Memory Architecture</a:t>
            </a:r>
            <a:endParaRPr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메모리의 종류에 따라 액세스 속도차이가 존재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액세스 속도차이로 인한 오버헤드를 막기 위해 계층이 존재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CPU 코어에 가까울수록 연산속도 빠르고 크기가 작음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Hit와 Cache Miss를 이용하여 Cache Update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Miss인 경우 메모리에서 캐시로 값을 Load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Cache Hit 확률을 높이기 위한 다양한 방법론이 존재</a:t>
            </a:r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1991" y="4490291"/>
            <a:ext cx="2561576" cy="15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5576" y="1085064"/>
            <a:ext cx="2668950" cy="33404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71;p9">
            <a:extLst>
              <a:ext uri="{FF2B5EF4-FFF2-40B4-BE49-F238E27FC236}">
                <a16:creationId xmlns:a16="http://schemas.microsoft.com/office/drawing/2014/main" id="{245ACFB7-272F-C442-B2AA-903A35714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6370" y="22019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3600"/>
            </a:pPr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dirty="0" err="1"/>
              <a:t>Background</a:t>
            </a:r>
            <a:r>
              <a:rPr lang="en-US" altLang="ko-KR" dirty="0"/>
              <a:t> | CPU Cache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531633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1057</Words>
  <Application>Microsoft Office PowerPoint</Application>
  <PresentationFormat>와이드스크린</PresentationFormat>
  <Paragraphs>241</Paragraphs>
  <Slides>27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0" baseType="lpstr">
      <vt:lpstr>맑은 고딕</vt:lpstr>
      <vt:lpstr>Arial</vt:lpstr>
      <vt:lpstr>제목 테마</vt:lpstr>
      <vt:lpstr>SGX 취약점 동향</vt:lpstr>
      <vt:lpstr>PowerPoint 프레젠테이션</vt:lpstr>
      <vt:lpstr>1. What is Intel SGX  | TEE</vt:lpstr>
      <vt:lpstr>1. What is Intel SGX  | Intel SGX</vt:lpstr>
      <vt:lpstr>1. What is Intel SGX  | H/W Security</vt:lpstr>
      <vt:lpstr>1. What is Intel SGX  | S/W Security</vt:lpstr>
      <vt:lpstr>1. What is Intel SGX  | Mechanism</vt:lpstr>
      <vt:lpstr>2. Background</vt:lpstr>
      <vt:lpstr>2. Background | CPU Cache</vt:lpstr>
      <vt:lpstr>2. Background | Cache Timing Attack</vt:lpstr>
      <vt:lpstr>2. Background | Spectre</vt:lpstr>
      <vt:lpstr>2. Background | Meltdown</vt:lpstr>
      <vt:lpstr>2. Background | ROP Attack</vt:lpstr>
      <vt:lpstr>2. Background | ROP Attack</vt:lpstr>
      <vt:lpstr>3. Intel SGX Vulnerability Research Trends </vt:lpstr>
      <vt:lpstr>Foreshadow</vt:lpstr>
      <vt:lpstr>Foreshadow</vt:lpstr>
      <vt:lpstr>Cache Attack</vt:lpstr>
      <vt:lpstr>Cache Attack (AES)</vt:lpstr>
      <vt:lpstr>Hacking in Darkness</vt:lpstr>
      <vt:lpstr>Hacking in Darkness (Assumption)</vt:lpstr>
      <vt:lpstr>Hacking in Darkness (Oracle 1)</vt:lpstr>
      <vt:lpstr>Hacking in Darkness (Oracle 2)</vt:lpstr>
      <vt:lpstr>Hacking in Darkness (Oracle 3)</vt:lpstr>
      <vt:lpstr>SGX-Bomb (Row Hammer Attack)</vt:lpstr>
      <vt:lpstr>SGX-Bomb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44</cp:revision>
  <dcterms:created xsi:type="dcterms:W3CDTF">2019-03-05T04:29:07Z</dcterms:created>
  <dcterms:modified xsi:type="dcterms:W3CDTF">2019-11-02T00:06:10Z</dcterms:modified>
</cp:coreProperties>
</file>