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311" r:id="rId5"/>
    <p:sldId id="303" r:id="rId6"/>
    <p:sldId id="482" r:id="rId7"/>
    <p:sldId id="488" r:id="rId8"/>
    <p:sldId id="491" r:id="rId9"/>
    <p:sldId id="490" r:id="rId10"/>
    <p:sldId id="401" r:id="rId11"/>
    <p:sldId id="315" r:id="rId12"/>
    <p:sldId id="489" r:id="rId13"/>
    <p:sldId id="492" r:id="rId14"/>
    <p:sldId id="501" r:id="rId15"/>
    <p:sldId id="309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311"/>
            <p14:sldId id="303"/>
            <p14:sldId id="482"/>
            <p14:sldId id="488"/>
            <p14:sldId id="491"/>
            <p14:sldId id="490"/>
            <p14:sldId id="401"/>
            <p14:sldId id="315"/>
            <p14:sldId id="489"/>
            <p14:sldId id="492"/>
            <p14:sldId id="501"/>
            <p14:sldId id="309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75B6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80225" autoAdjust="0"/>
  </p:normalViewPr>
  <p:slideViewPr>
    <p:cSldViewPr snapToGrid="0">
      <p:cViewPr varScale="1">
        <p:scale>
          <a:sx n="124" d="100"/>
          <a:sy n="124" d="100"/>
        </p:scale>
        <p:origin x="2544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206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외의 다양한 합의 알고리즘이 있는데 이런 알고리즘에 대해 소개해드리도록 하겠습니다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58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617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0630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29621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ffectLst/>
              <a:latin typeface="Helvetica" pitchFamily="2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307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92605d473_2_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6" name="Google Shape;46;g1192605d473_2_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92605d473_2_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+mn-lt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5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5.png"/><Relationship Id="rId7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72008" y="1505702"/>
            <a:ext cx="11447980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latin typeface="Georgia" panose="02040502050405020303" pitchFamily="18" charset="0"/>
              </a:rPr>
              <a:t>블록체인 상에서의 합의 알고리즘 사례 조사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035B27-DF77-EB96-6618-79E23BCBEE13}"/>
              </a:ext>
            </a:extLst>
          </p:cNvPr>
          <p:cNvSpPr txBox="1"/>
          <p:nvPr/>
        </p:nvSpPr>
        <p:spPr>
          <a:xfrm>
            <a:off x="5048275" y="4982966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한성대학교</a:t>
            </a:r>
            <a:r>
              <a:rPr kumimoji="1" lang="ko-KR" altLang="en-US" dirty="0"/>
              <a:t> </a:t>
            </a:r>
            <a:r>
              <a:rPr kumimoji="1" lang="ko-Kore-KR" altLang="en-US" dirty="0"/>
              <a:t>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45AC8-AE6A-422D-DB2B-1C9929D6D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PoL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(Proof of Luck)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A589D-3E38-FF6A-5A44-C22329845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39832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PoL</a:t>
            </a:r>
            <a:r>
              <a:rPr lang="en-US" altLang="ko-KR" sz="2000" b="1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(Proof of Luck)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PoL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합의 알고리즘은 기존 </a:t>
            </a:r>
            <a:r>
              <a:rPr lang="en-US" altLang="ko-KR" sz="16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PoW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의 무의미한 컴퓨팅 자원 소모 문제를 해결하기 위한 합의 알고리즘</a:t>
            </a:r>
            <a:endParaRPr lang="en-US" altLang="ko-KR" sz="16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채굴 대신 노드들에게 무작위로 생성된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0~1 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사이의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luck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부여한 뒤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가장 높은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luck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가진 노드가 블록을 생성</a:t>
            </a:r>
            <a:endParaRPr lang="en-US" altLang="ko-KR" sz="16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합의 과정에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TEE(Trusted Execution Environment)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*</a:t>
            </a:r>
            <a:r>
              <a:rPr lang="ko-KR" altLang="en-US" sz="1600" dirty="0" err="1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적용</a:t>
            </a:r>
            <a:b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Trusted Time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ROUND_TIME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을 통해 결정론적 실행 시간 제공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노드 간의 라운드 시간 동기화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b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Monotonic Counter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병렬 실행 방지</a:t>
            </a:r>
            <a:b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Remote Attestation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노드에 대한 신뢰성을 제공해주기 위해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Proof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생성</a:t>
            </a:r>
            <a:b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Random Number Generation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: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신뢰할 수 있는 난수 생성기를 통해 </a:t>
            </a:r>
            <a:r>
              <a:rPr lang="en-US" altLang="ko-KR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Luck</a:t>
            </a:r>
            <a:r>
              <a:rPr lang="ko-KR" altLang="en-US" sz="1600" dirty="0">
                <a:effectLst/>
                <a:latin typeface="NanumGothic" panose="020D0604000000000000" pitchFamily="34" charset="-127"/>
                <a:ea typeface="NanumGothic" panose="020D0604000000000000" pitchFamily="34" charset="-127"/>
              </a:rPr>
              <a:t> 값 생성</a:t>
            </a:r>
            <a:endParaRPr lang="en-US" altLang="ko-KR" sz="1600" dirty="0">
              <a:effectLst/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99CCB-733C-81DA-EF17-4D0665CF3AC4}"/>
              </a:ext>
            </a:extLst>
          </p:cNvPr>
          <p:cNvSpPr txBox="1"/>
          <p:nvPr/>
        </p:nvSpPr>
        <p:spPr>
          <a:xfrm>
            <a:off x="0" y="6550223"/>
            <a:ext cx="64572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/>
              <a:t>*</a:t>
            </a:r>
            <a:r>
              <a:rPr kumimoji="1" lang="en-US" altLang="ko-KR" sz="1400" dirty="0"/>
              <a:t>TEE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:</a:t>
            </a:r>
            <a:r>
              <a:rPr kumimoji="1" lang="ko-KR" altLang="en-US" sz="1400" dirty="0"/>
              <a:t> 보안을 위해 다양한 기법을 제공하기 위한 메인 프로세서 내의 보안 영역</a:t>
            </a:r>
          </a:p>
        </p:txBody>
      </p:sp>
    </p:spTree>
    <p:extLst>
      <p:ext uri="{BB962C8B-B14F-4D97-AF65-F5344CB8AC3E}">
        <p14:creationId xmlns:p14="http://schemas.microsoft.com/office/powerpoint/2010/main" val="217277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C77BA-9176-01FE-C714-050924E5C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PQ-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DPoL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(Post-Quantum Delegated Proof of Luck)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328259-4CA6-01FE-9A33-4B96D7CE03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875361"/>
            <a:ext cx="11369675" cy="53349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PQ-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DPoL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>
                <a:solidFill>
                  <a:schemeClr val="accent2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rPr>
              <a:t>위임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단계와 </a:t>
            </a:r>
            <a:r>
              <a:rPr lang="ko-KR" altLang="en-US" sz="1600" b="1" dirty="0">
                <a:solidFill>
                  <a:schemeClr val="accent6"/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Arial" panose="020B0604020202020204" pitchFamily="34" charset="0"/>
                <a:sym typeface="Arial"/>
              </a:rPr>
              <a:t>합의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단계로 구성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8653B1B-C08C-7152-C74C-360AC1822195}"/>
              </a:ext>
            </a:extLst>
          </p:cNvPr>
          <p:cNvGrpSpPr/>
          <p:nvPr/>
        </p:nvGrpSpPr>
        <p:grpSpPr>
          <a:xfrm>
            <a:off x="1232851" y="2053800"/>
            <a:ext cx="9726298" cy="4597004"/>
            <a:chOff x="1386196" y="2101244"/>
            <a:chExt cx="9726298" cy="4597004"/>
          </a:xfrm>
        </p:grpSpPr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0707C1D4-ABE2-77CF-DB52-2F14B34EDB18}"/>
                </a:ext>
              </a:extLst>
            </p:cNvPr>
            <p:cNvSpPr/>
            <p:nvPr/>
          </p:nvSpPr>
          <p:spPr>
            <a:xfrm>
              <a:off x="1386196" y="2462666"/>
              <a:ext cx="3503782" cy="4227676"/>
            </a:xfrm>
            <a:prstGeom prst="roundRect">
              <a:avLst>
                <a:gd name="adj" fmla="val 2927"/>
              </a:avLst>
            </a:prstGeom>
            <a:solidFill>
              <a:schemeClr val="bg1">
                <a:alpha val="15000"/>
              </a:schemeClr>
            </a:solidFill>
            <a:ln w="25400" cap="flat">
              <a:solidFill>
                <a:schemeClr val="accent2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endParaRPr>
            </a:p>
          </p:txBody>
        </p:sp>
        <p:sp>
          <p:nvSpPr>
            <p:cNvPr id="6" name="모서리가 둥근 직사각형 5">
              <a:extLst>
                <a:ext uri="{FF2B5EF4-FFF2-40B4-BE49-F238E27FC236}">
                  <a16:creationId xmlns:a16="http://schemas.microsoft.com/office/drawing/2014/main" id="{8DB3A1AB-0FA5-C8CF-1759-A88EE4C5A49C}"/>
                </a:ext>
              </a:extLst>
            </p:cNvPr>
            <p:cNvSpPr/>
            <p:nvPr/>
          </p:nvSpPr>
          <p:spPr>
            <a:xfrm>
              <a:off x="4934870" y="2470572"/>
              <a:ext cx="3161942" cy="4227676"/>
            </a:xfrm>
            <a:prstGeom prst="roundRect">
              <a:avLst>
                <a:gd name="adj" fmla="val 2973"/>
              </a:avLst>
            </a:prstGeom>
            <a:solidFill>
              <a:schemeClr val="bg1">
                <a:alpha val="14655"/>
              </a:schemeClr>
            </a:solidFill>
            <a:ln w="25400" cap="flat">
              <a:solidFill>
                <a:schemeClr val="accent6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73834D4-E269-2045-15AE-AE8C08F6BB50}"/>
                    </a:ext>
                  </a:extLst>
                </p:cNvPr>
                <p:cNvSpPr txBox="1"/>
                <p:nvPr/>
              </p:nvSpPr>
              <p:spPr>
                <a:xfrm>
                  <a:off x="2100786" y="2101244"/>
                  <a:ext cx="2085173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kumimoji="0" lang="en-US" altLang="ko-Kore-KR" sz="1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𝟏</m:t>
                      </m:r>
                      <m:r>
                        <a:rPr kumimoji="0" lang="en-US" altLang="ko-Kore-KR" sz="1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. </m:t>
                      </m:r>
                    </m:oMath>
                  </a14:m>
                  <a:r>
                    <a:rPr kumimoji="0" lang="ko-Kore-KR" altLang="en-US" sz="1800" b="1" i="0" u="none" strike="noStrike" cap="none" spc="0" normalizeH="0" baseline="0" dirty="0">
                      <a:ln>
                        <a:noFill/>
                      </a:ln>
                      <a:solidFill>
                        <a:schemeClr val="accent2"/>
                      </a:solidFill>
                      <a:effectLst/>
                      <a:uFillTx/>
                      <a:latin typeface="YiSunShin Dotum M" panose="02020603020101020101" pitchFamily="18" charset="-127"/>
                      <a:ea typeface="YiSunShin Dotum M" panose="02020603020101020101" pitchFamily="18" charset="-127"/>
                      <a:sym typeface="Helvetica"/>
                    </a:rPr>
                    <a:t>위임</a:t>
                  </a: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7697A936-7AFE-9A66-CFFC-41760ED72C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0786" y="2101244"/>
                  <a:ext cx="2085173" cy="369328"/>
                </a:xfrm>
                <a:prstGeom prst="rect">
                  <a:avLst/>
                </a:prstGeom>
                <a:blipFill>
                  <a:blip r:embed="rId3"/>
                  <a:stretch>
                    <a:fillRect t="-6667" b="-2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EF5A295-2096-CE2D-3100-DC9961900C99}"/>
                    </a:ext>
                  </a:extLst>
                </p:cNvPr>
                <p:cNvSpPr txBox="1"/>
                <p:nvPr/>
              </p:nvSpPr>
              <p:spPr>
                <a:xfrm>
                  <a:off x="5476893" y="2122642"/>
                  <a:ext cx="2085173" cy="369328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8" tIns="45718" rIns="45718" bIns="45718" numCol="1" spcCol="38100" rtlCol="0" anchor="t">
                  <a:spAutoFit/>
                </a:bodyPr>
                <a:lstStyle/>
                <a:p>
                  <a:pPr marL="0" marR="0" indent="0" algn="ctr" defTabSz="9144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 xmlns:m="http://schemas.openxmlformats.org/officeDocument/2006/math">
                      <m:r>
                        <a:rPr kumimoji="0" lang="en-US" altLang="ko-Kore-KR" sz="1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𝟐</m:t>
                      </m:r>
                      <m:r>
                        <a:rPr kumimoji="0" lang="en-US" altLang="ko-Kore-KR" sz="1800" b="1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FillTx/>
                          <a:latin typeface="Cambria Math" panose="02040503050406030204" pitchFamily="18" charset="0"/>
                          <a:sym typeface="Helvetica"/>
                        </a:rPr>
                        <m:t>. </m:t>
                      </m:r>
                    </m:oMath>
                  </a14:m>
                  <a:r>
                    <a:rPr kumimoji="0" lang="ko-Kore-KR" altLang="en-US" sz="1800" b="1" i="0" u="none" strike="noStrike" cap="none" spc="0" normalizeH="0" baseline="0" dirty="0">
                      <a:ln>
                        <a:noFill/>
                      </a:ln>
                      <a:solidFill>
                        <a:schemeClr val="accent6"/>
                      </a:solidFill>
                      <a:effectLst/>
                      <a:uFillTx/>
                      <a:latin typeface="YiSunShin Dotum M" panose="02020603020101020101" pitchFamily="18" charset="-127"/>
                      <a:ea typeface="YiSunShin Dotum M" panose="02020603020101020101" pitchFamily="18" charset="-127"/>
                      <a:sym typeface="Helvetica"/>
                    </a:rPr>
                    <a:t>합의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6BDD508-0F95-8173-2A29-81B2D1B95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893" y="2122642"/>
                  <a:ext cx="2085173" cy="369328"/>
                </a:xfrm>
                <a:prstGeom prst="rect">
                  <a:avLst/>
                </a:prstGeom>
                <a:blipFill>
                  <a:blip r:embed="rId4"/>
                  <a:stretch>
                    <a:fillRect t="-6667" b="-23333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모서리가 둥근 직사각형 8">
              <a:extLst>
                <a:ext uri="{FF2B5EF4-FFF2-40B4-BE49-F238E27FC236}">
                  <a16:creationId xmlns:a16="http://schemas.microsoft.com/office/drawing/2014/main" id="{DD0A6588-36DA-EEF4-B095-FB4365D96A43}"/>
                </a:ext>
              </a:extLst>
            </p:cNvPr>
            <p:cNvSpPr/>
            <p:nvPr/>
          </p:nvSpPr>
          <p:spPr>
            <a:xfrm>
              <a:off x="8337858" y="2922715"/>
              <a:ext cx="2774636" cy="2784236"/>
            </a:xfrm>
            <a:prstGeom prst="roundRect">
              <a:avLst>
                <a:gd name="adj" fmla="val 2973"/>
              </a:avLst>
            </a:prstGeom>
            <a:solidFill>
              <a:schemeClr val="bg1">
                <a:alpha val="14655"/>
              </a:schemeClr>
            </a:solidFill>
            <a:ln w="25400" cap="flat">
              <a:solidFill>
                <a:srgbClr val="0070C0"/>
              </a:solidFill>
              <a:prstDash val="sysDash"/>
              <a:round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8" tIns="45718" rIns="45718" bIns="45718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ko-Kore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sym typeface="Helvetica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BEC5D6-6510-E4CE-2178-CB2244D0784C}"/>
                </a:ext>
              </a:extLst>
            </p:cNvPr>
            <p:cNvGrpSpPr/>
            <p:nvPr/>
          </p:nvGrpSpPr>
          <p:grpSpPr>
            <a:xfrm>
              <a:off x="1635571" y="2721291"/>
              <a:ext cx="9467495" cy="3690940"/>
              <a:chOff x="1050008" y="729816"/>
              <a:chExt cx="8520929" cy="349006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C23D2EF-7624-E01D-B589-CBB39F06DC84}"/>
                  </a:ext>
                </a:extLst>
              </p:cNvPr>
              <p:cNvSpPr txBox="1"/>
              <p:nvPr/>
            </p:nvSpPr>
            <p:spPr>
              <a:xfrm>
                <a:off x="4179596" y="3351987"/>
                <a:ext cx="2522787" cy="3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검증된 블록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FAF0502-A967-D644-3009-93F006009EBE}"/>
                  </a:ext>
                </a:extLst>
              </p:cNvPr>
              <p:cNvSpPr txBox="1"/>
              <p:nvPr/>
            </p:nvSpPr>
            <p:spPr>
              <a:xfrm>
                <a:off x="4179504" y="729816"/>
                <a:ext cx="2522787" cy="3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PQ-Transactions</a:t>
                </a:r>
                <a:endParaRPr kumimoji="1" lang="ko-KR" altLang="en-US" sz="1600" b="1" dirty="0"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7F9D187-161A-689B-EE4E-96991BDC3A95}"/>
                  </a:ext>
                </a:extLst>
              </p:cNvPr>
              <p:cNvSpPr txBox="1"/>
              <p:nvPr/>
            </p:nvSpPr>
            <p:spPr>
              <a:xfrm>
                <a:off x="4179596" y="3894658"/>
                <a:ext cx="2522787" cy="3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ko-KR" altLang="en-US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블록체인에 추가</a:t>
                </a:r>
              </a:p>
            </p:txBody>
          </p:sp>
          <p:sp>
            <p:nvSpPr>
              <p:cNvPr id="14" name="모서리가 둥근 직사각형 13">
                <a:extLst>
                  <a:ext uri="{FF2B5EF4-FFF2-40B4-BE49-F238E27FC236}">
                    <a16:creationId xmlns:a16="http://schemas.microsoft.com/office/drawing/2014/main" id="{5CDDF3D2-D3DA-8E75-1D30-4B5DC9C50049}"/>
                  </a:ext>
                </a:extLst>
              </p:cNvPr>
              <p:cNvSpPr/>
              <p:nvPr/>
            </p:nvSpPr>
            <p:spPr>
              <a:xfrm>
                <a:off x="4346389" y="1665591"/>
                <a:ext cx="2189018" cy="1482279"/>
              </a:xfrm>
              <a:prstGeom prst="roundRect">
                <a:avLst>
                  <a:gd name="adj" fmla="val 3068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sz="1600" dirty="0"/>
              </a:p>
            </p:txBody>
          </p:sp>
          <p:sp>
            <p:nvSpPr>
              <p:cNvPr id="15" name="모서리가 둥근 직사각형 14">
                <a:extLst>
                  <a:ext uri="{FF2B5EF4-FFF2-40B4-BE49-F238E27FC236}">
                    <a16:creationId xmlns:a16="http://schemas.microsoft.com/office/drawing/2014/main" id="{F20A9F2D-F7FF-F517-E167-697422ED1B18}"/>
                  </a:ext>
                </a:extLst>
              </p:cNvPr>
              <p:cNvSpPr/>
              <p:nvPr/>
            </p:nvSpPr>
            <p:spPr>
              <a:xfrm>
                <a:off x="4346389" y="1124255"/>
                <a:ext cx="456565" cy="283001"/>
              </a:xfrm>
              <a:prstGeom prst="roundRect">
                <a:avLst>
                  <a:gd name="adj" fmla="val 698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b="1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Tx</a:t>
                </a:r>
                <a:endParaRPr kumimoji="1" lang="ko-KR" altLang="en-US" sz="1400" b="1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  <p:sp>
            <p:nvSpPr>
              <p:cNvPr id="16" name="모서리가 둥근 직사각형 15">
                <a:extLst>
                  <a:ext uri="{FF2B5EF4-FFF2-40B4-BE49-F238E27FC236}">
                    <a16:creationId xmlns:a16="http://schemas.microsoft.com/office/drawing/2014/main" id="{D6C413ED-93AA-0E40-180E-5EFB94384384}"/>
                  </a:ext>
                </a:extLst>
              </p:cNvPr>
              <p:cNvSpPr/>
              <p:nvPr/>
            </p:nvSpPr>
            <p:spPr>
              <a:xfrm>
                <a:off x="4884886" y="1124255"/>
                <a:ext cx="456565" cy="283001"/>
              </a:xfrm>
              <a:prstGeom prst="roundRect">
                <a:avLst>
                  <a:gd name="adj" fmla="val 6989"/>
                </a:avLst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b="1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Tx</a:t>
                </a:r>
                <a:endParaRPr kumimoji="1" lang="ko-KR" altLang="en-US" sz="1400" b="1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  <p:sp>
            <p:nvSpPr>
              <p:cNvPr id="17" name="모서리가 둥근 직사각형 16">
                <a:extLst>
                  <a:ext uri="{FF2B5EF4-FFF2-40B4-BE49-F238E27FC236}">
                    <a16:creationId xmlns:a16="http://schemas.microsoft.com/office/drawing/2014/main" id="{666485D1-71C6-CB76-B3ED-FCFB61AB78E5}"/>
                  </a:ext>
                </a:extLst>
              </p:cNvPr>
              <p:cNvSpPr/>
              <p:nvPr/>
            </p:nvSpPr>
            <p:spPr>
              <a:xfrm>
                <a:off x="6078842" y="1124255"/>
                <a:ext cx="456565" cy="283001"/>
              </a:xfrm>
              <a:prstGeom prst="roundRect">
                <a:avLst>
                  <a:gd name="adj" fmla="val 6989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ko-KR" sz="1400" b="1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Tx</a:t>
                </a:r>
                <a:endParaRPr kumimoji="1" lang="ko-KR" altLang="en-US" sz="1400" b="1" dirty="0">
                  <a:solidFill>
                    <a:schemeClr val="tx1"/>
                  </a:solidFill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66FFE8A7-B6C4-0D9B-1C09-A9DDF9E3C9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321" y="1082744"/>
                    <a:ext cx="40365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160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kumimoji="1" lang="ko-KR" altLang="en-US" sz="1600" dirty="0"/>
                  </a:p>
                </p:txBody>
              </p:sp>
            </mc:Choice>
            <mc:Fallback xmlns="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1FD982EF-5012-4C43-3629-A8666FA434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321" y="1082744"/>
                    <a:ext cx="403650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ore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87DE9C27-F461-E793-DDE9-03C7A77ED102}"/>
                  </a:ext>
                </a:extLst>
              </p:cNvPr>
              <p:cNvGrpSpPr/>
              <p:nvPr/>
            </p:nvGrpSpPr>
            <p:grpSpPr>
              <a:xfrm>
                <a:off x="7121346" y="1124255"/>
                <a:ext cx="2449591" cy="2023615"/>
                <a:chOff x="271957" y="1124254"/>
                <a:chExt cx="2449591" cy="2023615"/>
              </a:xfrm>
            </p:grpSpPr>
            <p:sp>
              <p:nvSpPr>
                <p:cNvPr id="70" name="모서리가 둥근 직사각형 69">
                  <a:extLst>
                    <a:ext uri="{FF2B5EF4-FFF2-40B4-BE49-F238E27FC236}">
                      <a16:creationId xmlns:a16="http://schemas.microsoft.com/office/drawing/2014/main" id="{A7D44AB1-9196-B2F7-3E1F-BD0996094E3F}"/>
                    </a:ext>
                  </a:extLst>
                </p:cNvPr>
                <p:cNvSpPr/>
                <p:nvPr/>
              </p:nvSpPr>
              <p:spPr>
                <a:xfrm>
                  <a:off x="399652" y="1665590"/>
                  <a:ext cx="2189018" cy="1482279"/>
                </a:xfrm>
                <a:prstGeom prst="roundRect">
                  <a:avLst>
                    <a:gd name="adj" fmla="val 3068"/>
                  </a:avLst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600" dirty="0"/>
                </a:p>
              </p:txBody>
            </p:sp>
            <p:sp>
              <p:nvSpPr>
                <p:cNvPr id="71" name="모서리가 둥근 직사각형 70">
                  <a:extLst>
                    <a:ext uri="{FF2B5EF4-FFF2-40B4-BE49-F238E27FC236}">
                      <a16:creationId xmlns:a16="http://schemas.microsoft.com/office/drawing/2014/main" id="{0AC2C151-5C46-836C-3677-B90B518002F5}"/>
                    </a:ext>
                  </a:extLst>
                </p:cNvPr>
                <p:cNvSpPr/>
                <p:nvPr/>
              </p:nvSpPr>
              <p:spPr>
                <a:xfrm>
                  <a:off x="271957" y="1860511"/>
                  <a:ext cx="2449591" cy="283001"/>
                </a:xfrm>
                <a:prstGeom prst="roundRect">
                  <a:avLst>
                    <a:gd name="adj" fmla="val 6989"/>
                  </a:avLst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b="1" dirty="0">
                      <a:solidFill>
                        <a:srgbClr val="0070C0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PQC</a:t>
                  </a:r>
                  <a:r>
                    <a:rPr kumimoji="1" lang="en-US" altLang="ko-KR" sz="14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 </a:t>
                  </a:r>
                  <a:r>
                    <a:rPr kumimoji="1" lang="ko-KR" altLang="en-US" sz="14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서명</a:t>
                  </a:r>
                </a:p>
              </p:txBody>
            </p:sp>
            <p:sp>
              <p:nvSpPr>
                <p:cNvPr id="72" name="모서리가 둥근 직사각형 71">
                  <a:extLst>
                    <a:ext uri="{FF2B5EF4-FFF2-40B4-BE49-F238E27FC236}">
                      <a16:creationId xmlns:a16="http://schemas.microsoft.com/office/drawing/2014/main" id="{67819F19-887D-D705-81DE-BC7373C3E75A}"/>
                    </a:ext>
                  </a:extLst>
                </p:cNvPr>
                <p:cNvSpPr/>
                <p:nvPr/>
              </p:nvSpPr>
              <p:spPr>
                <a:xfrm>
                  <a:off x="564818" y="2695463"/>
                  <a:ext cx="1865899" cy="283001"/>
                </a:xfrm>
                <a:prstGeom prst="roundRect">
                  <a:avLst>
                    <a:gd name="adj" fmla="val 6989"/>
                  </a:avLst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Tx items </a:t>
                  </a:r>
                  <a:endParaRPr kumimoji="1" lang="ko-KR" altLang="en-US" sz="1400" b="1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endParaRPr>
                </a:p>
              </p:txBody>
            </p:sp>
            <p:sp>
              <p:nvSpPr>
                <p:cNvPr id="73" name="모서리가 둥근 직사각형 72">
                  <a:extLst>
                    <a:ext uri="{FF2B5EF4-FFF2-40B4-BE49-F238E27FC236}">
                      <a16:creationId xmlns:a16="http://schemas.microsoft.com/office/drawing/2014/main" id="{4749726E-4C51-E3F5-DA28-6F0A4FBC158E}"/>
                    </a:ext>
                  </a:extLst>
                </p:cNvPr>
                <p:cNvSpPr/>
                <p:nvPr/>
              </p:nvSpPr>
              <p:spPr>
                <a:xfrm>
                  <a:off x="386189" y="2289031"/>
                  <a:ext cx="2215944" cy="283001"/>
                </a:xfrm>
                <a:prstGeom prst="roundRect">
                  <a:avLst>
                    <a:gd name="adj" fmla="val 6989"/>
                  </a:avLst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400" b="1" dirty="0">
                      <a:solidFill>
                        <a:srgbClr val="0070C0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PQC</a:t>
                  </a:r>
                  <a:r>
                    <a:rPr kumimoji="1" lang="en-US" altLang="ko-KR" sz="14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 </a:t>
                  </a:r>
                  <a:r>
                    <a:rPr kumimoji="1" lang="ko-KR" altLang="en-US" sz="14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공개키</a:t>
                  </a:r>
                </a:p>
              </p:txBody>
            </p:sp>
            <p:sp>
              <p:nvSpPr>
                <p:cNvPr id="74" name="모서리가 둥근 직사각형 73">
                  <a:extLst>
                    <a:ext uri="{FF2B5EF4-FFF2-40B4-BE49-F238E27FC236}">
                      <a16:creationId xmlns:a16="http://schemas.microsoft.com/office/drawing/2014/main" id="{4F41FF4E-31DA-E53E-6E88-98E3CC8682DB}"/>
                    </a:ext>
                  </a:extLst>
                </p:cNvPr>
                <p:cNvSpPr/>
                <p:nvPr/>
              </p:nvSpPr>
              <p:spPr>
                <a:xfrm>
                  <a:off x="462788" y="1124254"/>
                  <a:ext cx="2059762" cy="283001"/>
                </a:xfrm>
                <a:prstGeom prst="roundRect">
                  <a:avLst>
                    <a:gd name="adj" fmla="val 6989"/>
                  </a:avLst>
                </a:prstGeom>
                <a:noFill/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600" b="1" dirty="0">
                      <a:solidFill>
                        <a:schemeClr val="tx1"/>
                      </a:solidFill>
                      <a:latin typeface="YiSunShin Dotum M" panose="02020603020101020101" pitchFamily="18" charset="-127"/>
                      <a:ea typeface="YiSunShin Dotum M" panose="02020603020101020101" pitchFamily="18" charset="-127"/>
                    </a:rPr>
                    <a:t>PQ-Transaction</a:t>
                  </a:r>
                  <a:endParaRPr kumimoji="1" lang="ko-KR" altLang="en-US" sz="1600" b="1" dirty="0">
                    <a:solidFill>
                      <a:schemeClr val="tx1"/>
                    </a:solidFill>
                    <a:latin typeface="YiSunShin Dotum M" panose="02020603020101020101" pitchFamily="18" charset="-127"/>
                    <a:ea typeface="YiSunShin Dotum M" panose="02020603020101020101" pitchFamily="18" charset="-127"/>
                  </a:endParaRP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7C90660-3032-812D-2301-9FA376E87D28}"/>
                  </a:ext>
                </a:extLst>
              </p:cNvPr>
              <p:cNvGrpSpPr/>
              <p:nvPr/>
            </p:nvGrpSpPr>
            <p:grpSpPr>
              <a:xfrm>
                <a:off x="4864527" y="1417038"/>
                <a:ext cx="1150053" cy="1640136"/>
                <a:chOff x="9400076" y="2479039"/>
                <a:chExt cx="1150053" cy="1640136"/>
              </a:xfrm>
            </p:grpSpPr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26C8C608-5701-22F9-674A-E70FA6815594}"/>
                    </a:ext>
                  </a:extLst>
                </p:cNvPr>
                <p:cNvGrpSpPr/>
                <p:nvPr/>
              </p:nvGrpSpPr>
              <p:grpSpPr>
                <a:xfrm>
                  <a:off x="9400076" y="3098284"/>
                  <a:ext cx="1150053" cy="1020891"/>
                  <a:chOff x="9400076" y="3098284"/>
                  <a:chExt cx="1150053" cy="1020891"/>
                </a:xfrm>
              </p:grpSpPr>
              <p:grpSp>
                <p:nvGrpSpPr>
                  <p:cNvPr id="61" name="그룹 60">
                    <a:extLst>
                      <a:ext uri="{FF2B5EF4-FFF2-40B4-BE49-F238E27FC236}">
                        <a16:creationId xmlns:a16="http://schemas.microsoft.com/office/drawing/2014/main" id="{DC83FF60-870D-1BBC-12D2-37CAA4E309C2}"/>
                      </a:ext>
                    </a:extLst>
                  </p:cNvPr>
                  <p:cNvGrpSpPr/>
                  <p:nvPr/>
                </p:nvGrpSpPr>
                <p:grpSpPr>
                  <a:xfrm>
                    <a:off x="9462433" y="3098284"/>
                    <a:ext cx="1027846" cy="338554"/>
                    <a:chOff x="5146646" y="5145040"/>
                    <a:chExt cx="1027846" cy="338554"/>
                  </a:xfrm>
                </p:grpSpPr>
                <p:sp>
                  <p:nvSpPr>
                    <p:cNvPr id="67" name="타원 66">
                      <a:extLst>
                        <a:ext uri="{FF2B5EF4-FFF2-40B4-BE49-F238E27FC236}">
                          <a16:creationId xmlns:a16="http://schemas.microsoft.com/office/drawing/2014/main" id="{D6B41618-41AE-6942-8BE7-71C6B8504E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46646" y="5181822"/>
                      <a:ext cx="267279" cy="267279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p:sp>
                  <p:nvSpPr>
                    <p:cNvPr id="68" name="타원 67">
                      <a:extLst>
                        <a:ext uri="{FF2B5EF4-FFF2-40B4-BE49-F238E27FC236}">
                          <a16:creationId xmlns:a16="http://schemas.microsoft.com/office/drawing/2014/main" id="{E1BA88F6-6B4B-4010-B3B3-21E1A41F4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7213" y="5180953"/>
                      <a:ext cx="267279" cy="267279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3D4CF17C-2CF9-2A15-EB46-89286A13814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466301" y="5145040"/>
                          <a:ext cx="40365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225221D5-725A-7C39-4619-1E6F5293FBFF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66301" y="5145040"/>
                          <a:ext cx="403650" cy="338554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62" name="그룹 61">
                    <a:extLst>
                      <a:ext uri="{FF2B5EF4-FFF2-40B4-BE49-F238E27FC236}">
                        <a16:creationId xmlns:a16="http://schemas.microsoft.com/office/drawing/2014/main" id="{6BD73630-6EAC-BCEF-90D7-DC27EC825A38}"/>
                      </a:ext>
                    </a:extLst>
                  </p:cNvPr>
                  <p:cNvGrpSpPr/>
                  <p:nvPr/>
                </p:nvGrpSpPr>
                <p:grpSpPr>
                  <a:xfrm>
                    <a:off x="9400076" y="3467212"/>
                    <a:ext cx="1150053" cy="651963"/>
                    <a:chOff x="8418490" y="1981826"/>
                    <a:chExt cx="1150053" cy="651963"/>
                  </a:xfrm>
                </p:grpSpPr>
                <p:sp>
                  <p:nvSpPr>
                    <p:cNvPr id="63" name="모서리가 둥근 직사각형 62">
                      <a:extLst>
                        <a:ext uri="{FF2B5EF4-FFF2-40B4-BE49-F238E27FC236}">
                          <a16:creationId xmlns:a16="http://schemas.microsoft.com/office/drawing/2014/main" id="{8399DC70-9913-EFCE-C4FB-773D80509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18490" y="2000543"/>
                      <a:ext cx="1150053" cy="633246"/>
                    </a:xfrm>
                    <a:prstGeom prst="roundRect">
                      <a:avLst>
                        <a:gd name="adj" fmla="val 3068"/>
                      </a:avLst>
                    </a:prstGeom>
                    <a:solidFill>
                      <a:schemeClr val="bg1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 dirty="0"/>
                    </a:p>
                  </p:txBody>
                </p:sp>
                <p:sp>
                  <p:nvSpPr>
                    <p:cNvPr id="64" name="모서리가 둥근 직사각형 63">
                      <a:extLst>
                        <a:ext uri="{FF2B5EF4-FFF2-40B4-BE49-F238E27FC236}">
                          <a16:creationId xmlns:a16="http://schemas.microsoft.com/office/drawing/2014/main" id="{573D82B7-3DE6-EA03-F58E-2D776B91E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06683" y="2270218"/>
                      <a:ext cx="456565" cy="262537"/>
                    </a:xfrm>
                    <a:prstGeom prst="roundRect">
                      <a:avLst>
                        <a:gd name="adj" fmla="val 6989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chemeClr val="tx1"/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Tx</a:t>
                      </a:r>
                      <a:endParaRPr kumimoji="1" lang="ko-KR" altLang="en-US" sz="14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p:txBody>
                </p:sp>
                <p:sp>
                  <p:nvSpPr>
                    <p:cNvPr id="65" name="모서리가 둥근 직사각형 64">
                      <a:extLst>
                        <a:ext uri="{FF2B5EF4-FFF2-40B4-BE49-F238E27FC236}">
                          <a16:creationId xmlns:a16="http://schemas.microsoft.com/office/drawing/2014/main" id="{E355AEE2-6796-E8A4-0E30-9E40E70BF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11098" y="2270218"/>
                      <a:ext cx="456565" cy="262537"/>
                    </a:xfrm>
                    <a:prstGeom prst="roundRect">
                      <a:avLst>
                        <a:gd name="adj" fmla="val 6989"/>
                      </a:avLst>
                    </a:prstGeom>
                    <a:solidFill>
                      <a:schemeClr val="bg1">
                        <a:lumMod val="95000"/>
                      </a:schemeClr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ko-KR" sz="1400" b="1" dirty="0">
                          <a:solidFill>
                            <a:schemeClr val="tx1"/>
                          </a:solidFill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Tx</a:t>
                      </a:r>
                      <a:endParaRPr kumimoji="1" lang="ko-KR" altLang="en-US" sz="1400" b="1" dirty="0">
                        <a:solidFill>
                          <a:schemeClr val="tx1"/>
                        </a:solidFill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p:txBody>
                </p:sp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0B7FF823-9820-76CC-B914-C136AD3427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17205" y="1981826"/>
                      <a:ext cx="955130" cy="29102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en-US" altLang="ko-KR" sz="14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Block</a:t>
                      </a:r>
                      <a:endParaRPr kumimoji="1" lang="ko-KR" altLang="en-US" sz="1400" b="1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endParaRPr>
                    </a:p>
                  </p:txBody>
                </p:sp>
              </p:grpSp>
            </p:grpSp>
            <p:cxnSp>
              <p:nvCxnSpPr>
                <p:cNvPr id="60" name="직선 화살표 연결선 59">
                  <a:extLst>
                    <a:ext uri="{FF2B5EF4-FFF2-40B4-BE49-F238E27FC236}">
                      <a16:creationId xmlns:a16="http://schemas.microsoft.com/office/drawing/2014/main" id="{1582B6BB-4148-8823-1DEE-1C5C17A7F9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975102" y="2479039"/>
                  <a:ext cx="1254" cy="245129"/>
                </a:xfrm>
                <a:prstGeom prst="straightConnector1">
                  <a:avLst/>
                </a:prstGeom>
                <a:ln w="127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6B4A57D4-9726-0308-26C4-D19377D7AAF8}"/>
                  </a:ext>
                </a:extLst>
              </p:cNvPr>
              <p:cNvCxnSpPr>
                <a:cxnSpLocks/>
                <a:stCxn id="14" idx="2"/>
                <a:endCxn id="11" idx="0"/>
              </p:cNvCxnSpPr>
              <p:nvPr/>
            </p:nvCxnSpPr>
            <p:spPr>
              <a:xfrm>
                <a:off x="5440898" y="3147871"/>
                <a:ext cx="91" cy="204116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직선 화살표 연결선 21">
                <a:extLst>
                  <a:ext uri="{FF2B5EF4-FFF2-40B4-BE49-F238E27FC236}">
                    <a16:creationId xmlns:a16="http://schemas.microsoft.com/office/drawing/2014/main" id="{7659F2A3-D20C-85D2-9DC2-0ADDFAB8136B}"/>
                  </a:ext>
                </a:extLst>
              </p:cNvPr>
              <p:cNvCxnSpPr>
                <a:cxnSpLocks/>
                <a:stCxn id="11" idx="2"/>
                <a:endCxn id="13" idx="0"/>
              </p:cNvCxnSpPr>
              <p:nvPr/>
            </p:nvCxnSpPr>
            <p:spPr>
              <a:xfrm>
                <a:off x="5440989" y="3672116"/>
                <a:ext cx="0" cy="22254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[R] 22">
                <a:extLst>
                  <a:ext uri="{FF2B5EF4-FFF2-40B4-BE49-F238E27FC236}">
                    <a16:creationId xmlns:a16="http://schemas.microsoft.com/office/drawing/2014/main" id="{597D0518-175B-2D4A-4EEB-1CB4FA432E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407" y="1124255"/>
                <a:ext cx="713634" cy="564266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[R] 23">
                <a:extLst>
                  <a:ext uri="{FF2B5EF4-FFF2-40B4-BE49-F238E27FC236}">
                    <a16:creationId xmlns:a16="http://schemas.microsoft.com/office/drawing/2014/main" id="{082F3BC8-C279-99A8-AC3B-47BF178AA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35407" y="1407256"/>
                <a:ext cx="720847" cy="1740614"/>
              </a:xfrm>
              <a:prstGeom prst="line">
                <a:avLst/>
              </a:prstGeom>
              <a:ln w="12700">
                <a:prstDash val="sysDash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671C329-B66D-01FB-F0FA-F34C34712721}"/>
                  </a:ext>
                </a:extLst>
              </p:cNvPr>
              <p:cNvGrpSpPr/>
              <p:nvPr/>
            </p:nvGrpSpPr>
            <p:grpSpPr>
              <a:xfrm>
                <a:off x="1050008" y="729816"/>
                <a:ext cx="2690648" cy="3490069"/>
                <a:chOff x="1050008" y="729816"/>
                <a:chExt cx="2690648" cy="349006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FA281271-47AA-FAFE-FA18-42399E90782F}"/>
                    </a:ext>
                  </a:extLst>
                </p:cNvPr>
                <p:cNvGrpSpPr/>
                <p:nvPr/>
              </p:nvGrpSpPr>
              <p:grpSpPr>
                <a:xfrm>
                  <a:off x="1050008" y="729816"/>
                  <a:ext cx="2690648" cy="3490069"/>
                  <a:chOff x="2433909" y="729816"/>
                  <a:chExt cx="2690648" cy="3490069"/>
                </a:xfrm>
              </p:grpSpPr>
              <p:sp>
                <p:nvSpPr>
                  <p:cNvPr id="30" name="모서리가 둥근 직사각형 29">
                    <a:extLst>
                      <a:ext uri="{FF2B5EF4-FFF2-40B4-BE49-F238E27FC236}">
                        <a16:creationId xmlns:a16="http://schemas.microsoft.com/office/drawing/2014/main" id="{116DC9F3-10CA-8955-D66B-BB80AD6B8669}"/>
                      </a:ext>
                    </a:extLst>
                  </p:cNvPr>
                  <p:cNvSpPr/>
                  <p:nvPr/>
                </p:nvSpPr>
                <p:spPr>
                  <a:xfrm>
                    <a:off x="2690937" y="1667785"/>
                    <a:ext cx="2189018" cy="1482279"/>
                  </a:xfrm>
                  <a:prstGeom prst="roundRect">
                    <a:avLst>
                      <a:gd name="adj" fmla="val 3068"/>
                    </a:avLst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 dirty="0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114AF5B-0B78-57BD-342D-D8F0054DD3C7}"/>
                      </a:ext>
                    </a:extLst>
                  </p:cNvPr>
                  <p:cNvSpPr txBox="1"/>
                  <p:nvPr/>
                </p:nvSpPr>
                <p:spPr>
                  <a:xfrm>
                    <a:off x="2455540" y="1715557"/>
                    <a:ext cx="2614730" cy="3201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en-US" altLang="ko-KR" sz="1600" b="1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rPr>
                      <a:t>Delegation</a:t>
                    </a:r>
                    <a:endParaRPr kumimoji="1" lang="ko-KR" altLang="en-US" sz="1600" b="1" dirty="0">
                      <a:latin typeface="YiSunShin Dotum M" panose="02020603020101020101" pitchFamily="18" charset="-127"/>
                      <a:ea typeface="YiSunShin Dotum M" panose="02020603020101020101" pitchFamily="18" charset="-127"/>
                    </a:endParaRPr>
                  </a:p>
                </p:txBody>
              </p: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DF57B27A-3956-394A-A338-1306AFD04504}"/>
                      </a:ext>
                    </a:extLst>
                  </p:cNvPr>
                  <p:cNvGrpSpPr/>
                  <p:nvPr/>
                </p:nvGrpSpPr>
                <p:grpSpPr>
                  <a:xfrm>
                    <a:off x="2433909" y="729816"/>
                    <a:ext cx="2690648" cy="677440"/>
                    <a:chOff x="7044279" y="1283225"/>
                    <a:chExt cx="2690648" cy="677440"/>
                  </a:xfrm>
                </p:grpSpPr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DD1A9919-667E-DA44-08B5-D4B28A4EA3C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44279" y="1283225"/>
                      <a:ext cx="2690648" cy="320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sz="16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모든 노드</a:t>
                      </a:r>
                    </a:p>
                  </p:txBody>
                </p:sp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6117144D-53F9-E4D2-C7D5-FBC415C945E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3441" y="1622111"/>
                      <a:ext cx="1952324" cy="338554"/>
                      <a:chOff x="7413441" y="1622111"/>
                      <a:chExt cx="1952324" cy="338554"/>
                    </a:xfrm>
                  </p:grpSpPr>
                  <p:sp>
                    <p:nvSpPr>
                      <p:cNvPr id="54" name="타원 53">
                        <a:extLst>
                          <a:ext uri="{FF2B5EF4-FFF2-40B4-BE49-F238E27FC236}">
                            <a16:creationId xmlns:a16="http://schemas.microsoft.com/office/drawing/2014/main" id="{FFECF8C3-AF27-232A-BE3E-B65E29D4D5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3441" y="1681564"/>
                        <a:ext cx="267279" cy="26727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sz="1600"/>
                      </a:p>
                    </p:txBody>
                  </p:sp>
                  <p:sp>
                    <p:nvSpPr>
                      <p:cNvPr id="55" name="타원 54">
                        <a:extLst>
                          <a:ext uri="{FF2B5EF4-FFF2-40B4-BE49-F238E27FC236}">
                            <a16:creationId xmlns:a16="http://schemas.microsoft.com/office/drawing/2014/main" id="{9A791F7F-A289-B3FE-6FB0-6468E86045C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875680" y="1681564"/>
                        <a:ext cx="267279" cy="26727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sz="1600"/>
                      </a:p>
                    </p:txBody>
                  </p:sp>
                  <p:sp>
                    <p:nvSpPr>
                      <p:cNvPr id="56" name="타원 55">
                        <a:extLst>
                          <a:ext uri="{FF2B5EF4-FFF2-40B4-BE49-F238E27FC236}">
                            <a16:creationId xmlns:a16="http://schemas.microsoft.com/office/drawing/2014/main" id="{C7FA1BD8-3216-F56A-E228-4F12E6F8608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36247" y="1680695"/>
                        <a:ext cx="267279" cy="26727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sz="1600" dirty="0"/>
                      </a:p>
                    </p:txBody>
                  </p:sp>
                  <p:sp>
                    <p:nvSpPr>
                      <p:cNvPr id="57" name="타원 56">
                        <a:extLst>
                          <a:ext uri="{FF2B5EF4-FFF2-40B4-BE49-F238E27FC236}">
                            <a16:creationId xmlns:a16="http://schemas.microsoft.com/office/drawing/2014/main" id="{DB8D3C19-0A1F-FA39-2290-10081478E2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98486" y="1680695"/>
                        <a:ext cx="267279" cy="267279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9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 sz="1600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TextBox 57">
                            <a:extLst>
                              <a:ext uri="{FF2B5EF4-FFF2-40B4-BE49-F238E27FC236}">
                                <a16:creationId xmlns:a16="http://schemas.microsoft.com/office/drawing/2014/main" id="{A9281C0B-4B26-F922-FABD-8661B2168FC1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8195335" y="1622111"/>
                            <a:ext cx="403650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ko-KR" altLang="en-US" sz="1600" i="1" smtClean="0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oMath>
                              </m:oMathPara>
                            </a14:m>
                            <a:endParaRPr kumimoji="1" lang="ko-KR" altLang="en-US" sz="16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24" name="TextBox 123">
                            <a:extLst>
                              <a:ext uri="{FF2B5EF4-FFF2-40B4-BE49-F238E27FC236}">
                                <a16:creationId xmlns:a16="http://schemas.microsoft.com/office/drawing/2014/main" id="{5E70E7FD-56AB-12FB-FEE2-66AA8F3C76B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8195335" y="1622111"/>
                            <a:ext cx="403650" cy="338554"/>
                          </a:xfrm>
                          <a:prstGeom prst="rect">
                            <a:avLst/>
                          </a:prstGeom>
                          <a:blipFill>
                            <a:blip r:embed="rId7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ore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</p:grpSp>
              <p:grpSp>
                <p:nvGrpSpPr>
                  <p:cNvPr id="33" name="그룹 32">
                    <a:extLst>
                      <a:ext uri="{FF2B5EF4-FFF2-40B4-BE49-F238E27FC236}">
                        <a16:creationId xmlns:a16="http://schemas.microsoft.com/office/drawing/2014/main" id="{479A33C9-480C-FC2E-8454-38381412C44C}"/>
                      </a:ext>
                    </a:extLst>
                  </p:cNvPr>
                  <p:cNvGrpSpPr/>
                  <p:nvPr/>
                </p:nvGrpSpPr>
                <p:grpSpPr>
                  <a:xfrm>
                    <a:off x="2895176" y="3554474"/>
                    <a:ext cx="1776101" cy="665411"/>
                    <a:chOff x="7504939" y="2639277"/>
                    <a:chExt cx="1776101" cy="665411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4E8C20A9-1D60-4431-ADCB-11BC47BA22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4939" y="2984559"/>
                      <a:ext cx="1776101" cy="3201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kumimoji="1" lang="ko-KR" altLang="en-US" sz="16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위임</a:t>
                      </a:r>
                      <a:r>
                        <a:rPr kumimoji="1" lang="en-US" altLang="ko-KR" sz="16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 </a:t>
                      </a:r>
                      <a:r>
                        <a:rPr kumimoji="1" lang="ko-KR" altLang="en-US" sz="1600" b="1" dirty="0">
                          <a:latin typeface="YiSunShin Dotum M" panose="02020603020101020101" pitchFamily="18" charset="-127"/>
                          <a:ea typeface="YiSunShin Dotum M" panose="02020603020101020101" pitchFamily="18" charset="-127"/>
                        </a:rPr>
                        <a:t>노드</a:t>
                      </a:r>
                    </a:p>
                  </p:txBody>
                </p:sp>
                <p:sp>
                  <p:nvSpPr>
                    <p:cNvPr id="49" name="타원 48">
                      <a:extLst>
                        <a:ext uri="{FF2B5EF4-FFF2-40B4-BE49-F238E27FC236}">
                          <a16:creationId xmlns:a16="http://schemas.microsoft.com/office/drawing/2014/main" id="{4E661F86-73F3-3B31-7159-4A2B99520B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75680" y="2676059"/>
                      <a:ext cx="267279" cy="267279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810FAF9F-02DE-F01A-1753-2AA933305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6247" y="2675190"/>
                      <a:ext cx="267279" cy="267279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" name="TextBox 50">
                          <a:extLst>
                            <a:ext uri="{FF2B5EF4-FFF2-40B4-BE49-F238E27FC236}">
                              <a16:creationId xmlns:a16="http://schemas.microsoft.com/office/drawing/2014/main" id="{F78C76D2-62E7-8D8C-3824-5520183EBB7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195335" y="2639277"/>
                          <a:ext cx="403650" cy="33855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60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ko-KR" altLang="en-US" sz="1600" dirty="0"/>
                        </a:p>
                      </p:txBody>
                    </p:sp>
                  </mc:Choice>
                  <mc:Fallback xmlns="">
                    <p:sp>
                      <p:nvSpPr>
                        <p:cNvPr id="117" name="TextBox 116">
                          <a:extLst>
                            <a:ext uri="{FF2B5EF4-FFF2-40B4-BE49-F238E27FC236}">
                              <a16:creationId xmlns:a16="http://schemas.microsoft.com/office/drawing/2014/main" id="{D73EFB75-AEB3-D184-5372-8F3D189D3CB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95335" y="2639277"/>
                          <a:ext cx="403650" cy="338554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ore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34" name="타원 33">
                    <a:extLst>
                      <a:ext uri="{FF2B5EF4-FFF2-40B4-BE49-F238E27FC236}">
                        <a16:creationId xmlns:a16="http://schemas.microsoft.com/office/drawing/2014/main" id="{71457817-F167-83DA-F84B-6DC26EAF3232}"/>
                      </a:ext>
                    </a:extLst>
                  </p:cNvPr>
                  <p:cNvSpPr/>
                  <p:nvPr/>
                </p:nvSpPr>
                <p:spPr>
                  <a:xfrm>
                    <a:off x="3031351" y="2076402"/>
                    <a:ext cx="267279" cy="26727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/>
                  </a:p>
                </p:txBody>
              </p: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88AAAA6A-BE5E-A1DE-EB9E-123DB25DAB6D}"/>
                      </a:ext>
                    </a:extLst>
                  </p:cNvPr>
                  <p:cNvGrpSpPr/>
                  <p:nvPr/>
                </p:nvGrpSpPr>
                <p:grpSpPr>
                  <a:xfrm>
                    <a:off x="4256720" y="2076402"/>
                    <a:ext cx="267279" cy="619061"/>
                    <a:chOff x="5492873" y="1420874"/>
                    <a:chExt cx="267279" cy="619061"/>
                  </a:xfrm>
                </p:grpSpPr>
                <p:sp>
                  <p:nvSpPr>
                    <p:cNvPr id="46" name="타원 45">
                      <a:extLst>
                        <a:ext uri="{FF2B5EF4-FFF2-40B4-BE49-F238E27FC236}">
                          <a16:creationId xmlns:a16="http://schemas.microsoft.com/office/drawing/2014/main" id="{AC33A274-14C7-04C4-09AE-A85F46998E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873" y="1420874"/>
                      <a:ext cx="267279" cy="267279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  <p:sp>
                  <p:nvSpPr>
                    <p:cNvPr id="47" name="타원 46">
                      <a:extLst>
                        <a:ext uri="{FF2B5EF4-FFF2-40B4-BE49-F238E27FC236}">
                          <a16:creationId xmlns:a16="http://schemas.microsoft.com/office/drawing/2014/main" id="{426E984E-B121-9A54-3C20-ECF2732D3D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92873" y="1772656"/>
                      <a:ext cx="267279" cy="267279"/>
                    </a:xfrm>
                    <a:prstGeom prst="ellipse">
                      <a:avLst/>
                    </a:prstGeom>
                    <a:solidFill>
                      <a:schemeClr val="tx1">
                        <a:lumMod val="50000"/>
                        <a:lumOff val="5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sz="1600"/>
                    </a:p>
                  </p:txBody>
                </p:sp>
              </p:grpSp>
              <p:cxnSp>
                <p:nvCxnSpPr>
                  <p:cNvPr id="36" name="직선 화살표 연결선 35">
                    <a:extLst>
                      <a:ext uri="{FF2B5EF4-FFF2-40B4-BE49-F238E27FC236}">
                        <a16:creationId xmlns:a16="http://schemas.microsoft.com/office/drawing/2014/main" id="{34C2FA4D-D154-C9E7-04C1-36F83F9B709A}"/>
                      </a:ext>
                    </a:extLst>
                  </p:cNvPr>
                  <p:cNvCxnSpPr>
                    <a:cxnSpLocks/>
                    <a:stCxn id="34" idx="6"/>
                    <a:endCxn id="47" idx="2"/>
                  </p:cNvCxnSpPr>
                  <p:nvPr/>
                </p:nvCxnSpPr>
                <p:spPr>
                  <a:xfrm>
                    <a:off x="3298630" y="2210042"/>
                    <a:ext cx="958090" cy="351782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직선 화살표 연결선 36">
                    <a:extLst>
                      <a:ext uri="{FF2B5EF4-FFF2-40B4-BE49-F238E27FC236}">
                        <a16:creationId xmlns:a16="http://schemas.microsoft.com/office/drawing/2014/main" id="{99F64069-737C-1B64-B1D7-B2CFD88FB557}"/>
                      </a:ext>
                    </a:extLst>
                  </p:cNvPr>
                  <p:cNvCxnSpPr>
                    <a:cxnSpLocks/>
                    <a:stCxn id="39" idx="6"/>
                    <a:endCxn id="47" idx="2"/>
                  </p:cNvCxnSpPr>
                  <p:nvPr/>
                </p:nvCxnSpPr>
                <p:spPr>
                  <a:xfrm flipV="1">
                    <a:off x="3296337" y="2561824"/>
                    <a:ext cx="960383" cy="35582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8" name="타원 37">
                    <a:extLst>
                      <a:ext uri="{FF2B5EF4-FFF2-40B4-BE49-F238E27FC236}">
                        <a16:creationId xmlns:a16="http://schemas.microsoft.com/office/drawing/2014/main" id="{F4C9804B-7F4C-4D20-EF1C-677D13DBFDB3}"/>
                      </a:ext>
                    </a:extLst>
                  </p:cNvPr>
                  <p:cNvSpPr/>
                  <p:nvPr/>
                </p:nvSpPr>
                <p:spPr>
                  <a:xfrm>
                    <a:off x="4258419" y="2784004"/>
                    <a:ext cx="267279" cy="267279"/>
                  </a:xfrm>
                  <a:prstGeom prst="ellipse">
                    <a:avLst/>
                  </a:prstGeom>
                  <a:solidFill>
                    <a:schemeClr val="tx1">
                      <a:lumMod val="50000"/>
                      <a:lumOff val="5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/>
                  </a:p>
                </p:txBody>
              </p:sp>
              <p:sp>
                <p:nvSpPr>
                  <p:cNvPr id="39" name="타원 38">
                    <a:extLst>
                      <a:ext uri="{FF2B5EF4-FFF2-40B4-BE49-F238E27FC236}">
                        <a16:creationId xmlns:a16="http://schemas.microsoft.com/office/drawing/2014/main" id="{66821E1C-16B9-775B-C832-69A19732492C}"/>
                      </a:ext>
                    </a:extLst>
                  </p:cNvPr>
                  <p:cNvSpPr/>
                  <p:nvPr/>
                </p:nvSpPr>
                <p:spPr>
                  <a:xfrm>
                    <a:off x="3029058" y="2784004"/>
                    <a:ext cx="267279" cy="267279"/>
                  </a:xfrm>
                  <a:prstGeom prst="ellipse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sz="160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" name="TextBox 39">
                        <a:extLst>
                          <a:ext uri="{FF2B5EF4-FFF2-40B4-BE49-F238E27FC236}">
                            <a16:creationId xmlns:a16="http://schemas.microsoft.com/office/drawing/2014/main" id="{044523D1-B5E2-5CE5-51DC-0F84063668BB}"/>
                          </a:ext>
                        </a:extLst>
                      </p:cNvPr>
                      <p:cNvSpPr txBox="1"/>
                      <p:nvPr/>
                    </p:nvSpPr>
                    <p:spPr>
                      <a:xfrm rot="5400000">
                        <a:off x="2982418" y="2393483"/>
                        <a:ext cx="403650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160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oMath>
                          </m:oMathPara>
                        </a14:m>
                        <a:endParaRPr kumimoji="1" lang="ko-KR" altLang="en-US" sz="16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>
                        <a:extLst>
                          <a:ext uri="{FF2B5EF4-FFF2-40B4-BE49-F238E27FC236}">
                            <a16:creationId xmlns:a16="http://schemas.microsoft.com/office/drawing/2014/main" id="{5443337E-397F-4B03-9159-AB79D003BE6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 rot="5400000">
                        <a:off x="2982418" y="2393483"/>
                        <a:ext cx="403650" cy="33855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ore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직선 화살표 연결선 40">
                    <a:extLst>
                      <a:ext uri="{FF2B5EF4-FFF2-40B4-BE49-F238E27FC236}">
                        <a16:creationId xmlns:a16="http://schemas.microsoft.com/office/drawing/2014/main" id="{53CF42A4-C288-7EC5-CFF1-40AF52BCB085}"/>
                      </a:ext>
                    </a:extLst>
                  </p:cNvPr>
                  <p:cNvCxnSpPr>
                    <a:cxnSpLocks/>
                    <a:stCxn id="40" idx="0"/>
                    <a:endCxn id="38" idx="2"/>
                  </p:cNvCxnSpPr>
                  <p:nvPr/>
                </p:nvCxnSpPr>
                <p:spPr>
                  <a:xfrm>
                    <a:off x="3353520" y="2562760"/>
                    <a:ext cx="904899" cy="354884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prstDash val="sysDash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모서리가 둥근 직사각형 41">
                    <a:extLst>
                      <a:ext uri="{FF2B5EF4-FFF2-40B4-BE49-F238E27FC236}">
                        <a16:creationId xmlns:a16="http://schemas.microsoft.com/office/drawing/2014/main" id="{DABF48A1-902E-0E6F-2A56-8561BD747D52}"/>
                      </a:ext>
                    </a:extLst>
                  </p:cNvPr>
                  <p:cNvSpPr/>
                  <p:nvPr/>
                </p:nvSpPr>
                <p:spPr>
                  <a:xfrm>
                    <a:off x="3488179" y="2104823"/>
                    <a:ext cx="549450" cy="955389"/>
                  </a:xfrm>
                  <a:prstGeom prst="roundRect">
                    <a:avLst>
                      <a:gd name="adj" fmla="val 8669"/>
                    </a:avLst>
                  </a:prstGeom>
                  <a:solidFill>
                    <a:schemeClr val="bg1">
                      <a:alpha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5A19585B-B717-B6CD-F759-9A0805C9B386}"/>
                      </a:ext>
                    </a:extLst>
                  </p:cNvPr>
                  <p:cNvSpPr txBox="1"/>
                  <p:nvPr/>
                </p:nvSpPr>
                <p:spPr>
                  <a:xfrm>
                    <a:off x="3443296" y="2423928"/>
                    <a:ext cx="659437" cy="29102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kumimoji="1" lang="ko-KR" altLang="en-US" sz="1400" b="1" dirty="0">
                        <a:latin typeface="YiSunShin Dotum M" panose="02020603020101020101" pitchFamily="18" charset="-127"/>
                        <a:ea typeface="YiSunShin Dotum M" panose="02020603020101020101" pitchFamily="18" charset="-127"/>
                      </a:rPr>
                      <a:t>투표</a:t>
                    </a:r>
                    <a:endParaRPr kumimoji="1" lang="en-US" altLang="ko-KR" sz="1400" b="1" dirty="0">
                      <a:latin typeface="YiSunShin Dotum M" panose="02020603020101020101" pitchFamily="18" charset="-127"/>
                      <a:ea typeface="YiSunShin Dotum M" panose="02020603020101020101" pitchFamily="18" charset="-127"/>
                    </a:endParaRPr>
                  </a:p>
                </p:txBody>
              </p:sp>
              <p:cxnSp>
                <p:nvCxnSpPr>
                  <p:cNvPr id="44" name="직선 화살표 연결선 43">
                    <a:extLst>
                      <a:ext uri="{FF2B5EF4-FFF2-40B4-BE49-F238E27FC236}">
                        <a16:creationId xmlns:a16="http://schemas.microsoft.com/office/drawing/2014/main" id="{802B17A9-F46F-F2FF-FFBB-03EA20BE3A4E}"/>
                      </a:ext>
                    </a:extLst>
                  </p:cNvPr>
                  <p:cNvCxnSpPr>
                    <a:stCxn id="58" idx="2"/>
                    <a:endCxn id="30" idx="0"/>
                  </p:cNvCxnSpPr>
                  <p:nvPr/>
                </p:nvCxnSpPr>
                <p:spPr>
                  <a:xfrm flipH="1">
                    <a:off x="3785446" y="1407256"/>
                    <a:ext cx="1344" cy="260529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직선 화살표 연결선 44">
                    <a:extLst>
                      <a:ext uri="{FF2B5EF4-FFF2-40B4-BE49-F238E27FC236}">
                        <a16:creationId xmlns:a16="http://schemas.microsoft.com/office/drawing/2014/main" id="{3335FCDB-7692-C524-F9CD-318FFA16EBE8}"/>
                      </a:ext>
                    </a:extLst>
                  </p:cNvPr>
                  <p:cNvCxnSpPr>
                    <a:cxnSpLocks/>
                    <a:stCxn id="30" idx="2"/>
                    <a:endCxn id="51" idx="0"/>
                  </p:cNvCxnSpPr>
                  <p:nvPr/>
                </p:nvCxnSpPr>
                <p:spPr>
                  <a:xfrm>
                    <a:off x="3785446" y="3150064"/>
                    <a:ext cx="1951" cy="404410"/>
                  </a:xfrm>
                  <a:prstGeom prst="straightConnector1">
                    <a:avLst/>
                  </a:prstGeom>
                  <a:ln w="127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9" name="모서리가 둥근 직사각형 28">
                  <a:extLst>
                    <a:ext uri="{FF2B5EF4-FFF2-40B4-BE49-F238E27FC236}">
                      <a16:creationId xmlns:a16="http://schemas.microsoft.com/office/drawing/2014/main" id="{AFBF8B9E-EDCC-5608-5DA2-19A6EE0BAD84}"/>
                    </a:ext>
                  </a:extLst>
                </p:cNvPr>
                <p:cNvSpPr/>
                <p:nvPr/>
              </p:nvSpPr>
              <p:spPr>
                <a:xfrm>
                  <a:off x="2097314" y="2072196"/>
                  <a:ext cx="556414" cy="979088"/>
                </a:xfrm>
                <a:prstGeom prst="roundRect">
                  <a:avLst>
                    <a:gd name="adj" fmla="val 542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</p:grpSp>
          <p:cxnSp>
            <p:nvCxnSpPr>
              <p:cNvPr id="26" name="꺾인 연결선[E] 25">
                <a:extLst>
                  <a:ext uri="{FF2B5EF4-FFF2-40B4-BE49-F238E27FC236}">
                    <a16:creationId xmlns:a16="http://schemas.microsoft.com/office/drawing/2014/main" id="{7F099E6D-E7C5-CC8D-DFFD-EE502E347D60}"/>
                  </a:ext>
                </a:extLst>
              </p:cNvPr>
              <p:cNvCxnSpPr>
                <a:cxnSpLocks/>
                <a:stCxn id="48" idx="3"/>
                <a:endCxn id="14" idx="1"/>
              </p:cNvCxnSpPr>
              <p:nvPr/>
            </p:nvCxnSpPr>
            <p:spPr>
              <a:xfrm flipV="1">
                <a:off x="3287376" y="2406731"/>
                <a:ext cx="1059013" cy="165308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FF60297-C680-456E-F07F-BC6C3C039991}"/>
                  </a:ext>
                </a:extLst>
              </p:cNvPr>
              <p:cNvSpPr txBox="1"/>
              <p:nvPr/>
            </p:nvSpPr>
            <p:spPr>
              <a:xfrm>
                <a:off x="4128791" y="1713721"/>
                <a:ext cx="2614730" cy="320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TEE </a:t>
                </a:r>
                <a:r>
                  <a:rPr kumimoji="1" lang="ko-KR" altLang="en-US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기반 </a:t>
                </a:r>
                <a:r>
                  <a:rPr kumimoji="1" lang="en-US" altLang="ko-KR" sz="1600" b="1" dirty="0">
                    <a:latin typeface="YiSunShin Dotum M" panose="02020603020101020101" pitchFamily="18" charset="-127"/>
                    <a:ea typeface="YiSunShin Dotum M" panose="02020603020101020101" pitchFamily="18" charset="-127"/>
                  </a:rPr>
                  <a:t>Consensus</a:t>
                </a:r>
                <a:endParaRPr kumimoji="1" lang="ko-KR" altLang="en-US" sz="1600" b="1" dirty="0">
                  <a:latin typeface="YiSunShin Dotum M" panose="02020603020101020101" pitchFamily="18" charset="-127"/>
                  <a:ea typeface="YiSunShin Dotum M" panose="02020603020101020101" pitchFamily="18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5724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R" sz="2000" b="1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PBFT (Practical Byzantine Fault Tolerance)</a:t>
                </a:r>
                <a:r>
                  <a:rPr kumimoji="1" lang="en-US" altLang="ko-KR" sz="2000" dirty="0">
                    <a:latin typeface="NanumGothic" panose="020D0604000000000000" pitchFamily="34" charset="-127"/>
                    <a:ea typeface="NanumGothic" panose="020D0604000000000000" pitchFamily="34" charset="-127"/>
                  </a:rPr>
                  <a:t>[9]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PBFT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는 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비잔틴 장군 문제를 해결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하기 위한 합의 알고리즘</a:t>
                </a:r>
                <a:endPara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2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번의 브로드 캐스트를 통해 </a:t>
                </a:r>
                <a:r>
                  <a:rPr kumimoji="1" lang="ko-KR" altLang="en-US" sz="1600" b="1" dirty="0">
                    <a:solidFill>
                      <a:srgbClr val="2E75B6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악의적인 노드가 네트워크 내에 존재하여도 정상적인 합의에 도달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할 수 있는 알고리즘</a:t>
                </a:r>
                <a:b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</a:b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</a:t>
                </a:r>
                <a14:m>
                  <m:oMath xmlns:m="http://schemas.openxmlformats.org/officeDocument/2006/math">
                    <m:r>
                      <a:rPr kumimoji="1" lang="ko-KR" altLang="en-US" sz="1600" b="0" i="0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 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𝑂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(</m:t>
                    </m:r>
                    <m:sSup>
                      <m:sSupPr>
                        <m:ctrlPr>
                          <a:rPr kumimoji="1" lang="en-US" altLang="ko-KR" sz="1600" i="1" dirty="0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  <a:sym typeface="Wingdings" pitchFamily="2" charset="2"/>
                          </a:rPr>
                          <m:t>𝑛</m:t>
                        </m:r>
                      </m:e>
                      <m:sup>
                        <m:r>
                          <a:rPr kumimoji="1" lang="en-US" altLang="ko-KR" sz="1600" b="0" i="1" dirty="0" smtClean="0">
                            <a:latin typeface="Cambria Math" panose="02040503050406030204" pitchFamily="18" charset="0"/>
                            <a:ea typeface="NanumGothic" panose="020D0604000000000000" pitchFamily="34" charset="-127"/>
                            <a:sym typeface="Wingdings" pitchFamily="2" charset="2"/>
                          </a:rPr>
                          <m:t>2</m:t>
                        </m:r>
                      </m:sup>
                    </m:sSup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의 </a:t>
                </a:r>
                <a:r>
                  <a:rPr kumimoji="1" lang="ko-KR" altLang="en-US" sz="1600" dirty="0" err="1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시간복잡도를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 가짐</a:t>
                </a:r>
                <a:endPara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네트워크 내에 악의적인 노드가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𝑓</m:t>
                    </m:r>
                  </m:oMath>
                </a14:m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개일 경우 총 노드의 개수가 </a:t>
                </a:r>
                <a14:m>
                  <m:oMath xmlns:m="http://schemas.openxmlformats.org/officeDocument/2006/math"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3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𝑓</m:t>
                    </m:r>
                    <m:r>
                      <a:rPr kumimoji="1" lang="en-US" altLang="ko-KR" sz="1600" i="1" dirty="0" smtClean="0">
                        <a:latin typeface="Cambria Math" panose="02040503050406030204" pitchFamily="18" charset="0"/>
                        <a:ea typeface="NanumGothic" panose="020D0604000000000000" pitchFamily="34" charset="-127"/>
                        <a:sym typeface="Wingdings" pitchFamily="2" charset="2"/>
                      </a:rPr>
                      <m:t>+1</m:t>
                    </m:r>
                  </m:oMath>
                </a14:m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개 이상일 경우 정상적으로 합의 가능</a:t>
                </a:r>
                <a:endPara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  <a:sym typeface="Wingdings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1" lang="ko-KR" altLang="en-US" sz="1600" b="1" dirty="0">
                    <a:solidFill>
                      <a:srgbClr val="C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네트워크의 크기가 커질 수록 합의에 도달하는 속도가 </a:t>
                </a:r>
                <a:r>
                  <a:rPr kumimoji="1" lang="ko-Kore-KR" altLang="en-US" sz="1600" b="1" dirty="0">
                    <a:solidFill>
                      <a:srgbClr val="C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상대적으로</a:t>
                </a:r>
                <a:r>
                  <a:rPr kumimoji="1" lang="ko-KR" altLang="en-US" sz="1600" b="1" dirty="0">
                    <a:solidFill>
                      <a:srgbClr val="C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 비효율적</a:t>
                </a:r>
                <a:br>
                  <a:rPr kumimoji="1" lang="en-US" altLang="ko-KR" sz="1600" b="1" dirty="0">
                    <a:solidFill>
                      <a:srgbClr val="C00000"/>
                    </a:solidFill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</a:b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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 </a:t>
                </a:r>
                <a:r>
                  <a:rPr kumimoji="1" lang="en-US" altLang="ko-KR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2</a:t>
                </a:r>
                <a:r>
                  <a:rPr kumimoji="1" lang="ko-KR" altLang="en-US" sz="1600" dirty="0">
                    <a:latin typeface="NanumGothic" panose="020D0604000000000000" pitchFamily="34" charset="-127"/>
                    <a:ea typeface="NanumGothic" panose="020D0604000000000000" pitchFamily="34" charset="-127"/>
                    <a:sym typeface="Wingdings" pitchFamily="2" charset="2"/>
                  </a:rPr>
                  <a:t>번의 브로드 캐스트로 인해 통신비용이 크게 증가하고 이에 따라 확장성 저하</a:t>
                </a:r>
                <a:endParaRPr kumimoji="1" lang="en-US" altLang="ko-KR" sz="1600" dirty="0">
                  <a:latin typeface="NanumGothic" panose="020D0604000000000000" pitchFamily="34" charset="-127"/>
                  <a:ea typeface="NanumGothic" panose="020D0604000000000000" pitchFamily="34" charset="-127"/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D88DB97-508C-BA48-B684-8FAE2CB75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PBFT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(Practical Byzantine Fault Tolerance)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12245486-7E5B-3720-6574-F4E93A529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173" y="4323897"/>
            <a:ext cx="4685654" cy="2405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48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A79B5-4268-5D85-CCEC-C76528C22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dBFT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  <a:sym typeface="Arial"/>
              </a:rPr>
              <a:t> (delegated-BFT)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  <a:sym typeface="Arial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D464B-E423-AF9B-B961-F4ED539175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ore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dBFT</a:t>
            </a:r>
            <a:r>
              <a:rPr lang="en-US" altLang="ko-Kore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(delegated-BFT)</a:t>
            </a:r>
            <a:endParaRPr lang="en-US" altLang="ko-Kore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-US" altLang="ko-Kore-KR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PBFT</a:t>
            </a:r>
            <a:r>
              <a:rPr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확장성의 한계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해결하기 위한 합의 알고리즘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ore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PBFT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위임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(delegate)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개념을 추가하여 대표자 선출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대표자로 선출된 일부 </a:t>
            </a:r>
            <a:r>
              <a:rPr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노드들만이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PBFT 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합의 알고리즘 수행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자신의 권한을 위임해 대표자를 선출한다는 점에서 </a:t>
            </a: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민주주의적</a:t>
            </a:r>
            <a:endParaRPr lang="en-US" altLang="ko-KR" sz="1600" b="1" dirty="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합의에 모든 노드가 참여하지 않음으로써 </a:t>
            </a: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확장성 향상</a:t>
            </a:r>
            <a:endParaRPr lang="en-US" altLang="ko-KR" sz="1600" b="1" dirty="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689612" lvl="1" indent="-285750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네트워크 크기에 비해 대표자 수가 적다면 </a:t>
            </a:r>
            <a:r>
              <a:rPr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중앙집중화 문제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발생할 수 있음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131731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090229"/>
            <a:ext cx="11368160" cy="505777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본 논문에서는 블록체인에서 사용되는 합의 알고리즘에 대해 </a:t>
            </a:r>
            <a:r>
              <a:rPr lang="ko-KR" altLang="en-US" sz="1800" dirty="0">
                <a:latin typeface="Helvetica" pitchFamily="2" charset="0"/>
              </a:rPr>
              <a:t>조사</a:t>
            </a:r>
            <a:endParaRPr lang="en-US" altLang="ko-KR" sz="18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800" dirty="0">
                <a:effectLst/>
                <a:latin typeface="Helvetica" pitchFamily="2" charset="0"/>
              </a:rPr>
              <a:t>TEE </a:t>
            </a:r>
            <a:r>
              <a:rPr lang="ko-KR" altLang="en-US" sz="1800" dirty="0">
                <a:effectLst/>
                <a:latin typeface="Helvetica" pitchFamily="2" charset="0"/>
              </a:rPr>
              <a:t>혹은 위임 기능을 통해 확장성을 향상시킨 </a:t>
            </a:r>
            <a:r>
              <a:rPr lang="en-US" altLang="ko-KR" sz="1800" dirty="0" err="1">
                <a:effectLst/>
                <a:latin typeface="Helvetica" pitchFamily="2" charset="0"/>
              </a:rPr>
              <a:t>PoL</a:t>
            </a:r>
            <a:r>
              <a:rPr lang="en-US" altLang="ko-KR" sz="1800" dirty="0">
                <a:effectLst/>
                <a:latin typeface="Helvetica" pitchFamily="2" charset="0"/>
              </a:rPr>
              <a:t>, PQ-</a:t>
            </a:r>
            <a:r>
              <a:rPr lang="en-US" altLang="ko-KR" sz="1800" dirty="0" err="1">
                <a:effectLst/>
                <a:latin typeface="Helvetica" pitchFamily="2" charset="0"/>
              </a:rPr>
              <a:t>DPoL</a:t>
            </a:r>
            <a:r>
              <a:rPr lang="en-US" altLang="ko-KR" sz="1800" dirty="0">
                <a:effectLst/>
                <a:latin typeface="Helvetica" pitchFamily="2" charset="0"/>
              </a:rPr>
              <a:t>, Roll-</a:t>
            </a:r>
            <a:r>
              <a:rPr lang="en-US" altLang="ko-KR" sz="1800" dirty="0" err="1">
                <a:effectLst/>
                <a:latin typeface="Helvetica" pitchFamily="2" charset="0"/>
              </a:rPr>
              <a:t>DPoS</a:t>
            </a:r>
            <a:r>
              <a:rPr lang="en-US" altLang="ko-KR" sz="1800" dirty="0">
                <a:effectLst/>
                <a:latin typeface="Helvetica" pitchFamily="2" charset="0"/>
              </a:rPr>
              <a:t>, DBFT </a:t>
            </a:r>
            <a:r>
              <a:rPr lang="ko-KR" altLang="en-US" sz="1800" dirty="0">
                <a:effectLst/>
                <a:latin typeface="Helvetica" pitchFamily="2" charset="0"/>
              </a:rPr>
              <a:t>등이 존재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지분 독점 문제를 방지하기 위해 제안된 </a:t>
            </a:r>
            <a:r>
              <a:rPr lang="en-US" altLang="ko-KR" sz="1800" dirty="0" err="1">
                <a:effectLst/>
                <a:latin typeface="Helvetica" pitchFamily="2" charset="0"/>
              </a:rPr>
              <a:t>LPoS</a:t>
            </a:r>
            <a:r>
              <a:rPr lang="en-US" altLang="ko-KR" sz="1800" dirty="0">
                <a:effectLst/>
                <a:latin typeface="Helvetica" pitchFamily="2" charset="0"/>
              </a:rPr>
              <a:t>, </a:t>
            </a:r>
            <a:r>
              <a:rPr lang="en-US" altLang="ko-KR" sz="1800" dirty="0" err="1">
                <a:effectLst/>
                <a:latin typeface="Helvetica" pitchFamily="2" charset="0"/>
              </a:rPr>
              <a:t>PoI</a:t>
            </a:r>
            <a:r>
              <a:rPr lang="ko-KR" altLang="en-US" sz="1800" dirty="0">
                <a:effectLst/>
                <a:latin typeface="Helvetica" pitchFamily="2" charset="0"/>
              </a:rPr>
              <a:t> 등이 존재</a:t>
            </a:r>
            <a:endParaRPr lang="en-US" altLang="ko-KR" sz="1800" dirty="0">
              <a:effectLst/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effectLst/>
                <a:latin typeface="Helvetica" pitchFamily="2" charset="0"/>
              </a:rPr>
              <a:t>최근에는 </a:t>
            </a:r>
            <a:r>
              <a:rPr lang="ko-KR" altLang="en-US" sz="1800" dirty="0" err="1">
                <a:effectLst/>
                <a:latin typeface="Helvetica" pitchFamily="2" charset="0"/>
              </a:rPr>
              <a:t>쇼어</a:t>
            </a:r>
            <a:r>
              <a:rPr lang="ko-KR" altLang="en-US" sz="1800" dirty="0">
                <a:effectLst/>
                <a:latin typeface="Helvetica" pitchFamily="2" charset="0"/>
              </a:rPr>
              <a:t> 알고리즘을 실행시킬 수 있는 양자컴퓨터의 발전으로 기존 암호들이 위험</a:t>
            </a:r>
            <a:br>
              <a:rPr lang="en-US" altLang="ko-KR" sz="1800" dirty="0">
                <a:effectLst/>
                <a:latin typeface="Helvetica" pitchFamily="2" charset="0"/>
              </a:rPr>
            </a:br>
            <a:r>
              <a:rPr lang="en-US" altLang="ko-KR" sz="1800" dirty="0">
                <a:effectLst/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effectLst/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800" dirty="0">
                <a:effectLst/>
                <a:latin typeface="Helvetica" pitchFamily="2" charset="0"/>
              </a:rPr>
              <a:t>이에 대한 대응책으로 </a:t>
            </a:r>
            <a:r>
              <a:rPr lang="ko-KR" altLang="en-US" sz="1800" dirty="0" err="1">
                <a:effectLst/>
                <a:latin typeface="Helvetica" pitchFamily="2" charset="0"/>
              </a:rPr>
              <a:t>양자내성암호가</a:t>
            </a:r>
            <a:r>
              <a:rPr lang="ko-KR" altLang="en-US" sz="1800" dirty="0">
                <a:effectLst/>
                <a:latin typeface="Helvetica" pitchFamily="2" charset="0"/>
              </a:rPr>
              <a:t> 적용된 합의 알고리즘이 연구되어야 할 것으로 생각</a:t>
            </a:r>
            <a:endParaRPr lang="en-US" altLang="ko-KR" sz="1800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104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ore-KR" altLang="en-US" dirty="0"/>
              <a:t>사례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4B7EF-60C0-AAF2-3653-1A7451B5B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1120F5-FEAC-D7B8-8CCE-ABEB4EBF8A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Helvetica" pitchFamily="2" charset="0"/>
              </a:rPr>
              <a:t>최근 블록체인은 물류</a:t>
            </a:r>
            <a:r>
              <a:rPr lang="en-US" altLang="ko-KR" sz="1800" dirty="0">
                <a:latin typeface="Helvetica" pitchFamily="2" charset="0"/>
              </a:rPr>
              <a:t>, </a:t>
            </a:r>
            <a:r>
              <a:rPr lang="ko-KR" altLang="en-US" sz="1800" dirty="0">
                <a:latin typeface="Helvetica" pitchFamily="2" charset="0"/>
              </a:rPr>
              <a:t>의료</a:t>
            </a:r>
            <a:r>
              <a:rPr lang="en-US" altLang="ko-KR" sz="1800" dirty="0">
                <a:latin typeface="Helvetica" pitchFamily="2" charset="0"/>
              </a:rPr>
              <a:t>, </a:t>
            </a:r>
            <a:r>
              <a:rPr lang="ko-KR" altLang="en-US" sz="1800" dirty="0">
                <a:latin typeface="Helvetica" pitchFamily="2" charset="0"/>
              </a:rPr>
              <a:t>금융 등 다양한 분야에서 활용</a:t>
            </a:r>
            <a:endParaRPr lang="en-US" altLang="ko-KR" sz="18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Helvetica" pitchFamily="2" charset="0"/>
              </a:rPr>
              <a:t>하지만 기존 블록체인은 낮은 </a:t>
            </a:r>
            <a:r>
              <a:rPr lang="en-US" altLang="ko-KR" sz="1800" dirty="0">
                <a:latin typeface="Helvetica" pitchFamily="2" charset="0"/>
              </a:rPr>
              <a:t>TPS(Transaction Per Seconds)</a:t>
            </a:r>
            <a:r>
              <a:rPr lang="ko-KR" altLang="en-US" sz="1800" dirty="0">
                <a:latin typeface="Helvetica" pitchFamily="2" charset="0"/>
              </a:rPr>
              <a:t>로 인해 확장성이 떨어진다는 문제점이 존재</a:t>
            </a:r>
            <a:endParaRPr lang="en-US" altLang="ko-KR" sz="1800" dirty="0">
              <a:latin typeface="Helvetica" pitchFamily="2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Helvetica" pitchFamily="2" charset="0"/>
              </a:rPr>
              <a:t>대표적인 블록체인 네트워크 중 하나인 </a:t>
            </a:r>
            <a:r>
              <a:rPr lang="ko-KR" altLang="en-US" sz="1800" dirty="0" err="1">
                <a:latin typeface="Helvetica" pitchFamily="2" charset="0"/>
              </a:rPr>
              <a:t>비트코인에서는</a:t>
            </a:r>
            <a:r>
              <a:rPr lang="ko-KR" altLang="en-US" sz="1800" dirty="0">
                <a:latin typeface="Helvetica" pitchFamily="2" charset="0"/>
              </a:rPr>
              <a:t> </a:t>
            </a:r>
            <a:r>
              <a:rPr lang="en-US" altLang="ko-KR" sz="1800" dirty="0" err="1">
                <a:latin typeface="Helvetica" pitchFamily="2" charset="0"/>
              </a:rPr>
              <a:t>PoW</a:t>
            </a:r>
            <a:r>
              <a:rPr lang="en-US" altLang="ko-KR" sz="1800" dirty="0">
                <a:latin typeface="Helvetica" pitchFamily="2" charset="0"/>
              </a:rPr>
              <a:t>(Proof of Work) </a:t>
            </a:r>
            <a:r>
              <a:rPr lang="ko-KR" altLang="en-US" sz="1800" dirty="0">
                <a:latin typeface="Helvetica" pitchFamily="2" charset="0"/>
              </a:rPr>
              <a:t>합의 알고리즘을 사용</a:t>
            </a:r>
            <a:br>
              <a:rPr lang="en-US" altLang="ko-KR" sz="1800" dirty="0">
                <a:latin typeface="Helvetica" pitchFamily="2" charset="0"/>
              </a:rPr>
            </a:br>
            <a:r>
              <a:rPr lang="en-US" altLang="ko-KR" sz="18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800" dirty="0">
                <a:latin typeface="Helvetica" pitchFamily="2" charset="0"/>
                <a:sym typeface="Wingdings" pitchFamily="2" charset="2"/>
              </a:rPr>
              <a:t> </a:t>
            </a:r>
            <a:r>
              <a:rPr lang="en-US" altLang="ko-KR" sz="1800" dirty="0" err="1">
                <a:latin typeface="Helvetica" pitchFamily="2" charset="0"/>
              </a:rPr>
              <a:t>PoW</a:t>
            </a:r>
            <a:r>
              <a:rPr lang="en-US" altLang="ko-KR" sz="1800" dirty="0">
                <a:latin typeface="Helvetica" pitchFamily="2" charset="0"/>
              </a:rPr>
              <a:t> </a:t>
            </a:r>
            <a:r>
              <a:rPr lang="ko-KR" altLang="en-US" sz="1800" dirty="0">
                <a:latin typeface="Helvetica" pitchFamily="2" charset="0"/>
              </a:rPr>
              <a:t>합의 알고리즘을 사용 하는 </a:t>
            </a:r>
            <a:r>
              <a:rPr lang="ko-KR" altLang="en-US" sz="1800" dirty="0" err="1">
                <a:latin typeface="Helvetica" pitchFamily="2" charset="0"/>
              </a:rPr>
              <a:t>비트코인의</a:t>
            </a:r>
            <a:r>
              <a:rPr lang="ko-KR" altLang="en-US" sz="1800" dirty="0">
                <a:latin typeface="Helvetica" pitchFamily="2" charset="0"/>
              </a:rPr>
              <a:t> </a:t>
            </a:r>
            <a:r>
              <a:rPr lang="en-US" altLang="ko-KR" sz="1800" dirty="0">
                <a:latin typeface="Helvetica" pitchFamily="2" charset="0"/>
              </a:rPr>
              <a:t>TPS</a:t>
            </a:r>
            <a:r>
              <a:rPr lang="ko-KR" altLang="en-US" sz="1800" dirty="0">
                <a:latin typeface="Helvetica" pitchFamily="2" charset="0"/>
              </a:rPr>
              <a:t>는 </a:t>
            </a:r>
            <a:r>
              <a:rPr lang="en-US" altLang="ko-KR" sz="1800" dirty="0">
                <a:latin typeface="Helvetica" pitchFamily="2" charset="0"/>
              </a:rPr>
              <a:t>7</a:t>
            </a:r>
            <a:r>
              <a:rPr lang="ko-KR" altLang="en-US" sz="1800" dirty="0">
                <a:latin typeface="Helvetica" pitchFamily="2" charset="0"/>
              </a:rPr>
              <a:t> </a:t>
            </a:r>
            <a:r>
              <a:rPr lang="en-US" altLang="ko-KR" sz="1800" dirty="0">
                <a:latin typeface="Helvetica" pitchFamily="2" charset="0"/>
              </a:rPr>
              <a:t>TPS</a:t>
            </a:r>
            <a:r>
              <a:rPr lang="ko-KR" altLang="en-US" sz="1800" dirty="0">
                <a:latin typeface="Helvetica" pitchFamily="2" charset="0"/>
              </a:rPr>
              <a:t>로 매우 낮은 성능</a:t>
            </a:r>
            <a:br>
              <a:rPr lang="en-US" altLang="ko-KR" sz="1800" dirty="0">
                <a:latin typeface="Helvetica" pitchFamily="2" charset="0"/>
              </a:rPr>
            </a:br>
            <a:r>
              <a:rPr lang="en-US" altLang="ko-KR" sz="1800" dirty="0">
                <a:latin typeface="Helvetica" pitchFamily="2" charset="0"/>
                <a:sym typeface="Wingdings" pitchFamily="2" charset="2"/>
              </a:rPr>
              <a:t> VISA</a:t>
            </a:r>
            <a:r>
              <a:rPr lang="ko-KR" altLang="en-US" sz="1800" dirty="0">
                <a:latin typeface="Helvetica" pitchFamily="2" charset="0"/>
                <a:sym typeface="Wingdings" pitchFamily="2" charset="2"/>
              </a:rPr>
              <a:t>의 </a:t>
            </a:r>
            <a:r>
              <a:rPr lang="en-US" altLang="ko-KR" sz="1800" dirty="0">
                <a:latin typeface="Helvetica" pitchFamily="2" charset="0"/>
                <a:sym typeface="Wingdings" pitchFamily="2" charset="2"/>
              </a:rPr>
              <a:t>TPS : 24,000</a:t>
            </a:r>
            <a:endParaRPr lang="en-US" altLang="ko-KR" sz="1800" dirty="0">
              <a:latin typeface="Helvetica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ko-KR" altLang="en-US" sz="1800" dirty="0">
                <a:latin typeface="Helvetica" pitchFamily="2" charset="0"/>
              </a:rPr>
              <a:t>본 논문에서는 이러한 문제점을 해결하기 위해 제안된 합의 알고리즘에 대해 조사</a:t>
            </a:r>
            <a:endParaRPr lang="ko-Kore-KR" altLang="en-US" sz="1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14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Georgia" panose="02040502050405020303" pitchFamily="18" charset="0"/>
              </a:rPr>
              <a:t>관련연구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072055"/>
            <a:ext cx="12192000" cy="578594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000" b="1" dirty="0">
                <a:latin typeface="Helvetica" pitchFamily="2" charset="0"/>
              </a:rPr>
              <a:t>블록체인과 합의 알고리즘</a:t>
            </a:r>
            <a:endParaRPr lang="en-US" altLang="ko-KR" sz="2000" b="1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블록체인은 네트워크 내의 노드들이 </a:t>
            </a:r>
            <a:r>
              <a:rPr lang="en-US" altLang="ko-KR" sz="1600" dirty="0">
                <a:latin typeface="Helvetica" pitchFamily="2" charset="0"/>
              </a:rPr>
              <a:t>Peer-to-Peer</a:t>
            </a:r>
            <a:r>
              <a:rPr lang="ko-KR" altLang="en-US" sz="1600" dirty="0">
                <a:latin typeface="Helvetica" pitchFamily="2" charset="0"/>
              </a:rPr>
              <a:t> 방식으로 통신하여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원장을 공유하는 분산 원장 기술</a:t>
            </a:r>
            <a:endParaRPr lang="en-US" altLang="ko-KR" sz="16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블록체인은 각 노드들이 원장을 소유하고 있는 탈중앙화 방식이며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노드들이 직접 블록을 생성하고 트랜잭션 검증</a:t>
            </a:r>
            <a:endParaRPr lang="en-US" altLang="ko-KR" sz="1600" dirty="0">
              <a:latin typeface="Helvetica" pitchFamily="2" charset="0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합의 알고리즘은 블록체인 상의 노드들이 특정한 절차를 통해 데이터의 무결성을 보장하고</a:t>
            </a:r>
            <a:r>
              <a:rPr lang="en-US" altLang="ko-KR" sz="1600" dirty="0">
                <a:latin typeface="Helvetica" pitchFamily="2" charset="0"/>
              </a:rPr>
              <a:t>, </a:t>
            </a:r>
            <a:r>
              <a:rPr lang="ko-KR" altLang="en-US" sz="1600" dirty="0">
                <a:latin typeface="Helvetica" pitchFamily="2" charset="0"/>
              </a:rPr>
              <a:t>동일한 의사결정을 하기 위해 사용</a:t>
            </a:r>
            <a:endParaRPr lang="en-US" altLang="ko-KR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합의 알고리즘에는 일반적으로 블록 생성자와 검증자가 존재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>
                <a:latin typeface="Helvetica" pitchFamily="2" charset="0"/>
              </a:rPr>
              <a:t>블록 생성자 </a:t>
            </a:r>
            <a:r>
              <a:rPr lang="en-US" altLang="ko-KR" sz="1600" dirty="0">
                <a:latin typeface="Helvetica" pitchFamily="2" charset="0"/>
              </a:rPr>
              <a:t>:</a:t>
            </a:r>
            <a:r>
              <a:rPr lang="ko-KR" altLang="en-US" sz="1600" dirty="0">
                <a:latin typeface="Helvetica" pitchFamily="2" charset="0"/>
              </a:rPr>
              <a:t> 트랜잭션이 담긴 블록을 생성하여 검증자들에게 전송</a:t>
            </a:r>
            <a:br>
              <a:rPr lang="en-US" altLang="ko-KR" sz="1600" dirty="0">
                <a:latin typeface="Helvetica" pitchFamily="2" charset="0"/>
              </a:rPr>
            </a:br>
            <a:r>
              <a:rPr lang="en-US" altLang="ko-KR" sz="1600" dirty="0">
                <a:latin typeface="Helvetica" pitchFamily="2" charset="0"/>
                <a:sym typeface="Wingdings" pitchFamily="2" charset="2"/>
              </a:rPr>
              <a:t></a:t>
            </a:r>
            <a:r>
              <a:rPr lang="ko-KR" altLang="en-US" sz="1600" dirty="0">
                <a:latin typeface="Helvetica" pitchFamily="2" charset="0"/>
                <a:sym typeface="Wingdings" pitchFamily="2" charset="2"/>
              </a:rPr>
              <a:t> </a:t>
            </a:r>
            <a:r>
              <a:rPr lang="ko-KR" altLang="en-US" sz="1600" dirty="0" err="1">
                <a:latin typeface="Helvetica" pitchFamily="2" charset="0"/>
              </a:rPr>
              <a:t>검증자</a:t>
            </a:r>
            <a:r>
              <a:rPr lang="en-US" altLang="ko-KR" sz="1600" dirty="0">
                <a:latin typeface="Helvetica" pitchFamily="2" charset="0"/>
              </a:rPr>
              <a:t> :</a:t>
            </a:r>
            <a:r>
              <a:rPr lang="ko-KR" altLang="en-US" sz="1600" dirty="0">
                <a:latin typeface="Helvetica" pitchFamily="2" charset="0"/>
              </a:rPr>
              <a:t> 블록의 헤더 값이 유효한지 검증하고</a:t>
            </a:r>
            <a:r>
              <a:rPr lang="en-US" altLang="ko-KR" sz="1600" dirty="0">
                <a:latin typeface="Helvetica" pitchFamily="2" charset="0"/>
              </a:rPr>
              <a:t>,</a:t>
            </a:r>
            <a:r>
              <a:rPr lang="ko-KR" altLang="en-US" sz="1600" dirty="0">
                <a:latin typeface="Helvetica" pitchFamily="2" charset="0"/>
              </a:rPr>
              <a:t> 전송 받은 블록에 담긴 트랜잭션의 서명 값을 확인하여 검증을 수행</a:t>
            </a:r>
            <a:endParaRPr lang="en-US" altLang="ko-KR" sz="1600" dirty="0">
              <a:latin typeface="Helvetica" pitchFamily="2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Helvetica" pitchFamily="2" charset="0"/>
              </a:rPr>
              <a:t>이러한 합의 알고리즘에는 다양한 방식이 존재</a:t>
            </a:r>
            <a:endParaRPr lang="en-US" altLang="ko-KR" sz="1600" dirty="0">
              <a:latin typeface="Helvetica" pitchFamily="2" charset="0"/>
            </a:endParaRPr>
          </a:p>
          <a:p>
            <a:pPr lvl="2">
              <a:lnSpc>
                <a:spcPct val="150000"/>
              </a:lnSpc>
            </a:pPr>
            <a:r>
              <a:rPr lang="ko-KR" altLang="en-US" sz="1400" dirty="0" err="1">
                <a:latin typeface="Helvetica" pitchFamily="2" charset="0"/>
              </a:rPr>
              <a:t>비트코인에서</a:t>
            </a:r>
            <a:r>
              <a:rPr lang="ko-KR" altLang="en-US" sz="1400" dirty="0">
                <a:latin typeface="Helvetica" pitchFamily="2" charset="0"/>
              </a:rPr>
              <a:t> 사용되는 작업 증명</a:t>
            </a:r>
            <a:r>
              <a:rPr lang="en-US" altLang="ko-KR" sz="1400" dirty="0">
                <a:latin typeface="Helvetica" pitchFamily="2" charset="0"/>
              </a:rPr>
              <a:t>(</a:t>
            </a:r>
            <a:r>
              <a:rPr lang="en-US" altLang="ko-KR" sz="1400" dirty="0" err="1">
                <a:latin typeface="Helvetica" pitchFamily="2" charset="0"/>
              </a:rPr>
              <a:t>PoW</a:t>
            </a:r>
            <a:r>
              <a:rPr lang="en-US" altLang="ko-KR" sz="1400" dirty="0">
                <a:latin typeface="Helvetica" pitchFamily="2" charset="0"/>
              </a:rPr>
              <a:t> : Proof of Work)</a:t>
            </a:r>
            <a:br>
              <a:rPr lang="en-US" altLang="ko-KR" sz="1400" dirty="0">
                <a:latin typeface="Helvetica" pitchFamily="2" charset="0"/>
              </a:rPr>
            </a:br>
            <a:r>
              <a:rPr lang="ko-KR" altLang="en-US" sz="1400" dirty="0" err="1">
                <a:latin typeface="Helvetica" pitchFamily="2" charset="0"/>
              </a:rPr>
              <a:t>이더리움의</a:t>
            </a:r>
            <a:r>
              <a:rPr lang="ko-KR" altLang="en-US" sz="1400" dirty="0">
                <a:latin typeface="Helvetica" pitchFamily="2" charset="0"/>
              </a:rPr>
              <a:t> 지분 증명 </a:t>
            </a:r>
            <a:r>
              <a:rPr lang="en-US" altLang="ko-KR" sz="1400" dirty="0">
                <a:latin typeface="Helvetica" pitchFamily="2" charset="0"/>
              </a:rPr>
              <a:t>(</a:t>
            </a:r>
            <a:r>
              <a:rPr lang="en-US" altLang="ko-KR" sz="1400" dirty="0" err="1">
                <a:latin typeface="Helvetica" pitchFamily="2" charset="0"/>
              </a:rPr>
              <a:t>PoS</a:t>
            </a:r>
            <a:r>
              <a:rPr lang="en-US" altLang="ko-KR" sz="1400" dirty="0">
                <a:latin typeface="Helvetica" pitchFamily="2" charset="0"/>
              </a:rPr>
              <a:t> : Proof of Stake)</a:t>
            </a:r>
            <a:br>
              <a:rPr lang="en-US" altLang="ko-KR" sz="1400" dirty="0">
                <a:latin typeface="Helvetica" pitchFamily="2" charset="0"/>
              </a:rPr>
            </a:br>
            <a:r>
              <a:rPr lang="en-US" altLang="ko-KR" sz="1400" dirty="0" err="1">
                <a:latin typeface="Helvetica" pitchFamily="2" charset="0"/>
              </a:rPr>
              <a:t>PoS</a:t>
            </a:r>
            <a:r>
              <a:rPr lang="ko-KR" altLang="en-US" sz="1400" dirty="0">
                <a:latin typeface="Helvetica" pitchFamily="2" charset="0"/>
              </a:rPr>
              <a:t>에 위임 기능을 추가한 </a:t>
            </a:r>
            <a:r>
              <a:rPr lang="en-US" altLang="ko-KR" sz="1400" dirty="0">
                <a:latin typeface="Helvetica" pitchFamily="2" charset="0"/>
              </a:rPr>
              <a:t>(</a:t>
            </a:r>
            <a:r>
              <a:rPr lang="en-US" altLang="ko-KR" sz="1400" dirty="0" err="1">
                <a:latin typeface="Helvetica" pitchFamily="2" charset="0"/>
              </a:rPr>
              <a:t>DPoS</a:t>
            </a:r>
            <a:r>
              <a:rPr lang="en-US" altLang="ko-KR" sz="1400" dirty="0">
                <a:latin typeface="Helvetica" pitchFamily="2" charset="0"/>
              </a:rPr>
              <a:t>  : Delegated Proof of Stake)</a:t>
            </a:r>
            <a:endParaRPr lang="en-US" altLang="ko-KR" sz="1600" dirty="0">
              <a:latin typeface="Helvetica" pitchFamily="2" charset="0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023D88C-2D08-E259-4963-57B8028C3208}"/>
              </a:ext>
            </a:extLst>
          </p:cNvPr>
          <p:cNvGrpSpPr/>
          <p:nvPr/>
        </p:nvGrpSpPr>
        <p:grpSpPr>
          <a:xfrm>
            <a:off x="8200314" y="4263580"/>
            <a:ext cx="1782737" cy="1703606"/>
            <a:chOff x="3356040" y="1319204"/>
            <a:chExt cx="4539050" cy="366670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8FCA8131-1A78-ED4B-15C2-6403031FB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246" y="3617998"/>
              <a:ext cx="1390844" cy="136226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43E3D870-9A4F-382F-F0E2-14C252639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040" y="3623640"/>
              <a:ext cx="1390844" cy="13622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E205B37-97ED-8016-105A-A51AC2F58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4246" y="1319204"/>
              <a:ext cx="1390844" cy="136226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A34CC18-CA80-EDAD-7500-759192BF79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6040" y="1319204"/>
              <a:ext cx="1390844" cy="1362265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B6113B15-58B3-D856-F982-54F4C2D8DDF7}"/>
                </a:ext>
              </a:extLst>
            </p:cNvPr>
            <p:cNvCxnSpPr>
              <a:cxnSpLocks/>
            </p:cNvCxnSpPr>
            <p:nvPr/>
          </p:nvCxnSpPr>
          <p:spPr>
            <a:xfrm>
              <a:off x="5056446" y="2128712"/>
              <a:ext cx="175736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A3BECD9C-3D7C-5757-D5B0-9AD574F6F1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84" y="2128712"/>
              <a:ext cx="13549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979B5E1B-0EA7-5D2D-17BF-62EB11A186CB}"/>
                </a:ext>
              </a:extLst>
            </p:cNvPr>
            <p:cNvCxnSpPr>
              <a:cxnSpLocks/>
            </p:cNvCxnSpPr>
            <p:nvPr/>
          </p:nvCxnSpPr>
          <p:spPr>
            <a:xfrm>
              <a:off x="5056446" y="4407367"/>
              <a:ext cx="1757362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07A80782-D61D-A8BE-BBC4-E960225B91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6884" y="4407367"/>
              <a:ext cx="1354931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B3FE5CE0-6A21-B355-F6B0-E934CB3783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64671" y="2508185"/>
              <a:ext cx="0" cy="8315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221F27BC-49B4-518D-C95C-319E806AA775}"/>
                </a:ext>
              </a:extLst>
            </p:cNvPr>
            <p:cNvCxnSpPr>
              <a:cxnSpLocks/>
            </p:cNvCxnSpPr>
            <p:nvPr/>
          </p:nvCxnSpPr>
          <p:spPr>
            <a:xfrm>
              <a:off x="7364671" y="2998567"/>
              <a:ext cx="0" cy="87188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82B37896-79CE-4955-9785-8F72A31FA1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5871" y="2463735"/>
              <a:ext cx="0" cy="83159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AC72B3AD-56D0-7FAF-8B41-56F956886569}"/>
                </a:ext>
              </a:extLst>
            </p:cNvPr>
            <p:cNvCxnSpPr>
              <a:cxnSpLocks/>
            </p:cNvCxnSpPr>
            <p:nvPr/>
          </p:nvCxnSpPr>
          <p:spPr>
            <a:xfrm>
              <a:off x="4265871" y="2954117"/>
              <a:ext cx="0" cy="871883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1DC29159-D462-7674-9809-9A40BAB17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754" y="2463735"/>
              <a:ext cx="1206499" cy="95298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A578EFA-801D-6991-7AC9-9C7E99DFE7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68303" y="3105076"/>
              <a:ext cx="1354931" cy="107132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C40BD218-A6D4-D565-124D-9E64FFA104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85122" y="2401476"/>
              <a:ext cx="1245687" cy="1015247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359FD72-A4A9-6C8A-A234-AF172DA5C8A0}"/>
                </a:ext>
              </a:extLst>
            </p:cNvPr>
            <p:cNvCxnSpPr>
              <a:cxnSpLocks/>
            </p:cNvCxnSpPr>
            <p:nvPr/>
          </p:nvCxnSpPr>
          <p:spPr>
            <a:xfrm>
              <a:off x="5730842" y="3257754"/>
              <a:ext cx="1173262" cy="891849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 Box 1">
            <a:extLst>
              <a:ext uri="{FF2B5EF4-FFF2-40B4-BE49-F238E27FC236}">
                <a16:creationId xmlns:a16="http://schemas.microsoft.com/office/drawing/2014/main" id="{E265BA8C-5C05-6827-5847-2B4934966E01}"/>
              </a:ext>
            </a:extLst>
          </p:cNvPr>
          <p:cNvSpPr txBox="1"/>
          <p:nvPr/>
        </p:nvSpPr>
        <p:spPr>
          <a:xfrm>
            <a:off x="8090745" y="6184201"/>
            <a:ext cx="2084571" cy="166649"/>
          </a:xfrm>
          <a:prstGeom prst="rect">
            <a:avLst/>
          </a:prstGeom>
          <a:solidFill>
            <a:prstClr val="white"/>
          </a:solidFill>
          <a:ln>
            <a:noFill/>
          </a:ln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블록체인</a:t>
            </a:r>
            <a:r>
              <a:rPr lang="ko-KR" sz="1100" b="1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거래 시스템 방식</a:t>
            </a:r>
            <a:endParaRPr lang="ko-KR" sz="10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20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PoW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(Proof-of-Work)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블록의 </a:t>
            </a:r>
            <a:r>
              <a:rPr kumimoji="1" lang="ko-KR" altLang="en-US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</a:t>
            </a:r>
            <a:r>
              <a:rPr kumimoji="1" lang="ko-KR" altLang="en-US" sz="16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해시값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을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찾음으로써 합의에 도달하는 알고리즘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블록 헤더에 속하는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6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개의 정보 중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특정 조건을 만족하는 유효한 </a:t>
            </a:r>
            <a:r>
              <a:rPr kumimoji="1" lang="en-US" altLang="ko-KR" sz="16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Nonce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값을 찾는 문제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 </a:t>
            </a:r>
            <a:b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</a:b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채굴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(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컴퓨팅 자원을 소모했다는 증명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)</a:t>
            </a:r>
            <a:endParaRPr kumimoji="1" lang="ko-KR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블록 헤더의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Difficulty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라는 요소로 </a:t>
            </a:r>
            <a:r>
              <a:rPr kumimoji="1" lang="ko-KR" altLang="ko-KR" sz="16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난이도 조절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가능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anose="05000000000000000000" pitchFamily="2" charset="2"/>
              </a:rPr>
              <a:t>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블록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해시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값이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특정값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보다 작아야 함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채굴자가 유효한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Nonce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값을 찾은 후에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다른 채굴자들이 해당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Nonce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값이 유효한지 검증</a:t>
            </a:r>
            <a:b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</a:b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이러한 검증 과정을 거친 후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,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블록이 체인에 추가되고 채굴자는 보상을 받음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채굴 과정에서 과도한 에너지 소비가 필요</a:t>
            </a:r>
            <a:br>
              <a:rPr kumimoji="1" lang="en-US" altLang="ko-KR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</a:br>
            <a:endParaRPr kumimoji="1" lang="en-US" altLang="ko-KR" sz="1600" b="1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PoW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(Proof-of-Work)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DEB37E-6616-0585-B1FA-36DC3C292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623" y="4584161"/>
            <a:ext cx="7616753" cy="189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690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88DB97-508C-BA48-B684-8FAE2CB753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kumimoji="1"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(Proof-of-Stake)</a:t>
            </a:r>
            <a:endParaRPr kumimoji="1"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PoW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kumimoji="1"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무의미한 컴퓨팅 자원소모 문제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해결하기 위한 합의 알고리즘</a:t>
            </a:r>
            <a:endParaRPr kumimoji="1"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작업증명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(</a:t>
            </a:r>
            <a:r>
              <a:rPr kumimoji="1"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PoW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)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과 다르게 </a:t>
            </a:r>
            <a:r>
              <a:rPr kumimoji="1" lang="ko-KR" altLang="en-US" sz="16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채굴 과정 필요</a:t>
            </a:r>
            <a:r>
              <a:rPr kumimoji="1" lang="en-US" altLang="ko-KR" sz="16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X</a:t>
            </a:r>
            <a:br>
              <a:rPr kumimoji="1" lang="en-US" altLang="ko-KR" sz="1600" b="1" dirty="0">
                <a:solidFill>
                  <a:srgbClr val="2E75B6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</a:b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 </a:t>
            </a: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에너지 소모 </a:t>
            </a:r>
            <a:r>
              <a:rPr kumimoji="1"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kumimoji="1"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지분율이 높은 노드가 블록을 생성할 가능성이 높기 때문에 </a:t>
            </a:r>
            <a:r>
              <a:rPr kumimoji="1"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부익부 빈익빈 문제 야기</a:t>
            </a:r>
            <a:endParaRPr kumimoji="1" lang="en-US" altLang="ko-KR" sz="1600" b="1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kumimoji="1"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네트워크 내에 지분으로 사용할 암호화폐가 반드시 필요</a:t>
            </a:r>
            <a:br>
              <a:rPr kumimoji="1" lang="en-US" altLang="ko-KR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</a:br>
            <a:endParaRPr kumimoji="1" lang="en-US" altLang="ko-KR" sz="1600" b="1" dirty="0">
              <a:solidFill>
                <a:srgbClr val="C0000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0FE67B-9F73-B84B-9935-756EF95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(Proof-of-Stake)</a:t>
            </a:r>
            <a:endParaRPr kumimoji="1"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0523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FD87C-BE5F-0770-BF8E-E37DF761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(Proof of Importance)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02D012-0D96-9779-FCF4-27320FABD8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969910"/>
            <a:ext cx="11369675" cy="56038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PoI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(Proof-of-Importance)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-US" altLang="ko-KR" sz="1600" b="1" dirty="0" err="1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지분 독점 문제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해결하기 위한 합의 알고리즘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PoI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는 중요도에 따라 블록 생성 확률 증가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	  기득 통화량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코인 거래량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노드간 상호 연결도에 따라 중요도가 결정됨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중요도를 높이기 위해 통화량을 증가시킴으로써 </a:t>
            </a: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지분 분산화</a:t>
            </a: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 공평한 블록 생성 기회 제공</a:t>
            </a:r>
          </a:p>
        </p:txBody>
      </p:sp>
    </p:spTree>
    <p:extLst>
      <p:ext uri="{BB962C8B-B14F-4D97-AF65-F5344CB8AC3E}">
        <p14:creationId xmlns:p14="http://schemas.microsoft.com/office/powerpoint/2010/main" val="11608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C8D2D-21B8-533F-E883-F081E8DB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LPoS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(Leased-</a:t>
            </a:r>
            <a:r>
              <a:rPr lang="en-US" altLang="ko-KR" sz="3600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lang="en-US" altLang="ko-KR" sz="3600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9864AF-A019-91E8-15F3-C9D1BC73D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LPoS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(Leased-</a:t>
            </a:r>
            <a:r>
              <a:rPr lang="en-US" altLang="ko-KR" sz="2000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lang="en-US" altLang="ko-KR" sz="2000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endParaRPr lang="en-US" altLang="ko-KR" sz="20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기존 </a:t>
            </a:r>
            <a:r>
              <a:rPr lang="en-US" altLang="ko-KR" sz="1600" b="1" dirty="0" err="1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PoS</a:t>
            </a:r>
            <a:r>
              <a:rPr lang="ko-KR" altLang="en-US" sz="1600" b="1" dirty="0">
                <a:solidFill>
                  <a:srgbClr val="C0000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의 지분 독점 문제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를 해결하기 위한 합의 알고리즘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지분이 적은 노드에게 일정 지분을 임대하여 블록 생성 확률을 증가시켜주는 합의 알고리즘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  <a:sym typeface="Wingdings" pitchFamily="2" charset="2"/>
              </a:rPr>
              <a:t>공평한 블록 생성 기회 적용</a:t>
            </a:r>
            <a:endParaRPr lang="en-US" altLang="ko-KR" sz="1600" b="1" dirty="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  <a:buFont typeface="Wingdings" pitchFamily="2" charset="2"/>
              <a:buChar char="à"/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지분의 분산화를 통해 </a:t>
            </a:r>
            <a:r>
              <a:rPr lang="ko-KR" altLang="en-US" sz="1600" b="1" dirty="0">
                <a:solidFill>
                  <a:srgbClr val="0070C0"/>
                </a:solidFill>
                <a:latin typeface="NanumGothic" panose="020D0604000000000000" pitchFamily="34" charset="-127"/>
                <a:ea typeface="NanumGothic" panose="020D0604000000000000" pitchFamily="34" charset="-127"/>
              </a:rPr>
              <a:t>블록체인의 안정성 증대</a:t>
            </a:r>
            <a:endParaRPr lang="en-US" altLang="ko-KR" sz="1600" b="1" dirty="0">
              <a:solidFill>
                <a:srgbClr val="0070C0"/>
              </a:solidFill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만약</a:t>
            </a:r>
            <a:r>
              <a:rPr lang="en-US" altLang="ko-KR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lang="ko-KR" altLang="en-US" sz="1600" dirty="0">
                <a:latin typeface="NanumGothic" panose="020D0604000000000000" pitchFamily="34" charset="-127"/>
                <a:ea typeface="NanumGothic" panose="020D0604000000000000" pitchFamily="34" charset="-127"/>
              </a:rPr>
              <a:t> 임대를 받은 노드가 블록을 생성했을 경우 임대를 해준 노드에게 보상의 일정량 분배</a:t>
            </a:r>
            <a:endParaRPr lang="en-US" altLang="ko-KR" sz="16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lang="ko-Kore-KR" altLang="en-US" sz="2000" b="1" dirty="0">
              <a:solidFill>
                <a:srgbClr val="000000"/>
              </a:solidFill>
              <a:latin typeface="NanumGothic" panose="020D0604000000000000" pitchFamily="34" charset="-127"/>
              <a:ea typeface="NanumGothic" panose="020D0604000000000000" pitchFamily="34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5204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BAD2-E36B-4ECE-9945-B2AC96653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Roll-</a:t>
            </a:r>
            <a:r>
              <a:rPr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DPoS</a:t>
            </a:r>
            <a:r>
              <a:rPr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(Randomized Delegated Proof of Stake)</a:t>
            </a:r>
            <a:endParaRPr lang="ko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7751DB-5C8B-4218-B43B-FDDB2A611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969910"/>
            <a:ext cx="12192000" cy="5888089"/>
          </a:xfrm>
        </p:spPr>
        <p:txBody>
          <a:bodyPr>
            <a:normAutofit/>
          </a:bodyPr>
          <a:lstStyle/>
          <a:p>
            <a:pPr lvl="0">
              <a:lnSpc>
                <a:spcPct val="130000"/>
              </a:lnSpc>
              <a:buClr>
                <a:prstClr val="black"/>
              </a:buClr>
              <a:buFont typeface="Arial" panose="020B0604020202020204" pitchFamily="34" charset="0"/>
              <a:buChar char="•"/>
            </a:pPr>
            <a:r>
              <a:rPr lang="en-US" altLang="ko-KR" sz="2000" b="1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Overview of the Roll-</a:t>
            </a:r>
            <a:r>
              <a:rPr lang="en-US" altLang="ko-KR" sz="2000" b="1" kern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DPoS</a:t>
            </a:r>
            <a:r>
              <a:rPr lang="en-US" altLang="ko-KR" sz="2000" b="1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투표를 통해 블록을 생성하게 될 </a:t>
            </a:r>
            <a:r>
              <a:rPr lang="ko-KR" altLang="en-US" sz="1600" b="1" kern="1200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잠재적 블록 생성자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선출 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</a:t>
            </a: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Candidate Pool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에 잠재적 블록 생성자 추가</a:t>
            </a:r>
            <a:endParaRPr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endParaRPr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r>
              <a:rPr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난수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를 통해 </a:t>
            </a:r>
            <a:r>
              <a:rPr lang="ko-KR" altLang="en-US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랜덤으로</a:t>
            </a:r>
            <a:r>
              <a:rPr lang="ko-KR" altLang="en-US" sz="1600" kern="1200" dirty="0">
                <a:solidFill>
                  <a:srgbClr val="FF0000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 </a:t>
            </a: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Candidate Pool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에서 블록 생성자 생성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난수는 </a:t>
            </a: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DRBG 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알고리즘을 통해 생성</a:t>
            </a:r>
            <a:endParaRPr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  <a:sym typeface="Wingdings" pitchFamily="2" charset="2"/>
            </a:endParaRP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endParaRPr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블록 생성자들끼리 </a:t>
            </a:r>
            <a:r>
              <a:rPr lang="en-US" altLang="ko-KR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DKG </a:t>
            </a:r>
            <a:r>
              <a:rPr lang="ko-KR" altLang="en-US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</a:rPr>
              <a:t>방식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  <a:t>으로 키 생성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PBFT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 합의 과정에서 </a:t>
            </a:r>
            <a:r>
              <a:rPr lang="ko-KR" altLang="en-US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서명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할 때 필요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</a:t>
            </a:r>
            <a:r>
              <a:rPr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다음 에폭에서 </a:t>
            </a:r>
            <a:r>
              <a:rPr lang="ko-Kore-KR" altLang="en-US" sz="16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필요한 </a:t>
            </a:r>
            <a:r>
              <a:rPr lang="ko-Kore-KR" altLang="en-US" sz="1600" b="1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랜덤</a:t>
            </a:r>
            <a:r>
              <a:rPr lang="en-US" altLang="ko-Kore-KR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 seed</a:t>
            </a:r>
            <a:r>
              <a:rPr lang="ko-Kore-KR" altLang="en-US" sz="1600" kern="120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를 </a:t>
            </a:r>
            <a:r>
              <a:rPr lang="ko-Kore-KR" altLang="en-US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  <a:t>생성할 때 필요</a:t>
            </a:r>
            <a:br>
              <a:rPr lang="en-US" altLang="ko-Kore-KR" sz="1600" kern="1200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sym typeface="Wingdings" pitchFamily="2" charset="2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랜덤 </a:t>
            </a: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seed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는 난수를 생성할 때 사용됨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</a:br>
            <a:endParaRPr lang="en-US" altLang="ko-KR" sz="16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  <a:sym typeface="Wingdings" pitchFamily="2" charset="2"/>
            </a:endParaRPr>
          </a:p>
          <a:p>
            <a:pPr marL="1028700" lvl="1" indent="-457200">
              <a:lnSpc>
                <a:spcPct val="130000"/>
              </a:lnSpc>
              <a:buClr>
                <a:prstClr val="black"/>
              </a:buClr>
              <a:buFont typeface="+mj-lt"/>
              <a:buAutoNum type="arabicPeriod"/>
            </a:pP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BLS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 </a:t>
            </a:r>
            <a:r>
              <a:rPr lang="ko-KR" altLang="en-US" sz="1600" kern="1200" dirty="0" err="1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임계값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 서명을 통해 </a:t>
            </a:r>
            <a:r>
              <a:rPr lang="en-US" altLang="ko-KR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PBFT </a:t>
            </a:r>
            <a:r>
              <a:rPr lang="ko-KR" altLang="en-US" sz="1600" b="1" dirty="0">
                <a:solidFill>
                  <a:srgbClr val="C00000"/>
                </a:solidFill>
                <a:latin typeface="Calibri" panose="020F0502020204030204"/>
                <a:ea typeface="맑은 고딕" panose="020B0503020000020004" pitchFamily="34" charset="-127"/>
                <a:sym typeface="Wingdings" pitchFamily="2" charset="2"/>
              </a:rPr>
              <a:t>방식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으로 블록 생성 및 검증</a:t>
            </a:r>
            <a:b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</a:b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 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각 </a:t>
            </a:r>
            <a:r>
              <a:rPr lang="en-US" altLang="ko-KR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Sub-Epoch</a:t>
            </a:r>
            <a:r>
              <a:rPr lang="ko-KR" altLang="en-US" sz="1600" kern="1200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34" charset="-127"/>
                <a:cs typeface="+mn-cs"/>
                <a:sym typeface="Wingdings" pitchFamily="2" charset="2"/>
              </a:rPr>
              <a:t>에서 블록 생성자들이 교대로 블록을 제안</a:t>
            </a:r>
            <a:endParaRPr lang="en-US" altLang="ko-KR" sz="1000" kern="1200" dirty="0">
              <a:solidFill>
                <a:prstClr val="black"/>
              </a:solidFill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3C768F-CFAF-5247-249D-EEE8D6A04A18}"/>
              </a:ext>
            </a:extLst>
          </p:cNvPr>
          <p:cNvGrpSpPr/>
          <p:nvPr/>
        </p:nvGrpSpPr>
        <p:grpSpPr>
          <a:xfrm>
            <a:off x="6336731" y="1561604"/>
            <a:ext cx="5750165" cy="4326485"/>
            <a:chOff x="6441834" y="1561604"/>
            <a:chExt cx="5750165" cy="432648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F12CD2C2-5D95-3B21-AE9A-39C97E8700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352" r="2539" b="8387"/>
            <a:stretch/>
          </p:blipFill>
          <p:spPr>
            <a:xfrm>
              <a:off x="6441834" y="1561604"/>
              <a:ext cx="5750165" cy="43264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AAA91DBC-A8F6-4C98-124A-09F7B32F23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3393" y="3087314"/>
              <a:ext cx="736269" cy="56636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B7DF79-5FE3-0B1F-4979-E9941FC9ED53}"/>
                </a:ext>
              </a:extLst>
            </p:cNvPr>
            <p:cNvSpPr txBox="1"/>
            <p:nvPr/>
          </p:nvSpPr>
          <p:spPr>
            <a:xfrm>
              <a:off x="6519663" y="3134943"/>
              <a:ext cx="720000" cy="298800"/>
            </a:xfrm>
            <a:prstGeom prst="roundRect">
              <a:avLst>
                <a:gd name="adj" fmla="val 17302"/>
              </a:avLst>
            </a:prstGeom>
            <a:solidFill>
              <a:srgbClr val="FFFFDC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kumimoji="1" lang="ko-Kore-KR" altLang="en-US" sz="8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EA895E-605D-DADA-DF28-09F391C61FD5}"/>
                </a:ext>
              </a:extLst>
            </p:cNvPr>
            <p:cNvSpPr txBox="1"/>
            <p:nvPr/>
          </p:nvSpPr>
          <p:spPr>
            <a:xfrm>
              <a:off x="6568552" y="3099677"/>
              <a:ext cx="6222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900" dirty="0"/>
                <a:t>Random</a:t>
              </a:r>
            </a:p>
            <a:p>
              <a:pPr algn="ctr"/>
              <a:r>
                <a:rPr kumimoji="1" lang="en-US" altLang="ko-Kore-KR" sz="900" dirty="0"/>
                <a:t>Seed</a:t>
              </a:r>
              <a:endParaRPr kumimoji="1" lang="ko-Kore-KR" altLang="en-US" sz="900" dirty="0"/>
            </a:p>
          </p:txBody>
        </p:sp>
      </p:grpSp>
      <p:sp>
        <p:nvSpPr>
          <p:cNvPr id="12" name="직사각형 9">
            <a:extLst>
              <a:ext uri="{FF2B5EF4-FFF2-40B4-BE49-F238E27FC236}">
                <a16:creationId xmlns:a16="http://schemas.microsoft.com/office/drawing/2014/main" id="{B7B31C2E-04DF-4813-9A95-685D1920CDF2}"/>
              </a:ext>
            </a:extLst>
          </p:cNvPr>
          <p:cNvSpPr txBox="1">
            <a:spLocks/>
          </p:cNvSpPr>
          <p:nvPr/>
        </p:nvSpPr>
        <p:spPr>
          <a:xfrm>
            <a:off x="11946599" y="6412231"/>
            <a:ext cx="245402" cy="375229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6CB4B4D-7CA3-9044-876B-883B54F8677D}" type="slidenum">
              <a:rPr lang="en-US" altLang="ko-KR" smtClean="0"/>
              <a:pPr/>
              <a:t>9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83151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18540</TotalTime>
  <Words>997</Words>
  <Application>Microsoft Macintosh PowerPoint</Application>
  <PresentationFormat>와이드스크린</PresentationFormat>
  <Paragraphs>119</Paragraphs>
  <Slides>15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6" baseType="lpstr">
      <vt:lpstr>NanumGothic</vt:lpstr>
      <vt:lpstr>맑은 고딕</vt:lpstr>
      <vt:lpstr>YiSunShin Dotum M</vt:lpstr>
      <vt:lpstr>Arial</vt:lpstr>
      <vt:lpstr>Calibri</vt:lpstr>
      <vt:lpstr>Cambria Math</vt:lpstr>
      <vt:lpstr>Georgia</vt:lpstr>
      <vt:lpstr>Helvetica</vt:lpstr>
      <vt:lpstr>Wingdings</vt:lpstr>
      <vt:lpstr>CryptoCraft 테마</vt:lpstr>
      <vt:lpstr>제목 테마</vt:lpstr>
      <vt:lpstr>블록체인 상에서의 합의 알고리즘 사례 조사</vt:lpstr>
      <vt:lpstr>PowerPoint 프레젠테이션</vt:lpstr>
      <vt:lpstr>서론</vt:lpstr>
      <vt:lpstr>관련연구</vt:lpstr>
      <vt:lpstr>PoW (Proof-of-Work)</vt:lpstr>
      <vt:lpstr>PoS (Proof-of-Stake)</vt:lpstr>
      <vt:lpstr>PoI (Proof of Importance)</vt:lpstr>
      <vt:lpstr>LPoS (Leased-PoS)</vt:lpstr>
      <vt:lpstr>Roll-DPoS (Randomized Delegated Proof of Stake)</vt:lpstr>
      <vt:lpstr>PoL (Proof of Luck)</vt:lpstr>
      <vt:lpstr>PQ-DPoL (Post-Quantum Delegated Proof of Luck)</vt:lpstr>
      <vt:lpstr>PBFT (Practical Byzantine Fault Tolerance)</vt:lpstr>
      <vt:lpstr>dBFT (delegated-BFT)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캉 예준</cp:lastModifiedBy>
  <cp:revision>657</cp:revision>
  <dcterms:created xsi:type="dcterms:W3CDTF">2019-03-05T04:29:07Z</dcterms:created>
  <dcterms:modified xsi:type="dcterms:W3CDTF">2023-12-04T04:10:26Z</dcterms:modified>
</cp:coreProperties>
</file>