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440" r:id="rId5"/>
    <p:sldId id="294" r:id="rId6"/>
    <p:sldId id="284" r:id="rId7"/>
    <p:sldId id="441" r:id="rId8"/>
    <p:sldId id="442" r:id="rId9"/>
    <p:sldId id="445" r:id="rId10"/>
    <p:sldId id="443" r:id="rId11"/>
    <p:sldId id="444" r:id="rId12"/>
    <p:sldId id="446" r:id="rId13"/>
    <p:sldId id="447" r:id="rId14"/>
    <p:sldId id="448" r:id="rId15"/>
    <p:sldId id="44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4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81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407367"/>
            <a:ext cx="12192000" cy="23876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딥러닝 기반의 </a:t>
            </a:r>
            <a:r>
              <a:rPr lang="ko-KR" altLang="en-US" sz="4000" dirty="0" err="1"/>
              <a:t>스테그아날리시스</a:t>
            </a:r>
            <a:r>
              <a:rPr lang="ko-KR" altLang="en-US" sz="4000" dirty="0"/>
              <a:t> 기술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융합보안 김덕영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스테그아날리시스</a:t>
            </a:r>
          </a:p>
        </p:txBody>
      </p:sp>
      <p:pic>
        <p:nvPicPr>
          <p:cNvPr id="12" name="그림 11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214C118A-8771-DDC8-95D1-E034A7A277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9" b="-1081"/>
          <a:stretch/>
        </p:blipFill>
        <p:spPr>
          <a:xfrm>
            <a:off x="297147" y="4130468"/>
            <a:ext cx="11597705" cy="2236748"/>
          </a:xfrm>
          <a:prstGeom prst="rect">
            <a:avLst/>
          </a:prstGeom>
        </p:spPr>
      </p:pic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6A3E282-6735-5295-5AE5-587218A8C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3. </a:t>
            </a:r>
            <a:r>
              <a:rPr lang="en-US" altLang="ko-KR" sz="2200" b="1" dirty="0" err="1"/>
              <a:t>Yedroudj</a:t>
            </a:r>
            <a:r>
              <a:rPr lang="en-US" altLang="ko-KR" sz="2200" b="1" dirty="0"/>
              <a:t>-Net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 err="1"/>
              <a:t>Yedroudj</a:t>
            </a:r>
            <a:r>
              <a:rPr lang="en-US" altLang="ko-KR" sz="1800" dirty="0"/>
              <a:t>-Net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Xu-Net</a:t>
            </a:r>
            <a:r>
              <a:rPr lang="ko-KR" altLang="en-US" sz="1800" dirty="0"/>
              <a:t>과 </a:t>
            </a:r>
            <a:r>
              <a:rPr lang="en-US" altLang="ko-KR" sz="1800" dirty="0"/>
              <a:t>Ye-Net</a:t>
            </a:r>
            <a:r>
              <a:rPr lang="ko-KR" altLang="en-US" sz="1800" dirty="0"/>
              <a:t>의 기법들을 활용하여 더 높은 정확도의 </a:t>
            </a:r>
            <a:r>
              <a:rPr lang="ko-KR" altLang="en-US" sz="1800" dirty="0" err="1"/>
              <a:t>스테그아날리시스</a:t>
            </a:r>
            <a:r>
              <a:rPr lang="ko-KR" altLang="en-US" sz="1800" dirty="0"/>
              <a:t> 기술을 제안한다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초기 레이어에서는 </a:t>
            </a:r>
            <a:r>
              <a:rPr lang="en-US" altLang="ko-KR" sz="1800" dirty="0"/>
              <a:t>Ye-Net</a:t>
            </a:r>
            <a:r>
              <a:rPr lang="ko-KR" altLang="en-US" sz="1800" dirty="0"/>
              <a:t>의 </a:t>
            </a:r>
            <a:r>
              <a:rPr lang="en-US" altLang="ko-KR" sz="1800" dirty="0"/>
              <a:t>SRM</a:t>
            </a:r>
            <a:r>
              <a:rPr lang="ko-KR" altLang="en-US" sz="1800" dirty="0"/>
              <a:t> 필터와 </a:t>
            </a:r>
            <a:r>
              <a:rPr lang="en-US" altLang="ko-KR" sz="1800" dirty="0"/>
              <a:t>TLU</a:t>
            </a:r>
            <a:r>
              <a:rPr lang="ko-KR" altLang="en-US" sz="1800" dirty="0"/>
              <a:t> 활성화 함수를 적용하였고</a:t>
            </a:r>
            <a:r>
              <a:rPr lang="en-US" altLang="ko-KR" sz="1800" dirty="0"/>
              <a:t>,</a:t>
            </a:r>
            <a:r>
              <a:rPr lang="ko-KR" altLang="en-US" sz="1800" dirty="0"/>
              <a:t> 그 다음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레이어에 </a:t>
            </a:r>
            <a:r>
              <a:rPr lang="en-US" altLang="ko-KR" sz="1800" dirty="0"/>
              <a:t>Xu-Net</a:t>
            </a:r>
            <a:r>
              <a:rPr lang="ko-KR" altLang="en-US" sz="1800" dirty="0"/>
              <a:t>의 </a:t>
            </a:r>
            <a:r>
              <a:rPr lang="en-US" altLang="ko-KR" sz="1800" dirty="0"/>
              <a:t>ABS, BN </a:t>
            </a:r>
            <a:r>
              <a:rPr lang="ko-KR" altLang="en-US" sz="1800" dirty="0"/>
              <a:t>레이어와 </a:t>
            </a:r>
            <a:r>
              <a:rPr lang="en-US" altLang="ko-KR" sz="1800" dirty="0"/>
              <a:t>TLU</a:t>
            </a:r>
            <a:r>
              <a:rPr lang="ko-KR" altLang="en-US" sz="1800" dirty="0"/>
              <a:t> 활성화 함수를 적용하였다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/>
              <a:t>BN, TLU</a:t>
            </a:r>
            <a:r>
              <a:rPr lang="ko-KR" altLang="en-US" sz="1800" dirty="0"/>
              <a:t>와 평균 </a:t>
            </a:r>
            <a:r>
              <a:rPr lang="ko-KR" altLang="en-US" sz="1800" dirty="0" err="1"/>
              <a:t>풀링을</a:t>
            </a:r>
            <a:r>
              <a:rPr lang="ko-KR" altLang="en-US" sz="1800" dirty="0"/>
              <a:t> 사용하는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 </a:t>
            </a:r>
            <a:r>
              <a:rPr lang="en-US" altLang="ko-KR" sz="1800" dirty="0"/>
              <a:t>1</a:t>
            </a:r>
            <a:r>
              <a:rPr lang="ko-KR" altLang="en-US" sz="1800" dirty="0"/>
              <a:t>개와 </a:t>
            </a:r>
            <a:r>
              <a:rPr lang="en-US" altLang="ko-KR" sz="1800" dirty="0"/>
              <a:t>BN, </a:t>
            </a:r>
            <a:r>
              <a:rPr lang="en-US" altLang="ko-KR" sz="1800" dirty="0" err="1"/>
              <a:t>ReLu</a:t>
            </a:r>
            <a:r>
              <a:rPr lang="ko-KR" altLang="en-US" sz="1800" dirty="0"/>
              <a:t>와 평균 </a:t>
            </a:r>
            <a:r>
              <a:rPr lang="ko-KR" altLang="en-US" sz="1800" dirty="0" err="1"/>
              <a:t>풀링을</a:t>
            </a:r>
            <a:r>
              <a:rPr lang="ko-KR" altLang="en-US" sz="1800" dirty="0"/>
              <a:t> 사용하는 레이어 </a:t>
            </a:r>
            <a:r>
              <a:rPr lang="en-US" altLang="ko-KR" sz="1800" dirty="0"/>
              <a:t>3</a:t>
            </a:r>
            <a:r>
              <a:rPr lang="ko-KR" altLang="en-US" sz="1800" dirty="0"/>
              <a:t>개가 적용된 후</a:t>
            </a:r>
            <a:r>
              <a:rPr lang="en-US" altLang="ko-KR" sz="1800" dirty="0"/>
              <a:t>,</a:t>
            </a:r>
            <a:r>
              <a:rPr lang="ko-KR" altLang="en-US" sz="1800" dirty="0"/>
              <a:t> 마지막 전연결층을 거쳐서 </a:t>
            </a:r>
            <a:r>
              <a:rPr lang="ko-KR" altLang="en-US" sz="1800" dirty="0" err="1"/>
              <a:t>스테고</a:t>
            </a:r>
            <a:r>
              <a:rPr lang="ko-KR" altLang="en-US" sz="1800" dirty="0"/>
              <a:t> 이미지와 커버 이미지를 분류하였다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이러한 구조를 통해 </a:t>
            </a:r>
            <a:r>
              <a:rPr lang="en-US" altLang="ko-KR" sz="1800" dirty="0"/>
              <a:t>Xu-Net</a:t>
            </a:r>
            <a:r>
              <a:rPr lang="ko-KR" altLang="en-US" sz="1800" dirty="0"/>
              <a:t>과 </a:t>
            </a:r>
            <a:r>
              <a:rPr lang="en-US" altLang="ko-KR" sz="1800" dirty="0"/>
              <a:t>Ye-Net</a:t>
            </a:r>
            <a:r>
              <a:rPr lang="ko-KR" altLang="en-US" sz="1800" dirty="0"/>
              <a:t>에 비해 상당한 성능 향상을 보였다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156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스테그아날리시스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6A3E282-6735-5295-5AE5-587218A8C7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2200" b="1" dirty="0"/>
              <a:t>4. </a:t>
            </a:r>
            <a:r>
              <a:rPr lang="en-US" altLang="ko-KR" sz="2200" b="1" dirty="0" err="1"/>
              <a:t>Gbras</a:t>
            </a:r>
            <a:r>
              <a:rPr lang="en-US" altLang="ko-KR" sz="2200" b="1" dirty="0"/>
              <a:t>-Net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/>
              <a:t>Ye-Net</a:t>
            </a:r>
            <a:r>
              <a:rPr lang="ko-KR" altLang="en-US" sz="1800" dirty="0"/>
              <a:t>에서 적용한 </a:t>
            </a:r>
            <a:r>
              <a:rPr lang="en-US" altLang="ko-KR" sz="1800" dirty="0"/>
              <a:t>30</a:t>
            </a:r>
            <a:r>
              <a:rPr lang="ko-KR" altLang="en-US" sz="1800" dirty="0"/>
              <a:t>개의 </a:t>
            </a:r>
            <a:r>
              <a:rPr lang="en-US" altLang="ko-KR" sz="1800" dirty="0"/>
              <a:t>SRM </a:t>
            </a:r>
            <a:r>
              <a:rPr lang="ko-KR" altLang="en-US" sz="1800" dirty="0"/>
              <a:t>필터를 사용하여 이미지를 </a:t>
            </a:r>
            <a:r>
              <a:rPr lang="ko-KR" altLang="en-US" sz="1800" dirty="0" err="1"/>
              <a:t>전처리하였고</a:t>
            </a:r>
            <a:r>
              <a:rPr lang="en-US" altLang="ko-KR" sz="1800" dirty="0"/>
              <a:t>,</a:t>
            </a:r>
            <a:r>
              <a:rPr lang="ko-KR" altLang="en-US" sz="1800" dirty="0"/>
              <a:t> 사용된 </a:t>
            </a:r>
            <a:r>
              <a:rPr lang="en-US" altLang="ko-KR" sz="1800" dirty="0"/>
              <a:t>30</a:t>
            </a:r>
            <a:r>
              <a:rPr lang="ko-KR" altLang="en-US" sz="1800" dirty="0"/>
              <a:t>개의 필터는 각 필터의 최대 절대값으로 </a:t>
            </a:r>
            <a:r>
              <a:rPr lang="ko-KR" altLang="en-US" sz="1800" dirty="0" err="1"/>
              <a:t>정규화하였다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/>
              <a:t>SRM</a:t>
            </a:r>
            <a:r>
              <a:rPr lang="ko-KR" altLang="en-US" sz="1800" dirty="0"/>
              <a:t> 필터가 적용된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레이어의 활성화 함수로는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3Tanh</a:t>
            </a:r>
            <a:r>
              <a:rPr lang="ko-KR" altLang="en-US" sz="1800" dirty="0"/>
              <a:t>가 사용되었다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r>
              <a:rPr lang="en-US" altLang="ko-KR" sz="1800" dirty="0"/>
              <a:t>3Tanh</a:t>
            </a:r>
            <a:r>
              <a:rPr lang="ko-KR" altLang="en-US" sz="1800" dirty="0"/>
              <a:t>와 </a:t>
            </a:r>
            <a:r>
              <a:rPr lang="en-US" altLang="ko-KR" sz="1800" dirty="0"/>
              <a:t>TLU</a:t>
            </a:r>
            <a:r>
              <a:rPr lang="ko-KR" altLang="en-US" sz="1800" dirty="0"/>
              <a:t>는 유사하지만 </a:t>
            </a:r>
            <a:r>
              <a:rPr lang="en-US" altLang="ko-KR" sz="1800" dirty="0"/>
              <a:t>3Tanh</a:t>
            </a:r>
            <a:r>
              <a:rPr lang="ko-KR" altLang="en-US" sz="1800" dirty="0"/>
              <a:t>가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더 부드러운 곡선을 나타낸다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이후 </a:t>
            </a:r>
            <a:r>
              <a:rPr lang="ko-KR" altLang="en-US" sz="1800" dirty="0" err="1"/>
              <a:t>히든</a:t>
            </a:r>
            <a:r>
              <a:rPr lang="ko-KR" altLang="en-US" sz="1800" dirty="0"/>
              <a:t> 레이어로서 일반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</a:t>
            </a:r>
            <a:r>
              <a:rPr lang="en-US" altLang="ko-KR" sz="1800" dirty="0"/>
              <a:t>,</a:t>
            </a:r>
            <a:r>
              <a:rPr lang="ko-KR" altLang="en-US" sz="1800" dirty="0"/>
              <a:t> 분리 </a:t>
            </a:r>
            <a:r>
              <a:rPr lang="ko-KR" altLang="en-US" sz="1800" dirty="0" err="1"/>
              <a:t>컨볼루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션 및 </a:t>
            </a:r>
            <a:r>
              <a:rPr lang="ko-KR" altLang="en-US" sz="1800" dirty="0" err="1"/>
              <a:t>깊이별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컨볼루션을</a:t>
            </a:r>
            <a:r>
              <a:rPr lang="ko-KR" altLang="en-US" sz="1800" dirty="0"/>
              <a:t> 포함하는 여러 레이어가 사용되었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 err="1"/>
              <a:t>깊이별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컨볼루션은</a:t>
            </a:r>
            <a:r>
              <a:rPr lang="ko-KR" altLang="en-US" sz="1800" dirty="0"/>
              <a:t> 입력 채널마다 각각 필터를 적용하는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것이고</a:t>
            </a:r>
            <a:r>
              <a:rPr lang="en-US" altLang="ko-KR" sz="1800" dirty="0"/>
              <a:t>,</a:t>
            </a:r>
            <a:r>
              <a:rPr lang="ko-KR" altLang="en-US" sz="1800" dirty="0"/>
              <a:t> 분리 </a:t>
            </a:r>
            <a:r>
              <a:rPr lang="ko-KR" altLang="en-US" sz="1800" dirty="0" err="1"/>
              <a:t>컨볼루션은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커널을 두 개의 작은 커널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로 나눈 뒤에 </a:t>
            </a:r>
            <a:r>
              <a:rPr lang="en-US" altLang="ko-KR" sz="1800" dirty="0"/>
              <a:t>1-dimension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연산을 수행하는 기법이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이러한 구조와 </a:t>
            </a:r>
            <a:r>
              <a:rPr lang="ko-KR" altLang="en-US" sz="1800" dirty="0" err="1"/>
              <a:t>하이퍼</a:t>
            </a:r>
            <a:r>
              <a:rPr lang="ko-KR" altLang="en-US" sz="1800" dirty="0"/>
              <a:t> 파라미터를 통해 이전 연구들보다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800" dirty="0"/>
              <a:t>향상된 정확도를 보였다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/>
          </a:p>
        </p:txBody>
      </p:sp>
      <p:pic>
        <p:nvPicPr>
          <p:cNvPr id="4" name="그림 3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29C823EA-67F8-5668-69B9-8B304F991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15" y="1875947"/>
            <a:ext cx="5234565" cy="471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B7D065-9715-C6B2-5105-CAF36B26927B}"/>
              </a:ext>
            </a:extLst>
          </p:cNvPr>
          <p:cNvSpPr/>
          <p:nvPr/>
        </p:nvSpPr>
        <p:spPr>
          <a:xfrm>
            <a:off x="410404" y="2292096"/>
            <a:ext cx="11368160" cy="1221108"/>
          </a:xfrm>
          <a:prstGeom prst="rect">
            <a:avLst/>
          </a:prstGeom>
          <a:solidFill>
            <a:srgbClr val="C00000">
              <a:alpha val="1876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성능비교</a:t>
            </a: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82BEEFB-7FE7-CF65-A659-551C39456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latin typeface="+mn-ea"/>
              </a:rPr>
              <a:t>성능 비교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탐지 성능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200" b="1" dirty="0">
                <a:latin typeface="+mn-ea"/>
              </a:rPr>
              <a:t> 관점</a:t>
            </a:r>
            <a:endParaRPr lang="en-US" altLang="ko-KR" sz="2200" b="1" dirty="0"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앞서 소개한 대표적인 연구 사례들에 대한 정확도 비교에 관한 내용은 아래 표와 같다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이 외의 다른 데이터 셋에도 적용 가능하지만 대표적인 데이터 셋에 대한 성능 비교 표이다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정확도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탐지 성능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 관점에서는 두 </a:t>
            </a:r>
            <a:r>
              <a:rPr lang="ko-KR" altLang="en-US" sz="1800" dirty="0" err="1">
                <a:latin typeface="+mn-ea"/>
              </a:rPr>
              <a:t>임베딩</a:t>
            </a:r>
            <a:r>
              <a:rPr lang="ko-KR" altLang="en-US" sz="1800" dirty="0">
                <a:latin typeface="+mn-ea"/>
              </a:rPr>
              <a:t> 알고리즘 모두에 대해 적은 </a:t>
            </a:r>
            <a:r>
              <a:rPr lang="en-US" altLang="ko-KR" sz="1800" dirty="0" err="1">
                <a:latin typeface="+mn-ea"/>
              </a:rPr>
              <a:t>bpp</a:t>
            </a:r>
            <a:r>
              <a:rPr lang="ko-KR" altLang="en-US" sz="1800" dirty="0">
                <a:latin typeface="+mn-ea"/>
              </a:rPr>
              <a:t> 보다는 높은 </a:t>
            </a:r>
            <a:r>
              <a:rPr lang="en-US" altLang="ko-KR" sz="1800" dirty="0" err="1">
                <a:latin typeface="+mn-ea"/>
              </a:rPr>
              <a:t>bpp</a:t>
            </a:r>
            <a:r>
              <a:rPr lang="ko-KR" altLang="en-US" sz="1800" dirty="0">
                <a:latin typeface="+mn-ea"/>
              </a:rPr>
              <a:t>에 관한 정확도가 높음을 알 수 있으며 이는 </a:t>
            </a:r>
            <a:r>
              <a:rPr lang="ko-KR" altLang="en-US" sz="1800" dirty="0" err="1">
                <a:latin typeface="+mn-ea"/>
              </a:rPr>
              <a:t>임베딩</a:t>
            </a:r>
            <a:r>
              <a:rPr lang="ko-KR" altLang="en-US" sz="1800" dirty="0">
                <a:latin typeface="+mn-ea"/>
              </a:rPr>
              <a:t> 용량이 많을수록 </a:t>
            </a:r>
            <a:r>
              <a:rPr lang="ko-KR" altLang="en-US" sz="1800" dirty="0" err="1">
                <a:latin typeface="+mn-ea"/>
              </a:rPr>
              <a:t>스테고오브젝트로</a:t>
            </a:r>
            <a:r>
              <a:rPr lang="ko-KR" altLang="en-US" sz="1800" dirty="0">
                <a:latin typeface="+mn-ea"/>
              </a:rPr>
              <a:t> 탐지되기 쉬우므로 당연한 결과이다</a:t>
            </a:r>
            <a:r>
              <a:rPr lang="en-US" altLang="ko-KR" sz="1800" dirty="0">
                <a:latin typeface="+mn-ea"/>
              </a:rPr>
              <a:t>.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스테그아날리시스</a:t>
            </a:r>
            <a:r>
              <a:rPr lang="ko-KR" altLang="en-US" sz="1800" dirty="0">
                <a:latin typeface="+mn-ea"/>
              </a:rPr>
              <a:t> 기술들을 기준으로 성능을 비교해보면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해당 데이터에 대해</a:t>
            </a:r>
            <a:r>
              <a:rPr lang="en-US" altLang="ko-KR" sz="1800" dirty="0">
                <a:latin typeface="+mn-ea"/>
              </a:rPr>
              <a:t> </a:t>
            </a:r>
            <a:r>
              <a:rPr lang="en-US" altLang="ko-KR" sz="1800" dirty="0" err="1">
                <a:solidFill>
                  <a:srgbClr val="2E75B6"/>
                </a:solidFill>
                <a:latin typeface="+mn-ea"/>
              </a:rPr>
              <a:t>Gbras</a:t>
            </a:r>
            <a:r>
              <a:rPr lang="en-US" altLang="ko-KR" sz="1800" dirty="0">
                <a:solidFill>
                  <a:srgbClr val="2E75B6"/>
                </a:solidFill>
                <a:latin typeface="+mn-ea"/>
              </a:rPr>
              <a:t>-Net, </a:t>
            </a:r>
            <a:r>
              <a:rPr lang="en-US" altLang="ko-KR" sz="1800" dirty="0" err="1">
                <a:solidFill>
                  <a:srgbClr val="2E75B6"/>
                </a:solidFill>
                <a:latin typeface="+mn-ea"/>
              </a:rPr>
              <a:t>Yedroudj</a:t>
            </a:r>
            <a:r>
              <a:rPr lang="en-US" altLang="ko-KR" sz="1800" dirty="0">
                <a:solidFill>
                  <a:srgbClr val="2E75B6"/>
                </a:solidFill>
                <a:latin typeface="+mn-ea"/>
              </a:rPr>
              <a:t>-Net, Xu-Net, Ye-Net</a:t>
            </a:r>
            <a:r>
              <a:rPr lang="ko-KR" altLang="en-US" sz="1800" dirty="0" err="1">
                <a:solidFill>
                  <a:srgbClr val="2E75B6"/>
                </a:solidFill>
                <a:latin typeface="+mn-ea"/>
              </a:rPr>
              <a:t>으로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 높은 정확도</a:t>
            </a:r>
            <a:r>
              <a:rPr lang="ko-KR" altLang="en-US" sz="1800" dirty="0">
                <a:latin typeface="+mn-ea"/>
              </a:rPr>
              <a:t>를 달성하였다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2200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FD8057-6598-65FD-6917-D529389F7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35869"/>
              </p:ext>
            </p:extLst>
          </p:nvPr>
        </p:nvGraphicFramePr>
        <p:xfrm>
          <a:off x="755904" y="4242594"/>
          <a:ext cx="10597897" cy="1737360"/>
        </p:xfrm>
        <a:graphic>
          <a:graphicData uri="http://schemas.openxmlformats.org/drawingml/2006/table">
            <a:tbl>
              <a:tblPr/>
              <a:tblGrid>
                <a:gridCol w="1493287">
                  <a:extLst>
                    <a:ext uri="{9D8B030D-6E8A-4147-A177-3AD203B41FA5}">
                      <a16:colId xmlns:a16="http://schemas.microsoft.com/office/drawing/2014/main" val="3380359761"/>
                    </a:ext>
                  </a:extLst>
                </a:gridCol>
                <a:gridCol w="1410992">
                  <a:extLst>
                    <a:ext uri="{9D8B030D-6E8A-4147-A177-3AD203B41FA5}">
                      <a16:colId xmlns:a16="http://schemas.microsoft.com/office/drawing/2014/main" val="3898300669"/>
                    </a:ext>
                  </a:extLst>
                </a:gridCol>
                <a:gridCol w="1410992">
                  <a:extLst>
                    <a:ext uri="{9D8B030D-6E8A-4147-A177-3AD203B41FA5}">
                      <a16:colId xmlns:a16="http://schemas.microsoft.com/office/drawing/2014/main" val="37158833"/>
                    </a:ext>
                  </a:extLst>
                </a:gridCol>
                <a:gridCol w="1410992">
                  <a:extLst>
                    <a:ext uri="{9D8B030D-6E8A-4147-A177-3AD203B41FA5}">
                      <a16:colId xmlns:a16="http://schemas.microsoft.com/office/drawing/2014/main" val="3185613095"/>
                    </a:ext>
                  </a:extLst>
                </a:gridCol>
                <a:gridCol w="2435817">
                  <a:extLst>
                    <a:ext uri="{9D8B030D-6E8A-4147-A177-3AD203B41FA5}">
                      <a16:colId xmlns:a16="http://schemas.microsoft.com/office/drawing/2014/main" val="531677182"/>
                    </a:ext>
                  </a:extLst>
                </a:gridCol>
                <a:gridCol w="2435817">
                  <a:extLst>
                    <a:ext uri="{9D8B030D-6E8A-4147-A177-3AD203B41FA5}">
                      <a16:colId xmlns:a16="http://schemas.microsoft.com/office/drawing/2014/main" val="3174861216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br>
                        <a:rPr lang="ko-Kore-KR" altLang="en-US" sz="1800">
                          <a:effectLst/>
                          <a:latin typeface="Helvetica" pitchFamily="2" charset="0"/>
                        </a:rPr>
                      </a:br>
                      <a:endParaRPr lang="ko-Kore-KR" altLang="en-US" sz="18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WOW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S-UNIWARD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altLang="ko-Kore-KR" sz="1800" dirty="0">
                          <a:effectLst/>
                          <a:latin typeface="Helvetica" pitchFamily="2" charset="0"/>
                        </a:rPr>
                        <a:t>S-UNIWARD</a:t>
                      </a:r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1" algn="l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Parameters</a:t>
                      </a:r>
                    </a:p>
                  </a:txBody>
                  <a:tcPr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9189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Helvetica" pitchFamily="2" charset="0"/>
                        </a:rPr>
                        <a:t> 0.2 bpp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0.4 </a:t>
                      </a:r>
                      <a:r>
                        <a:rPr lang="en" sz="1800" dirty="0" err="1">
                          <a:effectLst/>
                          <a:latin typeface="Helvetica" pitchFamily="2" charset="0"/>
                        </a:rPr>
                        <a:t>bpp</a:t>
                      </a:r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Helvetica" pitchFamily="2" charset="0"/>
                        </a:rPr>
                        <a:t>0.2 bpp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0.4 </a:t>
                      </a:r>
                      <a:r>
                        <a:rPr lang="en" sz="1800" dirty="0" err="1">
                          <a:effectLst/>
                          <a:latin typeface="Helvetica" pitchFamily="2" charset="0"/>
                        </a:rPr>
                        <a:t>bpp</a:t>
                      </a:r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Parameters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69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Xu-Net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67.5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79.3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60.9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72.7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87830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0807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Ye-Net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66.9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76.7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60.1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68.7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88596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8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 err="1">
                          <a:effectLst/>
                          <a:latin typeface="Helvetica" pitchFamily="2" charset="0"/>
                        </a:rPr>
                        <a:t>Yedroudj</a:t>
                      </a:r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72.3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85.1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63.5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77.4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252459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790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 err="1">
                          <a:effectLst/>
                          <a:latin typeface="Helvetica" pitchFamily="2" charset="0"/>
                        </a:rPr>
                        <a:t>Gbras</a:t>
                      </a:r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80.3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89.8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73.6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87.1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166599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234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82BEEFB-7FE7-CF65-A659-551C39456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latin typeface="+mn-ea"/>
              </a:rPr>
              <a:t>성능 비교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딥러닝 네트워크</a:t>
            </a:r>
            <a:r>
              <a:rPr lang="en-US" altLang="ko-KR" sz="2200" b="1" dirty="0">
                <a:latin typeface="+mn-ea"/>
              </a:rPr>
              <a:t>)</a:t>
            </a:r>
            <a:r>
              <a:rPr lang="ko-KR" altLang="en-US" sz="2200" b="1" dirty="0">
                <a:latin typeface="+mn-ea"/>
              </a:rPr>
              <a:t> 관점</a:t>
            </a:r>
            <a:endParaRPr lang="en-US" altLang="ko-KR" sz="2200" b="1" dirty="0"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앞서 소개한 대표적인 연구 사례들에 대한 정확도 비교에 관한 내용은 아래 표와 같다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이 외의 다른 데이터 셋에도 적용 가능하지만 대표적인 데이터 셋에 대한 성능 비교 표이다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 딥러닝 네트워크 관점에서는 기본적인 </a:t>
            </a:r>
            <a:r>
              <a:rPr lang="en-US" altLang="ko-KR" sz="1800" dirty="0">
                <a:latin typeface="+mn-ea"/>
              </a:rPr>
              <a:t>CNN</a:t>
            </a:r>
            <a:r>
              <a:rPr lang="ko-KR" altLang="en-US" sz="1800" dirty="0">
                <a:latin typeface="+mn-ea"/>
              </a:rPr>
              <a:t>구조가 초기에 주로 사용되었고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이후 </a:t>
            </a:r>
            <a:r>
              <a:rPr lang="ko-KR" altLang="en-US" sz="1800" dirty="0" err="1">
                <a:latin typeface="+mn-ea"/>
              </a:rPr>
              <a:t>컨볼루션</a:t>
            </a:r>
            <a:r>
              <a:rPr lang="ko-KR" altLang="en-US" sz="1800" dirty="0">
                <a:latin typeface="+mn-ea"/>
              </a:rPr>
              <a:t> 레이어들의 개수가 추가됨에 따라 계산 복잡도 및 파라미터가 점점 증가하는 추세를 보였다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실제로 </a:t>
            </a:r>
            <a:r>
              <a:rPr lang="en-US" altLang="ko-KR" sz="1800" dirty="0">
                <a:latin typeface="+mn-ea"/>
              </a:rPr>
              <a:t>Xu-Net</a:t>
            </a:r>
            <a:r>
              <a:rPr lang="ko-KR" altLang="en-US" sz="1800" dirty="0">
                <a:latin typeface="+mn-ea"/>
              </a:rPr>
              <a:t>은 </a:t>
            </a:r>
            <a:r>
              <a:rPr lang="en-US" altLang="ko-KR" sz="1800" dirty="0">
                <a:latin typeface="+mn-ea"/>
              </a:rPr>
              <a:t>87830</a:t>
            </a:r>
            <a:r>
              <a:rPr lang="ko-KR" altLang="en-US" sz="1800" dirty="0">
                <a:latin typeface="+mn-ea"/>
              </a:rPr>
              <a:t>개의 파라미터를 사용하였고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Ye-Net</a:t>
            </a:r>
            <a:r>
              <a:rPr lang="ko-KR" altLang="en-US" sz="1800" dirty="0">
                <a:latin typeface="+mn-ea"/>
              </a:rPr>
              <a:t>은 </a:t>
            </a:r>
            <a:r>
              <a:rPr lang="en-US" altLang="ko-KR" sz="1800" dirty="0">
                <a:latin typeface="+mn-ea"/>
              </a:rPr>
              <a:t>88596</a:t>
            </a:r>
            <a:r>
              <a:rPr lang="ko-KR" altLang="en-US" sz="1800" dirty="0">
                <a:latin typeface="+mn-ea"/>
              </a:rPr>
              <a:t>개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 err="1">
                <a:latin typeface="+mn-ea"/>
              </a:rPr>
              <a:t>Yedroudj</a:t>
            </a:r>
            <a:r>
              <a:rPr lang="en-US" altLang="ko-KR" sz="1800" dirty="0">
                <a:latin typeface="+mn-ea"/>
              </a:rPr>
              <a:t>-Net</a:t>
            </a:r>
            <a:r>
              <a:rPr lang="ko-KR" altLang="en-US" sz="1800" dirty="0">
                <a:latin typeface="+mn-ea"/>
              </a:rPr>
              <a:t>은 </a:t>
            </a:r>
            <a:r>
              <a:rPr lang="en-US" altLang="ko-KR" sz="1800" dirty="0">
                <a:latin typeface="+mn-ea"/>
              </a:rPr>
              <a:t>252459</a:t>
            </a:r>
            <a:r>
              <a:rPr lang="ko-KR" altLang="en-US" sz="1800" dirty="0">
                <a:latin typeface="+mn-ea"/>
              </a:rPr>
              <a:t>개의 파라미터를 사용하였다</a:t>
            </a:r>
            <a:r>
              <a:rPr lang="en-US" altLang="ko-KR" sz="1800" dirty="0">
                <a:latin typeface="+mn-ea"/>
              </a:rPr>
              <a:t>.</a:t>
            </a:r>
            <a:r>
              <a:rPr lang="ko-KR" altLang="en-US" sz="1800" dirty="0">
                <a:latin typeface="+mn-ea"/>
              </a:rPr>
              <a:t> 그러나 </a:t>
            </a:r>
            <a:r>
              <a:rPr lang="en-US" altLang="ko-KR" sz="1800" dirty="0" err="1">
                <a:latin typeface="+mn-ea"/>
              </a:rPr>
              <a:t>Gbras</a:t>
            </a:r>
            <a:r>
              <a:rPr lang="en-US" altLang="ko-KR" sz="1800" dirty="0">
                <a:latin typeface="+mn-ea"/>
              </a:rPr>
              <a:t>-Net</a:t>
            </a:r>
            <a:r>
              <a:rPr lang="ko-KR" altLang="en-US" sz="1800" dirty="0">
                <a:latin typeface="+mn-ea"/>
              </a:rPr>
              <a:t>과 같이 더 효율적인 구조의 </a:t>
            </a:r>
            <a:r>
              <a:rPr lang="en-US" altLang="ko-KR" sz="1800" dirty="0">
                <a:latin typeface="+mn-ea"/>
              </a:rPr>
              <a:t>CNN</a:t>
            </a:r>
            <a:r>
              <a:rPr lang="ko-KR" altLang="en-US" sz="1800" dirty="0">
                <a:latin typeface="+mn-ea"/>
              </a:rPr>
              <a:t>을 사용한 경우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성능은 향상시키면서 </a:t>
            </a:r>
            <a:r>
              <a:rPr lang="en-US" altLang="ko-KR" sz="1800" dirty="0">
                <a:latin typeface="+mn-ea"/>
              </a:rPr>
              <a:t>166598</a:t>
            </a:r>
            <a:r>
              <a:rPr lang="ko-KR" altLang="en-US" sz="1800" dirty="0">
                <a:latin typeface="+mn-ea"/>
              </a:rPr>
              <a:t>개의 파라미터를 사용하였다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+mn-ea"/>
            </a:endParaRPr>
          </a:p>
          <a:p>
            <a:pPr marL="0" indent="0">
              <a:buNone/>
            </a:pPr>
            <a:endParaRPr lang="en-US" altLang="ko-KR" sz="22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B7D065-9715-C6B2-5105-CAF36B26927B}"/>
              </a:ext>
            </a:extLst>
          </p:cNvPr>
          <p:cNvSpPr/>
          <p:nvPr/>
        </p:nvSpPr>
        <p:spPr>
          <a:xfrm>
            <a:off x="410404" y="2279904"/>
            <a:ext cx="11368160" cy="1572768"/>
          </a:xfrm>
          <a:prstGeom prst="rect">
            <a:avLst/>
          </a:prstGeom>
          <a:solidFill>
            <a:srgbClr val="C00000">
              <a:alpha val="1876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성능비교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8FD8057-6598-65FD-6917-D529389F7AC7}"/>
              </a:ext>
            </a:extLst>
          </p:cNvPr>
          <p:cNvGraphicFramePr>
            <a:graphicFrameLocks noGrp="1"/>
          </p:cNvGraphicFramePr>
          <p:nvPr/>
        </p:nvGraphicFramePr>
        <p:xfrm>
          <a:off x="755904" y="4242594"/>
          <a:ext cx="10597897" cy="1737360"/>
        </p:xfrm>
        <a:graphic>
          <a:graphicData uri="http://schemas.openxmlformats.org/drawingml/2006/table">
            <a:tbl>
              <a:tblPr/>
              <a:tblGrid>
                <a:gridCol w="1493287">
                  <a:extLst>
                    <a:ext uri="{9D8B030D-6E8A-4147-A177-3AD203B41FA5}">
                      <a16:colId xmlns:a16="http://schemas.microsoft.com/office/drawing/2014/main" val="3380359761"/>
                    </a:ext>
                  </a:extLst>
                </a:gridCol>
                <a:gridCol w="1410992">
                  <a:extLst>
                    <a:ext uri="{9D8B030D-6E8A-4147-A177-3AD203B41FA5}">
                      <a16:colId xmlns:a16="http://schemas.microsoft.com/office/drawing/2014/main" val="3898300669"/>
                    </a:ext>
                  </a:extLst>
                </a:gridCol>
                <a:gridCol w="1410992">
                  <a:extLst>
                    <a:ext uri="{9D8B030D-6E8A-4147-A177-3AD203B41FA5}">
                      <a16:colId xmlns:a16="http://schemas.microsoft.com/office/drawing/2014/main" val="37158833"/>
                    </a:ext>
                  </a:extLst>
                </a:gridCol>
                <a:gridCol w="1410992">
                  <a:extLst>
                    <a:ext uri="{9D8B030D-6E8A-4147-A177-3AD203B41FA5}">
                      <a16:colId xmlns:a16="http://schemas.microsoft.com/office/drawing/2014/main" val="3185613095"/>
                    </a:ext>
                  </a:extLst>
                </a:gridCol>
                <a:gridCol w="2435817">
                  <a:extLst>
                    <a:ext uri="{9D8B030D-6E8A-4147-A177-3AD203B41FA5}">
                      <a16:colId xmlns:a16="http://schemas.microsoft.com/office/drawing/2014/main" val="531677182"/>
                    </a:ext>
                  </a:extLst>
                </a:gridCol>
                <a:gridCol w="2435817">
                  <a:extLst>
                    <a:ext uri="{9D8B030D-6E8A-4147-A177-3AD203B41FA5}">
                      <a16:colId xmlns:a16="http://schemas.microsoft.com/office/drawing/2014/main" val="3174861216"/>
                    </a:ext>
                  </a:extLst>
                </a:gridCol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br>
                        <a:rPr lang="ko-Kore-KR" altLang="en-US" sz="1800">
                          <a:effectLst/>
                          <a:latin typeface="Helvetica" pitchFamily="2" charset="0"/>
                        </a:rPr>
                      </a:br>
                      <a:endParaRPr lang="ko-Kore-KR" altLang="en-US" sz="180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WOW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S-UNIWARD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altLang="ko-Kore-KR" sz="1800" dirty="0">
                          <a:effectLst/>
                          <a:latin typeface="Helvetica" pitchFamily="2" charset="0"/>
                        </a:rPr>
                        <a:t>S-UNIWARD</a:t>
                      </a:r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sz="1800" dirty="0"/>
                    </a:p>
                  </a:txBody>
                  <a:tcPr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1" algn="l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Parameters</a:t>
                      </a:r>
                    </a:p>
                  </a:txBody>
                  <a:tcPr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91898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Helvetica" pitchFamily="2" charset="0"/>
                        </a:rPr>
                        <a:t> 0.2 bpp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0.4 </a:t>
                      </a:r>
                      <a:r>
                        <a:rPr lang="en" sz="1800" dirty="0" err="1">
                          <a:effectLst/>
                          <a:latin typeface="Helvetica" pitchFamily="2" charset="0"/>
                        </a:rPr>
                        <a:t>bpp</a:t>
                      </a:r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Helvetica" pitchFamily="2" charset="0"/>
                        </a:rPr>
                        <a:t>0.2 bpp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0.4 </a:t>
                      </a:r>
                      <a:r>
                        <a:rPr lang="en" sz="1800" dirty="0" err="1">
                          <a:effectLst/>
                          <a:latin typeface="Helvetica" pitchFamily="2" charset="0"/>
                        </a:rPr>
                        <a:t>bpp</a:t>
                      </a:r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Helvetica" pitchFamily="2" charset="0"/>
                        </a:rPr>
                        <a:t>Parameters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690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Xu-Net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67.5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79.3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60.9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72.7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87830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90807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Ye-Net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66.9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76.7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60.1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68.7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88596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786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 err="1">
                          <a:effectLst/>
                          <a:latin typeface="Helvetica" pitchFamily="2" charset="0"/>
                        </a:rPr>
                        <a:t>Yedroudj</a:t>
                      </a:r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72.3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85.1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63.5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77.4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252459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36790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 err="1">
                          <a:effectLst/>
                          <a:latin typeface="Helvetica" pitchFamily="2" charset="0"/>
                        </a:rPr>
                        <a:t>Gbras</a:t>
                      </a:r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-Net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80.3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89.8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73.6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>
                          <a:effectLst/>
                          <a:latin typeface="Helvetica" pitchFamily="2" charset="0"/>
                        </a:rPr>
                        <a:t>87.1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>
                          <a:effectLst/>
                          <a:latin typeface="Helvetica" pitchFamily="2" charset="0"/>
                        </a:rPr>
                        <a:t>166599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76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582BEEFB-7FE7-CF65-A659-551C39456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200" b="1" dirty="0">
                <a:latin typeface="+mn-ea"/>
              </a:rPr>
              <a:t>결론</a:t>
            </a:r>
            <a:endParaRPr lang="en-US" altLang="ko-KR" sz="2200" b="1" dirty="0"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본 논문에서는 </a:t>
            </a:r>
            <a:r>
              <a:rPr lang="ko-KR" altLang="en-US" sz="1800" dirty="0" err="1">
                <a:latin typeface="+mn-ea"/>
              </a:rPr>
              <a:t>스테가노그래피</a:t>
            </a:r>
            <a:r>
              <a:rPr lang="ko-KR" altLang="en-US" sz="1800" dirty="0">
                <a:latin typeface="+mn-ea"/>
              </a:rPr>
              <a:t> 및 </a:t>
            </a:r>
            <a:r>
              <a:rPr lang="ko-KR" altLang="en-US" sz="1800" dirty="0" err="1">
                <a:latin typeface="+mn-ea"/>
              </a:rPr>
              <a:t>스테그아날리시스에</a:t>
            </a:r>
            <a:r>
              <a:rPr lang="ko-KR" altLang="en-US" sz="1800" dirty="0">
                <a:latin typeface="+mn-ea"/>
              </a:rPr>
              <a:t> 관한 기술 동향에 대해 살펴보았다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기존에는 커버 데이터의 통계적 특성을 분석하여 시각적으로 유사한 </a:t>
            </a:r>
            <a:r>
              <a:rPr lang="ko-KR" altLang="en-US" sz="1800" dirty="0" err="1"/>
              <a:t>스테고</a:t>
            </a:r>
            <a:r>
              <a:rPr lang="ko-KR" altLang="en-US" sz="1800" dirty="0"/>
              <a:t> 데이터를 생성 또는 탐지해내는 기술들이 연구되어왔지만</a:t>
            </a:r>
            <a:r>
              <a:rPr lang="en-US" altLang="ko-KR" sz="1800" dirty="0"/>
              <a:t>, </a:t>
            </a:r>
            <a:r>
              <a:rPr lang="ko-KR" altLang="en-US" sz="1800" dirty="0"/>
              <a:t>최근에는 딥러닝 기술이 발달함에 따라 기존 </a:t>
            </a:r>
            <a:r>
              <a:rPr lang="ko-KR" altLang="en-US" sz="1800" dirty="0" err="1"/>
              <a:t>스테가노그래피의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임베딩</a:t>
            </a:r>
            <a:r>
              <a:rPr lang="ko-KR" altLang="en-US" sz="1800" dirty="0"/>
              <a:t> 용량의 증가와 품질 개선 및 </a:t>
            </a:r>
            <a:r>
              <a:rPr lang="ko-KR" altLang="en-US" sz="1800" dirty="0" err="1"/>
              <a:t>스테그아날리시스의</a:t>
            </a:r>
            <a:r>
              <a:rPr lang="ko-KR" altLang="en-US" sz="1800" dirty="0"/>
              <a:t> 성능을 개선하기 위해 </a:t>
            </a:r>
            <a:r>
              <a:rPr lang="ko-KR" altLang="en-US" sz="1800" dirty="0">
                <a:solidFill>
                  <a:srgbClr val="2E75B6"/>
                </a:solidFill>
              </a:rPr>
              <a:t>딥러닝 기반의 </a:t>
            </a:r>
            <a:r>
              <a:rPr lang="ko-KR" altLang="en-US" sz="1800" dirty="0" err="1">
                <a:solidFill>
                  <a:srgbClr val="2E75B6"/>
                </a:solidFill>
              </a:rPr>
              <a:t>스테가노그래피</a:t>
            </a:r>
            <a:r>
              <a:rPr lang="ko-KR" altLang="en-US" sz="1800" dirty="0">
                <a:solidFill>
                  <a:srgbClr val="2E75B6"/>
                </a:solidFill>
              </a:rPr>
              <a:t> 기술들이 제안되기 시작하였다</a:t>
            </a:r>
            <a:r>
              <a:rPr lang="en-US" altLang="ko-KR" sz="1800" dirty="0">
                <a:solidFill>
                  <a:srgbClr val="2E75B6"/>
                </a:solidFill>
              </a:rPr>
              <a:t>.</a:t>
            </a:r>
            <a:endParaRPr lang="en-US" altLang="ko-KR" sz="1800" dirty="0">
              <a:solidFill>
                <a:srgbClr val="2E75B6"/>
              </a:solidFill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이와 관련된 실제 연구 사례들을 살펴본 결과 </a:t>
            </a:r>
            <a:r>
              <a:rPr lang="ko-KR" altLang="en-US" sz="1800" dirty="0" err="1"/>
              <a:t>스테가노그래피</a:t>
            </a:r>
            <a:r>
              <a:rPr lang="ko-KR" altLang="en-US" sz="1800" dirty="0"/>
              <a:t> 및 </a:t>
            </a:r>
            <a:r>
              <a:rPr lang="ko-KR" altLang="en-US" sz="1800" dirty="0" err="1"/>
              <a:t>스테그아날리시스</a:t>
            </a:r>
            <a:r>
              <a:rPr lang="ko-KR" altLang="en-US" sz="1800" dirty="0"/>
              <a:t> 분야에서 기존의 통계적 방식에 비해 상당한 성능 향상이 있었음을 확인하였다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딥러닝 기술의 특성 상 이러한 작업을 수행하기 위해서는 계산 복잡도 및 메모리 사용량이 매우 크다는 단점이 존재한다</a:t>
            </a:r>
            <a:r>
              <a:rPr lang="en-US" altLang="ko-KR" sz="1800" dirty="0"/>
              <a:t>. </a:t>
            </a:r>
            <a:r>
              <a:rPr lang="ko-KR" altLang="en-US" sz="1800" dirty="0"/>
              <a:t>최근 연구에서는 딥러닝 네트워크 파라미터를 감소시키기 위한 기술들이 시도되었다</a:t>
            </a:r>
            <a:r>
              <a:rPr lang="en-US" altLang="ko-KR" sz="1800" dirty="0"/>
              <a:t>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이러한 경량 모델들이 계속해서 연구된다면</a:t>
            </a:r>
            <a:r>
              <a:rPr lang="en-US" altLang="ko-KR" sz="1800" dirty="0"/>
              <a:t>, </a:t>
            </a:r>
            <a:r>
              <a:rPr lang="ko-KR" altLang="en-US" sz="1800" dirty="0"/>
              <a:t>최근 중요성이 대두되고 있는 </a:t>
            </a:r>
            <a:r>
              <a:rPr lang="en-US" altLang="ko-KR" sz="1800" dirty="0">
                <a:solidFill>
                  <a:srgbClr val="2E75B6"/>
                </a:solidFill>
              </a:rPr>
              <a:t>IoT</a:t>
            </a:r>
            <a:r>
              <a:rPr lang="ko-KR" altLang="en-US" sz="1800" dirty="0">
                <a:solidFill>
                  <a:srgbClr val="2E75B6"/>
                </a:solidFill>
              </a:rPr>
              <a:t>환경에서의 데이터 보호</a:t>
            </a:r>
            <a:r>
              <a:rPr lang="ko-KR" altLang="en-US" sz="1800" dirty="0"/>
              <a:t>를 위한 실시간 </a:t>
            </a:r>
            <a:r>
              <a:rPr lang="ko-KR" altLang="en-US" sz="1800" dirty="0" err="1"/>
              <a:t>스테가노그래피</a:t>
            </a:r>
            <a:r>
              <a:rPr lang="ko-KR" altLang="en-US" sz="1800" dirty="0"/>
              <a:t> 및 </a:t>
            </a:r>
            <a:r>
              <a:rPr lang="ko-KR" altLang="en-US" sz="1800" dirty="0" err="1"/>
              <a:t>스테그아날리시스</a:t>
            </a:r>
            <a:r>
              <a:rPr lang="ko-KR" altLang="en-US" sz="1800" dirty="0"/>
              <a:t> 기술로 활용될 수 있을 것으로 보인다</a:t>
            </a:r>
            <a:r>
              <a:rPr lang="en-US" altLang="ko-KR" sz="180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068807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스테그아날리시스</a:t>
            </a:r>
            <a:endParaRPr lang="ko-KR" altLang="en-US" dirty="0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14CCBE52-2368-067C-9D49-19E14C2D31F9}"/>
              </a:ext>
            </a:extLst>
          </p:cNvPr>
          <p:cNvSpPr/>
          <p:nvPr/>
        </p:nvSpPr>
        <p:spPr>
          <a:xfrm>
            <a:off x="1055592" y="4916052"/>
            <a:ext cx="10071850" cy="71032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2DB99-495E-3B5A-D59A-3DD7CB99CCDB}"/>
              </a:ext>
            </a:extLst>
          </p:cNvPr>
          <p:cNvSpPr txBox="1"/>
          <p:nvPr/>
        </p:nvSpPr>
        <p:spPr>
          <a:xfrm>
            <a:off x="1055592" y="1330837"/>
            <a:ext cx="1824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Contents</a:t>
            </a:r>
            <a:endParaRPr kumimoji="1" lang="ko-Kore-KR" altLang="en-US" sz="3200" dirty="0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0FB32CD5-3CB0-2B4B-A3D8-734A10B75E3A}"/>
              </a:ext>
            </a:extLst>
          </p:cNvPr>
          <p:cNvSpPr txBox="1">
            <a:spLocks/>
          </p:cNvSpPr>
          <p:nvPr/>
        </p:nvSpPr>
        <p:spPr>
          <a:xfrm>
            <a:off x="1055592" y="4907424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결론</a:t>
            </a:r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14856E41-7445-21EF-F312-3BEC6971A389}"/>
              </a:ext>
            </a:extLst>
          </p:cNvPr>
          <p:cNvSpPr txBox="1">
            <a:spLocks/>
          </p:cNvSpPr>
          <p:nvPr/>
        </p:nvSpPr>
        <p:spPr>
          <a:xfrm>
            <a:off x="1055592" y="3989766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성능 비교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-9525" y="1045233"/>
            <a:ext cx="12211050" cy="29707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sz="1800" dirty="0">
                <a:sym typeface="Wingdings" pitchFamily="2" charset="2"/>
              </a:rPr>
              <a:t>최근 빅데이터 산업들의 발전으로 인해 데이터 양이 증가하고 있으며</a:t>
            </a:r>
            <a:r>
              <a:rPr lang="en-US" altLang="ko-KR" sz="1800" dirty="0">
                <a:sym typeface="Wingdings" pitchFamily="2" charset="2"/>
              </a:rPr>
              <a:t>,</a:t>
            </a:r>
            <a:r>
              <a:rPr lang="ko-KR" altLang="en-US" sz="1800" dirty="0">
                <a:sym typeface="Wingdings" pitchFamily="2" charset="2"/>
              </a:rPr>
              <a:t> 중요 정보들을 보호하기 위해 </a:t>
            </a:r>
            <a:r>
              <a:rPr lang="ko-KR" altLang="en-US" sz="1800" dirty="0" err="1">
                <a:sym typeface="Wingdings" pitchFamily="2" charset="2"/>
              </a:rPr>
              <a:t>스테가노그래피와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ko-KR" altLang="en-US" sz="1800" dirty="0" err="1">
                <a:sym typeface="Wingdings" pitchFamily="2" charset="2"/>
              </a:rPr>
              <a:t>스테그아날리시스</a:t>
            </a:r>
            <a:r>
              <a:rPr lang="ko-KR" altLang="en-US" sz="1800" dirty="0">
                <a:sym typeface="Wingdings" pitchFamily="2" charset="2"/>
              </a:rPr>
              <a:t> 기술이 활용되고 있다</a:t>
            </a:r>
            <a:r>
              <a:rPr lang="en-US" altLang="ko-KR" sz="1800" dirty="0">
                <a:sym typeface="Wingdings" pitchFamily="2" charset="2"/>
              </a:rPr>
              <a:t>.</a:t>
            </a:r>
          </a:p>
          <a:p>
            <a:r>
              <a:rPr lang="ko-KR" altLang="en-US" sz="2400" b="1" dirty="0" err="1">
                <a:sym typeface="Wingdings" pitchFamily="2" charset="2"/>
              </a:rPr>
              <a:t>스테가노그래피</a:t>
            </a:r>
            <a:endParaRPr lang="en-US" altLang="ko-KR" sz="2400" b="1" dirty="0">
              <a:sym typeface="Wingdings" pitchFamily="2" charset="2"/>
            </a:endParaRPr>
          </a:p>
          <a:p>
            <a:pPr>
              <a:lnSpc>
                <a:spcPct val="120000"/>
              </a:lnSpc>
              <a:buFontTx/>
              <a:buChar char="-"/>
            </a:pPr>
            <a:r>
              <a:rPr lang="ko-KR" altLang="en-US" sz="1800" dirty="0">
                <a:sym typeface="Wingdings" pitchFamily="2" charset="2"/>
              </a:rPr>
              <a:t>이미지나 오디오 등의 매체에 비밀 정보를 </a:t>
            </a:r>
            <a:r>
              <a:rPr lang="ko-KR" altLang="en-US" sz="1800" dirty="0" err="1">
                <a:sym typeface="Wingdings" pitchFamily="2" charset="2"/>
              </a:rPr>
              <a:t>임베딩하고</a:t>
            </a:r>
            <a:r>
              <a:rPr lang="ko-KR" altLang="en-US" sz="1800" dirty="0">
                <a:sym typeface="Wingdings" pitchFamily="2" charset="2"/>
              </a:rPr>
              <a:t> 그 존재 자체를 숨기는 것이 목적인 데이터 </a:t>
            </a:r>
            <a:r>
              <a:rPr lang="ko-KR" altLang="en-US" sz="1800" dirty="0">
                <a:solidFill>
                  <a:srgbClr val="2E75B6"/>
                </a:solidFill>
                <a:sym typeface="Wingdings" pitchFamily="2" charset="2"/>
              </a:rPr>
              <a:t>은닉기술</a:t>
            </a:r>
            <a:endParaRPr lang="en-US" altLang="ko-KR" sz="1800" dirty="0">
              <a:solidFill>
                <a:srgbClr val="2E75B6"/>
              </a:solidFill>
              <a:sym typeface="Wingdings" pitchFamily="2" charset="2"/>
            </a:endParaRPr>
          </a:p>
          <a:p>
            <a:r>
              <a:rPr lang="ko-KR" altLang="en-US" sz="2400" b="1" dirty="0" err="1">
                <a:sym typeface="Wingdings" pitchFamily="2" charset="2"/>
              </a:rPr>
              <a:t>스테그아날리시스</a:t>
            </a:r>
            <a:endParaRPr lang="en-US" altLang="ko-KR" sz="24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altLang="ko-KR" sz="2400" dirty="0">
                <a:sym typeface="Wingdings" pitchFamily="2" charset="2"/>
              </a:rPr>
              <a:t>-</a:t>
            </a:r>
            <a:r>
              <a:rPr lang="ko-KR" altLang="en-US" sz="2400" dirty="0">
                <a:sym typeface="Wingdings" pitchFamily="2" charset="2"/>
              </a:rPr>
              <a:t> </a:t>
            </a:r>
            <a:r>
              <a:rPr lang="ko-KR" altLang="en-US" sz="1800" dirty="0" err="1">
                <a:sym typeface="Wingdings" pitchFamily="2" charset="2"/>
              </a:rPr>
              <a:t>스테가노그래피</a:t>
            </a:r>
            <a:r>
              <a:rPr lang="ko-KR" altLang="en-US" sz="1800" dirty="0">
                <a:sym typeface="Wingdings" pitchFamily="2" charset="2"/>
              </a:rPr>
              <a:t> 기법으로 생성된 </a:t>
            </a:r>
            <a:r>
              <a:rPr lang="ko-KR" altLang="en-US" sz="1800" dirty="0" err="1">
                <a:solidFill>
                  <a:srgbClr val="2E75B6"/>
                </a:solidFill>
                <a:sym typeface="Wingdings" pitchFamily="2" charset="2"/>
              </a:rPr>
              <a:t>스테고오브젝트를</a:t>
            </a:r>
            <a:r>
              <a:rPr lang="ko-KR" altLang="en-US" sz="1800" dirty="0">
                <a:solidFill>
                  <a:srgbClr val="2E75B6"/>
                </a:solidFill>
                <a:sym typeface="Wingdings" pitchFamily="2" charset="2"/>
              </a:rPr>
              <a:t> 탐지하는 기술</a:t>
            </a:r>
            <a:endParaRPr lang="en-US" altLang="ko-KR" sz="1800" dirty="0">
              <a:solidFill>
                <a:srgbClr val="2E75B6"/>
              </a:solidFill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ore-KR" sz="1000" dirty="0"/>
          </a:p>
        </p:txBody>
      </p:sp>
      <p:pic>
        <p:nvPicPr>
          <p:cNvPr id="9" name="그림 8" descr="운동 경기, 텍스트, 스포츠, 야구이(가) 표시된 사진&#10;&#10;자동 생성된 설명">
            <a:extLst>
              <a:ext uri="{FF2B5EF4-FFF2-40B4-BE49-F238E27FC236}">
                <a16:creationId xmlns:a16="http://schemas.microsoft.com/office/drawing/2014/main" id="{D00F5A58-4D19-3FCE-9EDE-DAA8B0AB4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24" y="3988786"/>
            <a:ext cx="6016752" cy="278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200" b="1" dirty="0" err="1"/>
              <a:t>스테그아날리시스</a:t>
            </a:r>
            <a:endParaRPr lang="en-US" altLang="ko-KR" sz="2200" b="1" dirty="0"/>
          </a:p>
          <a:p>
            <a:pPr>
              <a:buFontTx/>
              <a:buChar char="-"/>
            </a:pPr>
            <a:r>
              <a:rPr lang="ko-KR" altLang="en-US" sz="1800" dirty="0" err="1"/>
              <a:t>스테가노그래피</a:t>
            </a:r>
            <a:r>
              <a:rPr lang="ko-KR" altLang="en-US" sz="1800" dirty="0"/>
              <a:t> 기술이 적용되었는지를 탐지하는 </a:t>
            </a:r>
            <a:r>
              <a:rPr lang="ko-KR" altLang="en-US" sz="1800" dirty="0" err="1"/>
              <a:t>기술으로</a:t>
            </a:r>
            <a:r>
              <a:rPr lang="ko-KR" altLang="en-US" sz="1800" dirty="0"/>
              <a:t> 생성 알고리즘의 종류를 탐지하는 표적형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>
              <a:buFontTx/>
              <a:buChar char="-"/>
            </a:pPr>
            <a:r>
              <a:rPr lang="ko-KR" altLang="en-US" sz="1800" dirty="0">
                <a:sym typeface="Wingdings" pitchFamily="2" charset="2"/>
              </a:rPr>
              <a:t>생성 알고리즘에 관계없이 </a:t>
            </a:r>
            <a:r>
              <a:rPr lang="ko-KR" altLang="en-US" sz="1800" dirty="0" err="1">
                <a:sym typeface="Wingdings" pitchFamily="2" charset="2"/>
              </a:rPr>
              <a:t>스테가노그래피로</a:t>
            </a:r>
            <a:r>
              <a:rPr lang="ko-KR" altLang="en-US" sz="1800" dirty="0">
                <a:sym typeface="Wingdings" pitchFamily="2" charset="2"/>
              </a:rPr>
              <a:t> 생성된 </a:t>
            </a:r>
            <a:r>
              <a:rPr lang="ko-KR" altLang="en-US" sz="1800" dirty="0" err="1">
                <a:sym typeface="Wingdings" pitchFamily="2" charset="2"/>
              </a:rPr>
              <a:t>스테고</a:t>
            </a:r>
            <a:r>
              <a:rPr lang="ko-KR" altLang="en-US" sz="1800" dirty="0">
                <a:sym typeface="Wingdings" pitchFamily="2" charset="2"/>
              </a:rPr>
              <a:t> 오브젝트인지 아닌지 탐지하는 범용형</a:t>
            </a:r>
            <a:endParaRPr lang="en-US" altLang="ko-KR" sz="18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ko-KR" altLang="en-US" sz="1800" dirty="0" err="1"/>
              <a:t>스테그아날리시스는</a:t>
            </a:r>
            <a:r>
              <a:rPr lang="ko-KR" altLang="en-US" sz="1800" dirty="0"/>
              <a:t> 그림에서 볼 수 있듯이 크게 특징 추출과 탐지 과정으로 나뉜다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대표적인 특징 추출 기법으로 크게 </a:t>
            </a:r>
            <a:r>
              <a:rPr lang="en-US" altLang="ko-KR" sz="1800" dirty="0"/>
              <a:t>4</a:t>
            </a:r>
            <a:r>
              <a:rPr lang="ko-KR" altLang="en-US" sz="1800" dirty="0"/>
              <a:t>가지로 </a:t>
            </a:r>
            <a:r>
              <a:rPr lang="en-US" altLang="ko-KR" sz="1800" dirty="0">
                <a:solidFill>
                  <a:srgbClr val="2E75B6"/>
                </a:solidFill>
              </a:rPr>
              <a:t>SPAM,</a:t>
            </a:r>
            <a:r>
              <a:rPr lang="ko-KR" altLang="en-US" sz="1800" dirty="0">
                <a:solidFill>
                  <a:srgbClr val="2E75B6"/>
                </a:solidFill>
              </a:rPr>
              <a:t> </a:t>
            </a:r>
            <a:r>
              <a:rPr lang="en-US" altLang="ko-KR" sz="1800" dirty="0">
                <a:solidFill>
                  <a:srgbClr val="2E75B6"/>
                </a:solidFill>
              </a:rPr>
              <a:t>SRM,</a:t>
            </a:r>
            <a:r>
              <a:rPr lang="ko-KR" altLang="en-US" sz="1800" dirty="0">
                <a:solidFill>
                  <a:srgbClr val="2E75B6"/>
                </a:solidFill>
              </a:rPr>
              <a:t> </a:t>
            </a:r>
            <a:r>
              <a:rPr lang="en-US" altLang="ko-KR" sz="1800" dirty="0">
                <a:solidFill>
                  <a:srgbClr val="2E75B6"/>
                </a:solidFill>
              </a:rPr>
              <a:t>DCTR,</a:t>
            </a:r>
            <a:r>
              <a:rPr lang="ko-KR" altLang="en-US" sz="1800" dirty="0">
                <a:solidFill>
                  <a:srgbClr val="2E75B6"/>
                </a:solidFill>
              </a:rPr>
              <a:t> 통계적 방식 및 기계학습을 위한 탐지</a:t>
            </a:r>
            <a:endParaRPr lang="en-US" altLang="ko-KR" sz="1800" dirty="0">
              <a:solidFill>
                <a:srgbClr val="2E75B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74C86-32BF-CF56-4595-3BCCDCFA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450" y="3229429"/>
            <a:ext cx="3721100" cy="307340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F2C0226-0F0E-4904-0953-663B9D980CDB}"/>
              </a:ext>
            </a:extLst>
          </p:cNvPr>
          <p:cNvSpPr/>
          <p:nvPr/>
        </p:nvSpPr>
        <p:spPr>
          <a:xfrm>
            <a:off x="411163" y="2273807"/>
            <a:ext cx="8994094" cy="293915"/>
          </a:xfrm>
          <a:prstGeom prst="rect">
            <a:avLst/>
          </a:prstGeom>
          <a:solidFill>
            <a:srgbClr val="C00000">
              <a:alpha val="1876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72FE4A-F6FC-9B0F-11B0-DB3E8170B678}"/>
              </a:ext>
            </a:extLst>
          </p:cNvPr>
          <p:cNvSpPr/>
          <p:nvPr/>
        </p:nvSpPr>
        <p:spPr>
          <a:xfrm>
            <a:off x="4401312" y="3229429"/>
            <a:ext cx="3438144" cy="3159179"/>
          </a:xfrm>
          <a:prstGeom prst="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790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7C1A19-B64F-DC7E-E337-66E8255C7E73}"/>
              </a:ext>
            </a:extLst>
          </p:cNvPr>
          <p:cNvSpPr/>
          <p:nvPr/>
        </p:nvSpPr>
        <p:spPr>
          <a:xfrm>
            <a:off x="410404" y="2987040"/>
            <a:ext cx="11369675" cy="358444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스테그아날리시스</a:t>
            </a: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D8EBB9B-45D8-F493-6307-B4ACF8359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200" b="1" dirty="0" err="1"/>
              <a:t>스테그아날리시스</a:t>
            </a:r>
            <a:endParaRPr lang="en-US" altLang="ko-KR" sz="2200" b="1" dirty="0"/>
          </a:p>
          <a:p>
            <a:pPr>
              <a:buFontTx/>
              <a:buChar char="-"/>
            </a:pPr>
            <a:r>
              <a:rPr lang="ko-KR" altLang="en-US" sz="1800" dirty="0" err="1"/>
              <a:t>스테가노그래피</a:t>
            </a:r>
            <a:r>
              <a:rPr lang="ko-KR" altLang="en-US" sz="1800" dirty="0"/>
              <a:t> 기술이 적용되었는지를 탐지하는 </a:t>
            </a:r>
            <a:r>
              <a:rPr lang="ko-KR" altLang="en-US" sz="1800" dirty="0" err="1"/>
              <a:t>기술으로</a:t>
            </a:r>
            <a:r>
              <a:rPr lang="ko-KR" altLang="en-US" sz="1800" dirty="0"/>
              <a:t> 생성 알고리즘의 종류를 탐지하는 표적형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>
              <a:buFontTx/>
              <a:buChar char="-"/>
            </a:pPr>
            <a:r>
              <a:rPr lang="ko-KR" altLang="en-US" sz="1800" dirty="0">
                <a:sym typeface="Wingdings" pitchFamily="2" charset="2"/>
              </a:rPr>
              <a:t>생성 알고리즘에 관계없이 </a:t>
            </a:r>
            <a:r>
              <a:rPr lang="ko-KR" altLang="en-US" sz="1800" dirty="0" err="1">
                <a:sym typeface="Wingdings" pitchFamily="2" charset="2"/>
              </a:rPr>
              <a:t>스테가노그래피로</a:t>
            </a:r>
            <a:r>
              <a:rPr lang="ko-KR" altLang="en-US" sz="1800" dirty="0">
                <a:sym typeface="Wingdings" pitchFamily="2" charset="2"/>
              </a:rPr>
              <a:t> 생성된 </a:t>
            </a:r>
            <a:r>
              <a:rPr lang="ko-KR" altLang="en-US" sz="1800" dirty="0" err="1">
                <a:sym typeface="Wingdings" pitchFamily="2" charset="2"/>
              </a:rPr>
              <a:t>스테고</a:t>
            </a:r>
            <a:r>
              <a:rPr lang="ko-KR" altLang="en-US" sz="1800" dirty="0">
                <a:sym typeface="Wingdings" pitchFamily="2" charset="2"/>
              </a:rPr>
              <a:t> 오브젝트인지 아닌지 탐지하는 범용형</a:t>
            </a:r>
            <a:endParaRPr lang="en-US" altLang="ko-KR" sz="1800" dirty="0">
              <a:sym typeface="Wingdings" pitchFamily="2" charset="2"/>
            </a:endParaRPr>
          </a:p>
          <a:p>
            <a:pPr>
              <a:buFontTx/>
              <a:buChar char="-"/>
            </a:pPr>
            <a:r>
              <a:rPr lang="ko-KR" altLang="en-US" sz="1800" dirty="0" err="1"/>
              <a:t>스테그아날리시스는</a:t>
            </a:r>
            <a:r>
              <a:rPr lang="ko-KR" altLang="en-US" sz="1800" dirty="0"/>
              <a:t> 그림에서 볼 수 있듯이 크게 특징 추출과 탐지 과정으로 나뉜다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대표적인 특징 추출 기법으로 크게 </a:t>
            </a:r>
            <a:r>
              <a:rPr lang="en-US" altLang="ko-KR" sz="1800" dirty="0"/>
              <a:t>4</a:t>
            </a:r>
            <a:r>
              <a:rPr lang="ko-KR" altLang="en-US" sz="1800" dirty="0"/>
              <a:t>가지로 </a:t>
            </a:r>
            <a:r>
              <a:rPr lang="en-US" altLang="ko-KR" sz="1800" dirty="0">
                <a:solidFill>
                  <a:srgbClr val="2E75B6"/>
                </a:solidFill>
              </a:rPr>
              <a:t>SPAM,</a:t>
            </a:r>
            <a:r>
              <a:rPr lang="ko-KR" altLang="en-US" sz="1800" dirty="0">
                <a:solidFill>
                  <a:srgbClr val="2E75B6"/>
                </a:solidFill>
              </a:rPr>
              <a:t> </a:t>
            </a:r>
            <a:r>
              <a:rPr lang="en-US" altLang="ko-KR" sz="1800" dirty="0">
                <a:solidFill>
                  <a:srgbClr val="2E75B6"/>
                </a:solidFill>
              </a:rPr>
              <a:t>SRM,</a:t>
            </a:r>
            <a:r>
              <a:rPr lang="ko-KR" altLang="en-US" sz="1800" dirty="0">
                <a:solidFill>
                  <a:srgbClr val="2E75B6"/>
                </a:solidFill>
              </a:rPr>
              <a:t> </a:t>
            </a:r>
            <a:r>
              <a:rPr lang="en-US" altLang="ko-KR" sz="1800" dirty="0">
                <a:solidFill>
                  <a:srgbClr val="2E75B6"/>
                </a:solidFill>
              </a:rPr>
              <a:t>DCTR,</a:t>
            </a:r>
            <a:r>
              <a:rPr lang="ko-KR" altLang="en-US" sz="1800" dirty="0">
                <a:solidFill>
                  <a:srgbClr val="2E75B6"/>
                </a:solidFill>
              </a:rPr>
              <a:t> 통계적 방식 및 기계학습을 위한 탐지</a:t>
            </a:r>
            <a:endParaRPr lang="en-US" altLang="ko-KR" sz="1800" dirty="0">
              <a:solidFill>
                <a:srgbClr val="2E75B6"/>
              </a:solidFill>
            </a:endParaRPr>
          </a:p>
          <a:p>
            <a:pPr marL="0" indent="0">
              <a:buNone/>
            </a:pPr>
            <a:endParaRPr lang="en" altLang="ko-Kore-KR" sz="1900" dirty="0">
              <a:effectLst/>
              <a:latin typeface="Helvetica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altLang="ko-Kore-KR" sz="1800" dirty="0">
                <a:effectLst/>
                <a:latin typeface="+mn-ea"/>
              </a:rPr>
              <a:t>1. Subtractive Pixel Adjacency Matrix (SPAM) : </a:t>
            </a:r>
            <a:r>
              <a:rPr lang="ko-Kore-KR" altLang="en-US" sz="1800" dirty="0">
                <a:latin typeface="+mn-ea"/>
              </a:rPr>
              <a:t>이미지의</a:t>
            </a:r>
            <a:r>
              <a:rPr lang="ko-KR" altLang="en-US" sz="1800" dirty="0">
                <a:latin typeface="+mn-ea"/>
              </a:rPr>
              <a:t> 노이즈 </a:t>
            </a:r>
            <a:r>
              <a:rPr lang="ko-KR" altLang="en-US" sz="1800" dirty="0" err="1">
                <a:latin typeface="+mn-ea"/>
              </a:rPr>
              <a:t>잔차를</a:t>
            </a:r>
            <a:r>
              <a:rPr lang="ko-KR" altLang="en-US" sz="1800" dirty="0">
                <a:latin typeface="+mn-ea"/>
              </a:rPr>
              <a:t> 기반으로 하며</a:t>
            </a:r>
            <a:r>
              <a:rPr lang="en-US" altLang="ko-KR" sz="1800" dirty="0">
                <a:latin typeface="+mn-ea"/>
              </a:rPr>
              <a:t>,</a:t>
            </a:r>
            <a:r>
              <a:rPr lang="ko-KR" altLang="en-US" sz="1800" dirty="0">
                <a:latin typeface="+mn-ea"/>
              </a:rPr>
              <a:t> 이미지의 특성을 이용하여 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픽셀 간의 차이를 계산하여 </a:t>
            </a:r>
            <a:r>
              <a:rPr lang="ko-KR" altLang="en-US" sz="1800" dirty="0" err="1">
                <a:solidFill>
                  <a:srgbClr val="2E75B6"/>
                </a:solidFill>
                <a:latin typeface="+mn-ea"/>
              </a:rPr>
              <a:t>스테고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 이미지에 대한 특징을 추출하는 방법</a:t>
            </a:r>
            <a:endParaRPr lang="en-US" altLang="ko-KR" sz="1800" dirty="0">
              <a:solidFill>
                <a:srgbClr val="2E75B6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2</a:t>
            </a:r>
            <a:r>
              <a:rPr lang="en" altLang="ko-Kore-KR" sz="1800" dirty="0">
                <a:effectLst/>
                <a:latin typeface="+mn-ea"/>
              </a:rPr>
              <a:t>. Spatial Rich model (SRM)</a:t>
            </a:r>
            <a:r>
              <a:rPr lang="ko-KR" altLang="en-US" sz="1800" dirty="0">
                <a:effectLst/>
                <a:latin typeface="+mn-ea"/>
              </a:rPr>
              <a:t> </a:t>
            </a:r>
            <a:r>
              <a:rPr lang="en" altLang="ko-Kore-KR" sz="1800" dirty="0">
                <a:effectLst/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고주파 및 저주파 영역의 특징을 효과적으로 추출하기 위해 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다양한 선형 및 비선형 필터를 사용하는 </a:t>
            </a:r>
            <a:r>
              <a:rPr lang="ko-KR" altLang="en-US" sz="1800" dirty="0" err="1">
                <a:solidFill>
                  <a:srgbClr val="2E75B6"/>
                </a:solidFill>
                <a:latin typeface="+mn-ea"/>
              </a:rPr>
              <a:t>스테고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 분석 기법</a:t>
            </a:r>
            <a:endParaRPr lang="en-US" altLang="ko-KR" sz="1800" dirty="0">
              <a:solidFill>
                <a:srgbClr val="2E75B6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latin typeface="+mn-ea"/>
              </a:rPr>
              <a:t>3. Discrete Cosine Transform Residuals(DCTR)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 </a:t>
            </a:r>
            <a:r>
              <a:rPr lang="en-US" altLang="ko-KR" sz="1800" dirty="0">
                <a:solidFill>
                  <a:srgbClr val="2E75B6"/>
                </a:solidFill>
                <a:latin typeface="+mn-ea"/>
              </a:rPr>
              <a:t>: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이미지의 </a:t>
            </a:r>
            <a:r>
              <a:rPr lang="en-US" altLang="ko-KR" sz="1800" dirty="0">
                <a:solidFill>
                  <a:srgbClr val="2E75B6"/>
                </a:solidFill>
                <a:latin typeface="+mn-ea"/>
              </a:rPr>
              <a:t>DCT 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값을 분석하여 잔여 정보를 추출하고</a:t>
            </a:r>
            <a:r>
              <a:rPr lang="en-US" altLang="ko-KR" sz="1800" dirty="0">
                <a:solidFill>
                  <a:srgbClr val="2E75B6"/>
                </a:solidFill>
                <a:latin typeface="+mn-ea"/>
              </a:rPr>
              <a:t>,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 이를 통해 </a:t>
            </a:r>
            <a:r>
              <a:rPr lang="ko-KR" altLang="en-US" sz="1800" dirty="0" err="1">
                <a:solidFill>
                  <a:srgbClr val="2E75B6"/>
                </a:solidFill>
                <a:latin typeface="+mn-ea"/>
              </a:rPr>
              <a:t>스테고</a:t>
            </a:r>
            <a:r>
              <a:rPr lang="ko-KR" altLang="en-US" sz="1800" dirty="0">
                <a:solidFill>
                  <a:srgbClr val="2E75B6"/>
                </a:solidFill>
                <a:latin typeface="+mn-ea"/>
              </a:rPr>
              <a:t> 데이터의 특징을 얻는 방법</a:t>
            </a:r>
            <a:endParaRPr lang="en-US" altLang="ko-KR" sz="1800" dirty="0">
              <a:solidFill>
                <a:srgbClr val="2E75B6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ko-KR" sz="1800" dirty="0">
                <a:effectLst/>
                <a:latin typeface="+mn-ea"/>
              </a:rPr>
              <a:t>4.</a:t>
            </a:r>
            <a:r>
              <a:rPr lang="ko-KR" altLang="en-US" sz="1800" dirty="0">
                <a:effectLst/>
                <a:latin typeface="+mn-ea"/>
              </a:rPr>
              <a:t> 통계적 방식 및 기계학습을 통한 탐지 </a:t>
            </a:r>
            <a:r>
              <a:rPr lang="en-US" altLang="ko-KR" sz="1800" dirty="0">
                <a:effectLst/>
                <a:latin typeface="+mn-ea"/>
              </a:rPr>
              <a:t>:</a:t>
            </a:r>
            <a:r>
              <a:rPr lang="ko-KR" altLang="en-US" sz="1800" dirty="0">
                <a:effectLst/>
                <a:latin typeface="+mn-ea"/>
              </a:rPr>
              <a:t> </a:t>
            </a:r>
            <a:r>
              <a:rPr lang="ko-KR" altLang="en-US" sz="1800" dirty="0" err="1">
                <a:effectLst/>
                <a:latin typeface="+mn-ea"/>
              </a:rPr>
              <a:t>스테고</a:t>
            </a:r>
            <a:r>
              <a:rPr lang="ko-KR" altLang="en-US" sz="1800" dirty="0">
                <a:effectLst/>
                <a:latin typeface="+mn-ea"/>
              </a:rPr>
              <a:t> 데이터를 탐지하기 위해 통계적 방식과 기계학습 방식을 사용하며</a:t>
            </a:r>
            <a:r>
              <a:rPr lang="en-US" altLang="ko-KR" sz="1800" dirty="0">
                <a:effectLst/>
                <a:latin typeface="+mn-ea"/>
              </a:rPr>
              <a:t>,</a:t>
            </a:r>
            <a:r>
              <a:rPr lang="ko-KR" altLang="en-US" sz="1800" dirty="0">
                <a:effectLst/>
                <a:latin typeface="+mn-ea"/>
              </a:rPr>
              <a:t> 기계학습 방식은 </a:t>
            </a:r>
            <a:r>
              <a:rPr lang="en-US" altLang="ko-KR" sz="1800" dirty="0">
                <a:solidFill>
                  <a:srgbClr val="2E75B6"/>
                </a:solidFill>
                <a:effectLst/>
                <a:latin typeface="+mn-ea"/>
              </a:rPr>
              <a:t>SVM</a:t>
            </a:r>
            <a:r>
              <a:rPr lang="ko-KR" altLang="en-US" sz="1800" dirty="0">
                <a:solidFill>
                  <a:srgbClr val="2E75B6"/>
                </a:solidFill>
                <a:effectLst/>
                <a:latin typeface="+mn-ea"/>
              </a:rPr>
              <a:t>과 앙상블 학습을 활용하여 </a:t>
            </a:r>
            <a:r>
              <a:rPr lang="ko-KR" altLang="en-US" sz="1800" dirty="0" err="1">
                <a:solidFill>
                  <a:srgbClr val="2E75B6"/>
                </a:solidFill>
                <a:effectLst/>
                <a:latin typeface="+mn-ea"/>
              </a:rPr>
              <a:t>스테고</a:t>
            </a:r>
            <a:r>
              <a:rPr lang="ko-KR" altLang="en-US" sz="1800" dirty="0">
                <a:solidFill>
                  <a:srgbClr val="2E75B6"/>
                </a:solidFill>
                <a:effectLst/>
                <a:latin typeface="+mn-ea"/>
              </a:rPr>
              <a:t> 데이터를 탐지하는 방법</a:t>
            </a:r>
            <a:endParaRPr lang="en" altLang="ko-Kore-KR" sz="1800" dirty="0">
              <a:solidFill>
                <a:srgbClr val="2E75B6"/>
              </a:solidFill>
              <a:effectLst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E60F45-7DB8-87A3-96B7-C23774FC6594}"/>
              </a:ext>
            </a:extLst>
          </p:cNvPr>
          <p:cNvSpPr/>
          <p:nvPr/>
        </p:nvSpPr>
        <p:spPr>
          <a:xfrm>
            <a:off x="410404" y="2616229"/>
            <a:ext cx="10769660" cy="293915"/>
          </a:xfrm>
          <a:prstGeom prst="rect">
            <a:avLst/>
          </a:prstGeom>
          <a:solidFill>
            <a:srgbClr val="C00000">
              <a:alpha val="1876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3675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592F7-E581-C7AA-E935-47DC7BBB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스테그아날리시스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F54D4-B516-7BE2-F56A-8DCFB3245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200" b="1" dirty="0" err="1">
                <a:latin typeface="+mn-ea"/>
              </a:rPr>
              <a:t>스테그아날리시스</a:t>
            </a:r>
            <a:r>
              <a:rPr lang="ko-KR" altLang="en-US" sz="2200" b="1" dirty="0">
                <a:latin typeface="+mn-ea"/>
              </a:rPr>
              <a:t> 오픈 소스 도구</a:t>
            </a:r>
            <a:endParaRPr lang="en-US" altLang="ko-KR" sz="2200" b="1" dirty="0">
              <a:latin typeface="+mn-ea"/>
            </a:endParaRPr>
          </a:p>
          <a:p>
            <a:endParaRPr lang="en-US" altLang="ko-KR" sz="2200" b="1" dirty="0"/>
          </a:p>
          <a:p>
            <a:endParaRPr lang="en-US" altLang="ko-KR" sz="2200" b="1" dirty="0"/>
          </a:p>
          <a:p>
            <a:pPr marL="0" indent="0">
              <a:buNone/>
            </a:pPr>
            <a:endParaRPr lang="en-US" altLang="ko-KR" sz="2200" b="1" dirty="0"/>
          </a:p>
          <a:p>
            <a:r>
              <a:rPr lang="ko-KR" altLang="en-US" sz="2200" b="1" dirty="0">
                <a:latin typeface="+mn-ea"/>
              </a:rPr>
              <a:t>딥러닝 기반의 </a:t>
            </a:r>
            <a:r>
              <a:rPr lang="ko-KR" altLang="en-US" sz="2200" b="1" dirty="0" err="1">
                <a:latin typeface="+mn-ea"/>
              </a:rPr>
              <a:t>스테그아날리시스</a:t>
            </a:r>
            <a:endParaRPr lang="en-US" altLang="ko-KR" sz="2200" b="1" dirty="0">
              <a:latin typeface="+mn-ea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기존의 통계적 방식 및 </a:t>
            </a:r>
            <a:r>
              <a:rPr lang="en-US" altLang="ko-KR" sz="1800" dirty="0">
                <a:latin typeface="+mn-ea"/>
              </a:rPr>
              <a:t>SVM </a:t>
            </a:r>
            <a:r>
              <a:rPr lang="ko-KR" altLang="en-US" sz="1800" dirty="0">
                <a:latin typeface="+mn-ea"/>
              </a:rPr>
              <a:t>기반의 </a:t>
            </a:r>
            <a:r>
              <a:rPr lang="ko-KR" altLang="en-US" sz="1800" dirty="0" err="1">
                <a:latin typeface="+mn-ea"/>
              </a:rPr>
              <a:t>스테그아날리시스와</a:t>
            </a:r>
            <a:r>
              <a:rPr lang="ko-KR" altLang="en-US" sz="1800" dirty="0">
                <a:latin typeface="+mn-ea"/>
              </a:rPr>
              <a:t> 다르게 특징 추출부터 탐지까지의 과정을 </a:t>
            </a:r>
            <a:r>
              <a:rPr lang="en-US" altLang="ko-KR" sz="1800" dirty="0">
                <a:latin typeface="+mn-ea"/>
              </a:rPr>
              <a:t>end - to –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end</a:t>
            </a:r>
            <a:r>
              <a:rPr lang="ko-KR" altLang="en-US" sz="1800" dirty="0">
                <a:latin typeface="+mn-ea"/>
              </a:rPr>
              <a:t> 방식으로 통합하여 </a:t>
            </a:r>
            <a:r>
              <a:rPr lang="ko-KR" altLang="en-US" sz="1800" dirty="0" err="1">
                <a:latin typeface="+mn-ea"/>
              </a:rPr>
              <a:t>학습함으로서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스테고</a:t>
            </a:r>
            <a:r>
              <a:rPr lang="ko-KR" altLang="en-US" sz="1800" dirty="0">
                <a:latin typeface="+mn-ea"/>
              </a:rPr>
              <a:t> 오브젝트를 탐지하는 기술</a:t>
            </a:r>
            <a:r>
              <a:rPr lang="en-US" altLang="ko-KR" sz="1800" dirty="0">
                <a:latin typeface="+mn-ea"/>
              </a:rPr>
              <a:t>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>
                <a:latin typeface="+mn-ea"/>
              </a:rPr>
              <a:t>아래 그림은 딥러닝 기반의 </a:t>
            </a:r>
            <a:r>
              <a:rPr lang="ko-KR" altLang="en-US" sz="1800" dirty="0" err="1">
                <a:latin typeface="+mn-ea"/>
              </a:rPr>
              <a:t>스테그아날리시스의</a:t>
            </a:r>
            <a:r>
              <a:rPr lang="ko-KR" altLang="en-US" sz="1800" dirty="0">
                <a:latin typeface="+mn-ea"/>
              </a:rPr>
              <a:t> 일반적인 구조를 보여주는 것으로 대부분의 연구에서 이미지의 특징을 추출하기 위한 </a:t>
            </a:r>
            <a:r>
              <a:rPr lang="ko-KR" altLang="en-US" sz="1800" dirty="0" err="1">
                <a:latin typeface="+mn-ea"/>
              </a:rPr>
              <a:t>전처리</a:t>
            </a:r>
            <a:r>
              <a:rPr lang="ko-KR" altLang="en-US" sz="1800" dirty="0">
                <a:latin typeface="+mn-ea"/>
              </a:rPr>
              <a:t> 과정으로 고역 통과필터와 </a:t>
            </a:r>
            <a:r>
              <a:rPr lang="en-US" altLang="ko-KR" sz="1800" dirty="0">
                <a:latin typeface="+mn-ea"/>
              </a:rPr>
              <a:t>SRM</a:t>
            </a:r>
            <a:r>
              <a:rPr lang="ko-KR" altLang="en-US" sz="1800" dirty="0">
                <a:latin typeface="+mn-ea"/>
              </a:rPr>
              <a:t>필터를 사용하였고 학습을 위한 분류 모델은 </a:t>
            </a:r>
            <a:r>
              <a:rPr lang="en-US" altLang="ko-KR" sz="1800" dirty="0">
                <a:latin typeface="+mn-ea"/>
              </a:rPr>
              <a:t>CNN</a:t>
            </a:r>
            <a:r>
              <a:rPr lang="ko-KR" altLang="en-US" sz="1800" dirty="0" err="1">
                <a:latin typeface="+mn-ea"/>
              </a:rPr>
              <a:t>으로</a:t>
            </a:r>
            <a:r>
              <a:rPr lang="ko-KR" altLang="en-US" sz="1800" dirty="0">
                <a:latin typeface="+mn-ea"/>
              </a:rPr>
              <a:t> 구성된다</a:t>
            </a:r>
            <a:r>
              <a:rPr lang="en-US" altLang="ko-KR" sz="18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22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B5CF05D-E3FE-DF2F-C378-5A6398249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047435"/>
              </p:ext>
            </p:extLst>
          </p:nvPr>
        </p:nvGraphicFramePr>
        <p:xfrm>
          <a:off x="838200" y="1539018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6851361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970073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46101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Method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Tool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Cover Object Type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A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42588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Steganalysis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StegSpy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Image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55429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SteganalysisStegDetect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Helvetica" pitchFamily="2" charset="0"/>
                        </a:rPr>
                        <a:t>Image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008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>
                          <a:effectLst/>
                          <a:latin typeface="Helvetica" pitchFamily="2" charset="0"/>
                        </a:rPr>
                        <a:t>SteganalysisStegSecret</a:t>
                      </a:r>
                      <a:endParaRPr lang="en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Helvetica" pitchFamily="2" charset="0"/>
                        </a:rPr>
                        <a:t>Image/Audio/Video</a:t>
                      </a: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7478254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440717C0-EC3F-374B-D84F-7DAC6471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677" y="4625035"/>
            <a:ext cx="2628646" cy="21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3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52576-1ABF-F25C-7A08-633635BD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스테그아날리시스</a:t>
            </a:r>
            <a:endParaRPr kumimoji="1" lang="ko-Kore-KR" altLang="en-US" dirty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566B54D4-CBE0-1565-73AE-6F2E9F1E1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r>
              <a:rPr lang="ko-KR" altLang="en-US" sz="2200" b="1" dirty="0"/>
              <a:t>딥러닝 기반의 </a:t>
            </a:r>
            <a:r>
              <a:rPr lang="ko-KR" altLang="en-US" sz="2200" b="1" dirty="0" err="1"/>
              <a:t>스테그아날리시스를</a:t>
            </a:r>
            <a:r>
              <a:rPr lang="ko-KR" altLang="en-US" sz="2200" b="1" dirty="0"/>
              <a:t> 위한 </a:t>
            </a:r>
            <a:r>
              <a:rPr lang="ko-KR" altLang="en-US" sz="2200" b="1" dirty="0" err="1"/>
              <a:t>전처리</a:t>
            </a:r>
            <a:endParaRPr lang="en-US" altLang="ko-KR" sz="2200" b="1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 err="1"/>
              <a:t>스테그아날리시스를</a:t>
            </a:r>
            <a:r>
              <a:rPr lang="ko-KR" altLang="en-US" sz="1800" dirty="0"/>
              <a:t> 위한 이미지 분류 작업은 일반적인 이미지 분류를 위한 </a:t>
            </a:r>
            <a:r>
              <a:rPr lang="en-US" altLang="ko-KR" sz="1800" dirty="0"/>
              <a:t>CNN</a:t>
            </a:r>
            <a:r>
              <a:rPr lang="ko-KR" altLang="en-US" sz="1800" dirty="0"/>
              <a:t>과 약간의 차이점이 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 err="1"/>
              <a:t>스테그아날리시스를</a:t>
            </a:r>
            <a:r>
              <a:rPr lang="ko-KR" altLang="en-US" sz="1800" dirty="0"/>
              <a:t> 위해서는 이미지 자체가 가지고 있는 내용과 의미에 대한 분석이 아니라 이미지에 숨겨진 정보를 알아내야 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이를 위해서는 </a:t>
            </a:r>
            <a:r>
              <a:rPr lang="ko-KR" altLang="en-US" sz="1800" dirty="0" err="1"/>
              <a:t>스테고</a:t>
            </a:r>
            <a:r>
              <a:rPr lang="ko-KR" altLang="en-US" sz="1800" dirty="0"/>
              <a:t> 이미지의 경계선과 같이 정보들이 숨겨질 가능성이 높은 부분에 대한 특징 추출 및 분석이 가능해야 한다</a:t>
            </a:r>
            <a:r>
              <a:rPr lang="en-US" altLang="ko-KR" sz="1800" dirty="0"/>
              <a:t>.</a:t>
            </a:r>
            <a:r>
              <a:rPr lang="ko-KR" altLang="en-US" sz="1800" dirty="0"/>
              <a:t> 따라서 </a:t>
            </a:r>
            <a:r>
              <a:rPr lang="en-US" altLang="ko-KR" sz="1800" dirty="0">
                <a:solidFill>
                  <a:srgbClr val="2E75B6"/>
                </a:solidFill>
              </a:rPr>
              <a:t>SRM</a:t>
            </a:r>
            <a:r>
              <a:rPr lang="ko-KR" altLang="en-US" sz="1800" dirty="0">
                <a:solidFill>
                  <a:srgbClr val="2E75B6"/>
                </a:solidFill>
              </a:rPr>
              <a:t>과 </a:t>
            </a:r>
            <a:r>
              <a:rPr lang="en-US" altLang="ko-KR" sz="1800" dirty="0">
                <a:solidFill>
                  <a:srgbClr val="2E75B6"/>
                </a:solidFill>
              </a:rPr>
              <a:t>HPF</a:t>
            </a:r>
            <a:r>
              <a:rPr lang="ko-KR" altLang="en-US" sz="1800" dirty="0" err="1">
                <a:solidFill>
                  <a:srgbClr val="2E75B6"/>
                </a:solidFill>
              </a:rPr>
              <a:t>를</a:t>
            </a:r>
            <a:r>
              <a:rPr lang="ko-KR" altLang="en-US" sz="1800" dirty="0">
                <a:solidFill>
                  <a:srgbClr val="2E75B6"/>
                </a:solidFill>
              </a:rPr>
              <a:t> 통해 고주파 성분을 남겨두는 등의 </a:t>
            </a:r>
            <a:r>
              <a:rPr lang="ko-KR" altLang="en-US" sz="1800" dirty="0" err="1">
                <a:solidFill>
                  <a:srgbClr val="2E75B6"/>
                </a:solidFill>
              </a:rPr>
              <a:t>전처리</a:t>
            </a:r>
            <a:r>
              <a:rPr lang="ko-KR" altLang="en-US" sz="1800" dirty="0">
                <a:solidFill>
                  <a:srgbClr val="2E75B6"/>
                </a:solidFill>
              </a:rPr>
              <a:t> 작업이 필요</a:t>
            </a:r>
            <a:r>
              <a:rPr lang="ko-KR" altLang="en-US" sz="1800" dirty="0"/>
              <a:t>하며</a:t>
            </a:r>
            <a:r>
              <a:rPr lang="en-US" altLang="ko-KR" sz="1800" dirty="0"/>
              <a:t>,</a:t>
            </a:r>
            <a:r>
              <a:rPr lang="ko-KR" altLang="en-US" sz="1800" dirty="0"/>
              <a:t> 이러한 특징 추출 과정을 통해 얻은 잔여 정보를 </a:t>
            </a:r>
            <a:r>
              <a:rPr lang="en-US" altLang="ko-KR" sz="1800" dirty="0"/>
              <a:t>CNN</a:t>
            </a:r>
            <a:r>
              <a:rPr lang="ko-KR" altLang="en-US" sz="1800" dirty="0"/>
              <a:t>에 </a:t>
            </a:r>
            <a:r>
              <a:rPr lang="ko-KR" altLang="en-US" sz="1800" dirty="0" err="1"/>
              <a:t>입력함으로서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스테그아날리시스의</a:t>
            </a:r>
            <a:r>
              <a:rPr lang="ko-KR" altLang="en-US" sz="1800" dirty="0"/>
              <a:t> 성능을 향상 시킬 수 있게 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800" b="1" dirty="0"/>
          </a:p>
          <a:p>
            <a:pPr>
              <a:lnSpc>
                <a:spcPct val="100000"/>
              </a:lnSpc>
            </a:pPr>
            <a:r>
              <a:rPr lang="ko-KR" altLang="en-US" sz="2200" b="1" dirty="0"/>
              <a:t>대표적인 딥러닝 기반의 </a:t>
            </a:r>
            <a:r>
              <a:rPr lang="ko-KR" altLang="en-US" sz="2200" b="1" dirty="0" err="1"/>
              <a:t>스테그아날리시스</a:t>
            </a:r>
            <a:r>
              <a:rPr lang="ko-KR" altLang="en-US" sz="2200" b="1" dirty="0"/>
              <a:t> 기술</a:t>
            </a:r>
            <a:endParaRPr lang="en-US" altLang="ko-KR" sz="22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대표적인 딥러닝 기반의 </a:t>
            </a:r>
            <a:r>
              <a:rPr lang="ko-KR" altLang="en-US" sz="1800" dirty="0" err="1"/>
              <a:t>스테그아날리시스</a:t>
            </a:r>
            <a:r>
              <a:rPr lang="ko-KR" altLang="en-US" sz="1800" dirty="0"/>
              <a:t> 기술은 </a:t>
            </a:r>
            <a:r>
              <a:rPr lang="en-US" altLang="ko-KR" sz="1800" dirty="0">
                <a:solidFill>
                  <a:srgbClr val="2E75B6"/>
                </a:solidFill>
              </a:rPr>
              <a:t>Xu-Net, Ye-Net, </a:t>
            </a:r>
            <a:r>
              <a:rPr lang="en-US" altLang="ko-KR" sz="1800" dirty="0" err="1">
                <a:solidFill>
                  <a:srgbClr val="2E75B6"/>
                </a:solidFill>
              </a:rPr>
              <a:t>Yeroudj</a:t>
            </a:r>
            <a:r>
              <a:rPr lang="en-US" altLang="ko-KR" sz="1800" dirty="0">
                <a:solidFill>
                  <a:srgbClr val="2E75B6"/>
                </a:solidFill>
              </a:rPr>
              <a:t>-Net, GBRAS-Net</a:t>
            </a:r>
            <a:r>
              <a:rPr lang="ko-KR" altLang="en-US" sz="1800" dirty="0">
                <a:solidFill>
                  <a:srgbClr val="2E75B6"/>
                </a:solidFill>
              </a:rPr>
              <a:t> </a:t>
            </a:r>
            <a:endParaRPr lang="en-US" altLang="ko-KR" sz="1800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916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9CC02-C43B-E4A2-3C51-91D6924C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스테그아날리시스</a:t>
            </a:r>
            <a:endParaRPr kumimoji="1" lang="ko-Kore-KR" altLang="en-US" dirty="0"/>
          </a:p>
        </p:txBody>
      </p:sp>
      <p:pic>
        <p:nvPicPr>
          <p:cNvPr id="5" name="그림 4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6B407124-7F9D-E207-3575-BA0C95D786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33"/>
          <a:stretch/>
        </p:blipFill>
        <p:spPr>
          <a:xfrm>
            <a:off x="297147" y="4561829"/>
            <a:ext cx="11597705" cy="2232163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CF29B9B-D43A-1B8D-F64E-33187ACC4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sz="2200" b="1" dirty="0"/>
              <a:t>Xu-Net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/>
              <a:t>HPF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통해 학습을 위한 특징 추출 과정을 거친 후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5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레이어를 거치고 최종 출력 레이어를 통해 </a:t>
            </a:r>
            <a:r>
              <a:rPr lang="ko-KR" altLang="en-US" sz="1800" dirty="0" err="1"/>
              <a:t>스테고</a:t>
            </a:r>
            <a:r>
              <a:rPr lang="ko-KR" altLang="en-US" sz="1800" dirty="0"/>
              <a:t> 이미지와 커버 이미지를 분류하는 과정이다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가장 먼저 수행되는 </a:t>
            </a:r>
            <a:r>
              <a:rPr lang="ko-KR" altLang="en-US" sz="1800" dirty="0" err="1"/>
              <a:t>전처리</a:t>
            </a:r>
            <a:r>
              <a:rPr lang="ko-KR" altLang="en-US" sz="1800" dirty="0"/>
              <a:t> 과정에서는 </a:t>
            </a:r>
            <a:r>
              <a:rPr lang="en-US" altLang="ko-KR" sz="1800" dirty="0"/>
              <a:t>HPF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사용하여 잔여 정보를 생성하고</a:t>
            </a:r>
            <a:r>
              <a:rPr lang="en-US" altLang="ko-KR" sz="1800" dirty="0"/>
              <a:t>,</a:t>
            </a:r>
            <a:r>
              <a:rPr lang="ko-KR" altLang="en-US" sz="1800" dirty="0"/>
              <a:t> 해당 결과를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레이어에 입력한다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첫 번째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레이어는 절댓값을 취하는 </a:t>
            </a:r>
            <a:r>
              <a:rPr lang="en-US" altLang="ko-KR" sz="1800" dirty="0"/>
              <a:t>ABS(Absolute)</a:t>
            </a:r>
            <a:r>
              <a:rPr lang="ko-KR" altLang="en-US" sz="1800" dirty="0"/>
              <a:t> 레이어와 정규화를 위한 </a:t>
            </a:r>
            <a:r>
              <a:rPr lang="en-US" altLang="ko-KR" sz="1800" dirty="0"/>
              <a:t>BN(Batch</a:t>
            </a:r>
            <a:r>
              <a:rPr lang="ko-KR" altLang="en-US" sz="1800" dirty="0"/>
              <a:t> </a:t>
            </a:r>
            <a:r>
              <a:rPr lang="en-US" altLang="ko-KR" sz="1800" dirty="0"/>
              <a:t>Normalization)</a:t>
            </a:r>
            <a:r>
              <a:rPr lang="ko-KR" altLang="en-US" sz="1800" dirty="0"/>
              <a:t> 레이어를 거친 후 </a:t>
            </a:r>
            <a:r>
              <a:rPr lang="en-US" altLang="ko-KR" sz="1800" dirty="0"/>
              <a:t>Tanh </a:t>
            </a:r>
            <a:r>
              <a:rPr lang="ko-KR" altLang="en-US" sz="1800" dirty="0"/>
              <a:t>활성화 함수에 입력된다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다음 활성화 함수를 거친 후에는 평균 </a:t>
            </a:r>
            <a:r>
              <a:rPr lang="ko-KR" altLang="en-US" sz="1800" dirty="0" err="1"/>
              <a:t>풀링</a:t>
            </a:r>
            <a:r>
              <a:rPr lang="ko-KR" altLang="en-US" sz="1800" dirty="0"/>
              <a:t> 레이어에 입력되는데</a:t>
            </a:r>
            <a:r>
              <a:rPr lang="en-US" altLang="ko-KR" sz="1800" dirty="0"/>
              <a:t>,</a:t>
            </a:r>
            <a:r>
              <a:rPr lang="ko-KR" altLang="en-US" sz="1800" dirty="0"/>
              <a:t> 평균 </a:t>
            </a:r>
            <a:r>
              <a:rPr lang="ko-KR" altLang="en-US" sz="1800" dirty="0" err="1"/>
              <a:t>풀링은</a:t>
            </a:r>
            <a:r>
              <a:rPr lang="ko-KR" altLang="en-US" sz="1800" dirty="0"/>
              <a:t> 노이즈가 많은 </a:t>
            </a:r>
            <a:r>
              <a:rPr lang="ko-KR" altLang="en-US" sz="1800" dirty="0" err="1"/>
              <a:t>스테고</a:t>
            </a:r>
            <a:r>
              <a:rPr lang="ko-KR" altLang="en-US" sz="1800" dirty="0"/>
              <a:t> 이미지를 학습할 때 노이즈와 작은 변화들에 대한 불필요한 영향을 </a:t>
            </a:r>
            <a:r>
              <a:rPr lang="ko-KR" altLang="en-US" sz="1800" dirty="0" err="1"/>
              <a:t>줄여줌으로서</a:t>
            </a:r>
            <a:r>
              <a:rPr lang="ko-KR" altLang="en-US" sz="1800" dirty="0"/>
              <a:t> 더욱 견고하고 일반화된 학습이 가능하도록 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254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53AC2-E6FE-68A9-8E0D-6F222310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스테그아날리시스</a:t>
            </a:r>
            <a:endParaRPr kumimoji="1" lang="ko-Kore-KR" altLang="en-US" dirty="0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10825B61-061B-DD1E-FEAF-EBD02F3D7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081085"/>
            <a:ext cx="11369675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b="1" dirty="0"/>
              <a:t>2. Ye-Net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/>
              <a:t>Ye-Net</a:t>
            </a:r>
            <a:r>
              <a:rPr lang="ko-KR" altLang="en-US" sz="1800" dirty="0"/>
              <a:t>에서는 앞서 언급한 </a:t>
            </a:r>
            <a:r>
              <a:rPr lang="en-US" altLang="ko-KR" sz="1800" dirty="0"/>
              <a:t>SRM</a:t>
            </a:r>
            <a:r>
              <a:rPr lang="ko-KR" altLang="en-US" sz="1800" dirty="0"/>
              <a:t> 필터를 사용하였으며</a:t>
            </a:r>
            <a:r>
              <a:rPr lang="en-US" altLang="ko-KR" sz="1800" dirty="0"/>
              <a:t>,</a:t>
            </a:r>
            <a:r>
              <a:rPr lang="ko-KR" altLang="en-US" sz="1800" dirty="0"/>
              <a:t> 그중 선형 필터 </a:t>
            </a:r>
            <a:r>
              <a:rPr lang="en-US" altLang="ko-KR" sz="1800" dirty="0"/>
              <a:t>30</a:t>
            </a:r>
            <a:r>
              <a:rPr lang="ko-KR" altLang="en-US" sz="1800" dirty="0"/>
              <a:t>개를 적용하였다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초기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레이어에 </a:t>
            </a:r>
            <a:r>
              <a:rPr lang="en-US" altLang="ko-KR" sz="1800" dirty="0"/>
              <a:t>SRM</a:t>
            </a:r>
            <a:r>
              <a:rPr lang="ko-KR" altLang="en-US" sz="1800" dirty="0"/>
              <a:t>의 커널을 적용한 후</a:t>
            </a:r>
            <a:r>
              <a:rPr lang="en-US" altLang="ko-KR" sz="1800" dirty="0"/>
              <a:t>,</a:t>
            </a:r>
            <a:r>
              <a:rPr lang="ko-KR" altLang="en-US" sz="1800" dirty="0"/>
              <a:t> 이를 </a:t>
            </a:r>
            <a:r>
              <a:rPr lang="ko-KR" altLang="en-US" sz="1800" dirty="0" err="1"/>
              <a:t>역전파</a:t>
            </a:r>
            <a:r>
              <a:rPr lang="ko-KR" altLang="en-US" sz="1800" dirty="0"/>
              <a:t> 과정에 포함시켜서 </a:t>
            </a:r>
            <a:r>
              <a:rPr lang="en-US" altLang="ko-KR" sz="1800" dirty="0"/>
              <a:t>SRM </a:t>
            </a:r>
            <a:r>
              <a:rPr lang="ko-KR" altLang="en-US" sz="1800" dirty="0"/>
              <a:t>필터 또한 학습이 가능한 형태로 구성한다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800" dirty="0"/>
              <a:t>SRM </a:t>
            </a:r>
            <a:r>
              <a:rPr lang="ko-KR" altLang="en-US" sz="1800" dirty="0"/>
              <a:t>필터가 적용된 초기 레이어에는 활성화 함수로서 </a:t>
            </a:r>
            <a:r>
              <a:rPr lang="en-US" altLang="ko-KR" sz="1800" dirty="0"/>
              <a:t>TLU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적용하였고 이후 </a:t>
            </a:r>
            <a:r>
              <a:rPr lang="en-US" altLang="ko-KR" sz="1800" dirty="0"/>
              <a:t>7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레이어를 거친 후 커버 데이터와 </a:t>
            </a:r>
            <a:r>
              <a:rPr lang="ko-KR" altLang="en-US" sz="1800" dirty="0" err="1"/>
              <a:t>스테고</a:t>
            </a:r>
            <a:r>
              <a:rPr lang="ko-KR" altLang="en-US" sz="1800" dirty="0"/>
              <a:t> 데이터를 분류한다</a:t>
            </a:r>
            <a:r>
              <a:rPr lang="en-US" altLang="ko-KR" sz="1800" dirty="0"/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800" dirty="0"/>
              <a:t>전체적으로 </a:t>
            </a:r>
            <a:r>
              <a:rPr lang="ko-KR" altLang="en-US" sz="1800" dirty="0" err="1"/>
              <a:t>전처리</a:t>
            </a:r>
            <a:r>
              <a:rPr lang="ko-KR" altLang="en-US" sz="1800" dirty="0"/>
              <a:t> 과정을 거친 후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컨볼루션</a:t>
            </a:r>
            <a:r>
              <a:rPr lang="ko-KR" altLang="en-US" sz="1800" dirty="0"/>
              <a:t> 레이어가 적용되는 것은 유사하나 </a:t>
            </a:r>
            <a:r>
              <a:rPr lang="en-US" altLang="ko-KR" sz="1800" dirty="0"/>
              <a:t>ABS </a:t>
            </a:r>
            <a:r>
              <a:rPr lang="ko-KR" altLang="en-US" sz="1800" dirty="0"/>
              <a:t>레이어와 </a:t>
            </a:r>
            <a:r>
              <a:rPr lang="en-US" altLang="ko-KR" sz="1800" dirty="0"/>
              <a:t>BN</a:t>
            </a:r>
            <a:r>
              <a:rPr lang="ko-KR" altLang="en-US" sz="1800" dirty="0"/>
              <a:t>레이어를 </a:t>
            </a:r>
            <a:r>
              <a:rPr lang="ko-KR" altLang="en-US" sz="1800" dirty="0" err="1"/>
              <a:t>사용하지않으며</a:t>
            </a:r>
            <a:r>
              <a:rPr lang="ko-KR" altLang="en-US" sz="1800" dirty="0"/>
              <a:t> </a:t>
            </a:r>
            <a:r>
              <a:rPr lang="en-US" altLang="ko-KR" sz="1800" dirty="0"/>
              <a:t>Xu-Net</a:t>
            </a:r>
            <a:r>
              <a:rPr lang="ko-KR" altLang="en-US" sz="1800" dirty="0"/>
              <a:t>에 비해 </a:t>
            </a:r>
            <a:r>
              <a:rPr lang="en-US" altLang="ko-KR" sz="1800" dirty="0"/>
              <a:t>2</a:t>
            </a:r>
            <a:r>
              <a:rPr lang="ko-KR" altLang="en-US" sz="1800" dirty="0"/>
              <a:t>개 더 많은 </a:t>
            </a:r>
            <a:r>
              <a:rPr lang="ko-KR" altLang="en-US" sz="1800" dirty="0" err="1"/>
              <a:t>컨벌루션</a:t>
            </a:r>
            <a:r>
              <a:rPr lang="ko-KR" altLang="en-US" sz="1800" dirty="0"/>
              <a:t> 레이어를 사용하였다</a:t>
            </a:r>
            <a:r>
              <a:rPr lang="en-US" altLang="ko-KR" sz="1800" dirty="0"/>
              <a:t>.</a:t>
            </a:r>
          </a:p>
        </p:txBody>
      </p:sp>
      <p:pic>
        <p:nvPicPr>
          <p:cNvPr id="10" name="그림 9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983D3E39-8876-93B9-AA75-D93F70036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4" b="29442"/>
          <a:stretch/>
        </p:blipFill>
        <p:spPr>
          <a:xfrm>
            <a:off x="297147" y="3933312"/>
            <a:ext cx="11597705" cy="28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0167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2428</TotalTime>
  <Words>1249</Words>
  <Application>Microsoft Macintosh PowerPoint</Application>
  <PresentationFormat>와이드스크린</PresentationFormat>
  <Paragraphs>171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Helvetica</vt:lpstr>
      <vt:lpstr>CryptoCraft 테마</vt:lpstr>
      <vt:lpstr>제목 테마</vt:lpstr>
      <vt:lpstr>딥러닝 기반의 스테그아날리시스 기술 동향</vt:lpstr>
      <vt:lpstr>PowerPoint 프레젠테이션</vt:lpstr>
      <vt:lpstr>서론</vt:lpstr>
      <vt:lpstr>서론</vt:lpstr>
      <vt:lpstr>스테그아날리시스</vt:lpstr>
      <vt:lpstr>스테그아날리시스</vt:lpstr>
      <vt:lpstr>스테그아날리시스</vt:lpstr>
      <vt:lpstr>스테그아날리시스</vt:lpstr>
      <vt:lpstr>스테그아날리시스</vt:lpstr>
      <vt:lpstr>스테그아날리시스</vt:lpstr>
      <vt:lpstr>스테그아날리시스</vt:lpstr>
      <vt:lpstr>성능비교</vt:lpstr>
      <vt:lpstr>성능비교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김덕영</cp:lastModifiedBy>
  <cp:revision>86</cp:revision>
  <dcterms:created xsi:type="dcterms:W3CDTF">2019-03-05T04:29:07Z</dcterms:created>
  <dcterms:modified xsi:type="dcterms:W3CDTF">2023-11-29T07:43:19Z</dcterms:modified>
</cp:coreProperties>
</file>