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518" r:id="rId5"/>
    <p:sldId id="519" r:id="rId6"/>
    <p:sldId id="544" r:id="rId7"/>
    <p:sldId id="486" r:id="rId8"/>
    <p:sldId id="451" r:id="rId9"/>
    <p:sldId id="488" r:id="rId10"/>
    <p:sldId id="477" r:id="rId11"/>
    <p:sldId id="487" r:id="rId12"/>
    <p:sldId id="284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2023. 12. 1.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a9ca64b32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7a9ca64b32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32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9ca64b32_3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7a9ca64b32_3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a9ca64b32_3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7a9ca64b32_3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0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1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411163" y="1152526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06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8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8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4" y="1152526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0559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71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암호 보안강도 상향에 따른 </a:t>
            </a:r>
            <a:br>
              <a:rPr lang="en-US" altLang="ko-KR" sz="4800" dirty="0"/>
            </a:br>
            <a:r>
              <a:rPr lang="ko-KR" altLang="en-US" sz="4800" dirty="0"/>
              <a:t>문제점 및 해결방안 모색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</a:t>
            </a:r>
            <a:r>
              <a:rPr lang="en-US" altLang="ko-KR" dirty="0"/>
              <a:t>:</a:t>
            </a:r>
            <a:r>
              <a:rPr lang="ko-KR" altLang="en-US" dirty="0"/>
              <a:t>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7F093-D6CB-958D-A0D2-7FE7A264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dirty="0">
                <a:latin typeface="+mj-ea"/>
              </a:rPr>
              <a:t>해결방안 모색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83AA0-C345-2AA5-566E-469EACC3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1" y="1084646"/>
            <a:ext cx="11445832" cy="5057775"/>
          </a:xfrm>
        </p:spPr>
        <p:txBody>
          <a:bodyPr>
            <a:normAutofit/>
          </a:bodyPr>
          <a:lstStyle/>
          <a:p>
            <a:pPr marL="8466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하드웨어 업그레이드 및 추가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846646" lvl="1" indent="-228594">
              <a:lnSpc>
                <a:spcPct val="100000"/>
              </a:lnSpc>
              <a:spcBef>
                <a:spcPts val="0"/>
              </a:spcBef>
              <a:buClrTx/>
              <a:buSzPts val="2100"/>
            </a:pPr>
            <a:r>
              <a:rPr lang="ko-KR" altLang="en-US" sz="2133" dirty="0">
                <a:latin typeface="+mn-ea"/>
              </a:rPr>
              <a:t>성능 저하를 완화하기 위해 고성능 </a:t>
            </a:r>
            <a:r>
              <a:rPr lang="en" altLang="ko" sz="2133" dirty="0">
                <a:latin typeface="+mn-ea"/>
              </a:rPr>
              <a:t>CPU</a:t>
            </a:r>
            <a:r>
              <a:rPr lang="ko-KR" altLang="en-US" sz="2133" dirty="0">
                <a:latin typeface="+mn-ea"/>
              </a:rPr>
              <a:t> 탑재</a:t>
            </a:r>
            <a:r>
              <a:rPr lang="en-US" altLang="ko-KR" sz="2133" dirty="0">
                <a:latin typeface="+mn-ea"/>
              </a:rPr>
              <a:t>,</a:t>
            </a:r>
            <a:r>
              <a:rPr lang="ko-KR" altLang="en-US" sz="2133" dirty="0">
                <a:latin typeface="+mn-ea"/>
              </a:rPr>
              <a:t> </a:t>
            </a:r>
            <a:r>
              <a:rPr lang="en" altLang="ko" sz="2133" dirty="0">
                <a:latin typeface="+mn-ea"/>
              </a:rPr>
              <a:t>ASIC </a:t>
            </a:r>
            <a:r>
              <a:rPr lang="ko-KR" altLang="en-US" sz="2133" dirty="0">
                <a:latin typeface="+mn-ea"/>
              </a:rPr>
              <a:t>암호화 카드</a:t>
            </a:r>
            <a:r>
              <a:rPr lang="en-US" altLang="ko-KR" sz="2133" dirty="0">
                <a:latin typeface="+mn-ea"/>
              </a:rPr>
              <a:t>/</a:t>
            </a:r>
            <a:r>
              <a:rPr lang="en" altLang="ko" sz="2133" dirty="0">
                <a:latin typeface="+mn-ea"/>
              </a:rPr>
              <a:t>SSL </a:t>
            </a:r>
            <a:r>
              <a:rPr lang="ko-KR" altLang="en-US" sz="2133" dirty="0">
                <a:latin typeface="+mn-ea"/>
              </a:rPr>
              <a:t>가속기 추가</a:t>
            </a:r>
            <a:endParaRPr lang="en-US" altLang="ko-KR" sz="2133" dirty="0">
              <a:latin typeface="+mn-ea"/>
            </a:endParaRPr>
          </a:p>
          <a:p>
            <a:pPr marL="1447764" lvl="2" indent="-228594">
              <a:lnSpc>
                <a:spcPct val="100000"/>
              </a:lnSpc>
              <a:spcBef>
                <a:spcPts val="0"/>
              </a:spcBef>
            </a:pPr>
            <a:r>
              <a:rPr lang="en" altLang="ko" sz="1867" b="1" dirty="0">
                <a:latin typeface="+mn-ea"/>
              </a:rPr>
              <a:t>ASIC </a:t>
            </a:r>
            <a:r>
              <a:rPr lang="ko-KR" altLang="en-US" sz="1867" b="1" dirty="0">
                <a:latin typeface="+mn-ea"/>
              </a:rPr>
              <a:t>암호화 카드의 경우</a:t>
            </a:r>
            <a:r>
              <a:rPr lang="en-US" altLang="ko-KR" sz="1867" b="1" dirty="0">
                <a:latin typeface="+mn-ea"/>
              </a:rPr>
              <a:t>, </a:t>
            </a:r>
            <a:r>
              <a:rPr lang="ko-KR" altLang="en-US" sz="1867" b="1" dirty="0">
                <a:latin typeface="+mn-ea"/>
              </a:rPr>
              <a:t>높은 에너지 효율을 지니고 있으나</a:t>
            </a:r>
            <a:r>
              <a:rPr lang="en-US" altLang="ko-KR" sz="1867" b="1" dirty="0">
                <a:latin typeface="+mn-ea"/>
              </a:rPr>
              <a:t>,</a:t>
            </a:r>
            <a:r>
              <a:rPr lang="ko-KR" altLang="en-US" sz="1867" b="1" dirty="0">
                <a:latin typeface="+mn-ea"/>
              </a:rPr>
              <a:t> 초기 도입비용이 큼</a:t>
            </a:r>
          </a:p>
          <a:p>
            <a:pPr marL="1447764" lvl="2" indent="-228594">
              <a:lnSpc>
                <a:spcPct val="100000"/>
              </a:lnSpc>
              <a:spcBef>
                <a:spcPts val="0"/>
              </a:spcBef>
            </a:pPr>
            <a:r>
              <a:rPr lang="en" altLang="ko" sz="1867" b="1" dirty="0">
                <a:latin typeface="+mn-ea"/>
              </a:rPr>
              <a:t>SSL </a:t>
            </a:r>
            <a:r>
              <a:rPr lang="ko-KR" altLang="en-US" sz="1867" b="1" dirty="0">
                <a:latin typeface="+mn-ea"/>
              </a:rPr>
              <a:t>가속기의 경우</a:t>
            </a:r>
            <a:r>
              <a:rPr lang="en-US" altLang="ko-KR" sz="1867" b="1" dirty="0">
                <a:latin typeface="+mn-ea"/>
              </a:rPr>
              <a:t>, </a:t>
            </a:r>
            <a:r>
              <a:rPr lang="ko-KR" altLang="en-US" sz="1867" b="1" dirty="0">
                <a:latin typeface="+mn-ea"/>
              </a:rPr>
              <a:t>서버의 부하를 경감시킬 수 있어 클라이언트의 대기시간 감소 가능</a:t>
            </a:r>
            <a:endParaRPr lang="en-US" altLang="ko-KR" sz="1867" b="1" dirty="0">
              <a:latin typeface="+mn-ea"/>
            </a:endParaRPr>
          </a:p>
          <a:p>
            <a:pPr marL="121917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600" b="1" dirty="0">
              <a:latin typeface="+mn-ea"/>
            </a:endParaRPr>
          </a:p>
          <a:p>
            <a:pPr marL="846646" lvl="1" indent="-228594">
              <a:lnSpc>
                <a:spcPct val="100000"/>
              </a:lnSpc>
              <a:spcBef>
                <a:spcPts val="0"/>
              </a:spcBef>
              <a:buClrTx/>
              <a:buSzPts val="2100"/>
            </a:pPr>
            <a:r>
              <a:rPr lang="ko-KR" altLang="en-US" sz="2000" dirty="0">
                <a:latin typeface="+mn-ea"/>
              </a:rPr>
              <a:t>추가 예산 투입이 필요하며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시스템에 따라 적용이 불가능 할 수 있음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42A461-0F42-87E2-C823-1B32E7A895E2}"/>
              </a:ext>
            </a:extLst>
          </p:cNvPr>
          <p:cNvGrpSpPr/>
          <p:nvPr/>
        </p:nvGrpSpPr>
        <p:grpSpPr>
          <a:xfrm>
            <a:off x="1354633" y="3801273"/>
            <a:ext cx="9482735" cy="2579162"/>
            <a:chOff x="993453" y="2838781"/>
            <a:chExt cx="7112051" cy="193437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8A9875B-AE14-920A-B725-4CA2E097403C}"/>
                </a:ext>
              </a:extLst>
            </p:cNvPr>
            <p:cNvGrpSpPr/>
            <p:nvPr/>
          </p:nvGrpSpPr>
          <p:grpSpPr>
            <a:xfrm>
              <a:off x="993453" y="2838781"/>
              <a:ext cx="3349200" cy="1934371"/>
              <a:chOff x="989736" y="3005445"/>
              <a:chExt cx="3349200" cy="1934371"/>
            </a:xfrm>
          </p:grpSpPr>
          <p:sp>
            <p:nvSpPr>
              <p:cNvPr id="5" name="Google Shape;242;p35">
                <a:extLst>
                  <a:ext uri="{FF2B5EF4-FFF2-40B4-BE49-F238E27FC236}">
                    <a16:creationId xmlns:a16="http://schemas.microsoft.com/office/drawing/2014/main" id="{B8346E6F-C3FB-A0D8-EC37-79A194AB8334}"/>
                  </a:ext>
                </a:extLst>
              </p:cNvPr>
              <p:cNvSpPr txBox="1"/>
              <p:nvPr/>
            </p:nvSpPr>
            <p:spPr>
              <a:xfrm>
                <a:off x="2105260" y="4747437"/>
                <a:ext cx="1335654" cy="192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 algn="ctr"/>
                <a:r>
                  <a:rPr lang="en-US" altLang="ko" sz="1067" b="1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ASIC </a:t>
                </a:r>
                <a:r>
                  <a:rPr lang="ko-KR" altLang="en-US" sz="1067" b="1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암호화 </a:t>
                </a:r>
                <a:r>
                  <a:rPr lang="ko" altLang="en-US" sz="1067" b="1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카드 비용</a:t>
                </a:r>
                <a:endParaRPr sz="1067" b="1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511570A-64ED-F44E-712E-A5C5A4A3FFFD}"/>
                  </a:ext>
                </a:extLst>
              </p:cNvPr>
              <p:cNvGrpSpPr/>
              <p:nvPr/>
            </p:nvGrpSpPr>
            <p:grpSpPr>
              <a:xfrm>
                <a:off x="989736" y="3005445"/>
                <a:ext cx="3349200" cy="1606176"/>
                <a:chOff x="989736" y="3005445"/>
                <a:chExt cx="3349200" cy="1606176"/>
              </a:xfrm>
            </p:grpSpPr>
            <p:pic>
              <p:nvPicPr>
                <p:cNvPr id="4" name="Google Shape;241;p35" descr="텍스트, 스크린샷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F8F50B35-10D0-CAD4-CCE4-7A0D4FC4CFC9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989736" y="3005445"/>
                  <a:ext cx="3349200" cy="16061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" name="Google Shape;245;p35">
                  <a:extLst>
                    <a:ext uri="{FF2B5EF4-FFF2-40B4-BE49-F238E27FC236}">
                      <a16:creationId xmlns:a16="http://schemas.microsoft.com/office/drawing/2014/main" id="{D32B3496-4735-F503-13E4-49B292F8D36B}"/>
                    </a:ext>
                  </a:extLst>
                </p:cNvPr>
                <p:cNvSpPr/>
                <p:nvPr/>
              </p:nvSpPr>
              <p:spPr>
                <a:xfrm>
                  <a:off x="2781173" y="3463049"/>
                  <a:ext cx="493573" cy="175305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5366580-1491-E066-84AD-3E89645650AE}"/>
                </a:ext>
              </a:extLst>
            </p:cNvPr>
            <p:cNvGrpSpPr/>
            <p:nvPr/>
          </p:nvGrpSpPr>
          <p:grpSpPr>
            <a:xfrm>
              <a:off x="5250639" y="2884885"/>
              <a:ext cx="2854865" cy="1888267"/>
              <a:chOff x="5124543" y="3051549"/>
              <a:chExt cx="2854865" cy="1888267"/>
            </a:xfrm>
          </p:grpSpPr>
          <p:sp>
            <p:nvSpPr>
              <p:cNvPr id="7" name="Google Shape;244;p35">
                <a:extLst>
                  <a:ext uri="{FF2B5EF4-FFF2-40B4-BE49-F238E27FC236}">
                    <a16:creationId xmlns:a16="http://schemas.microsoft.com/office/drawing/2014/main" id="{0E70CE5E-0198-4848-5538-3D72C7BA725C}"/>
                  </a:ext>
                </a:extLst>
              </p:cNvPr>
              <p:cNvSpPr txBox="1"/>
              <p:nvPr/>
            </p:nvSpPr>
            <p:spPr>
              <a:xfrm>
                <a:off x="5973155" y="4747437"/>
                <a:ext cx="1157640" cy="192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 algn="ctr"/>
                <a:r>
                  <a:rPr lang="en-US" altLang="ko" sz="1067" b="1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SSL </a:t>
                </a:r>
                <a:r>
                  <a:rPr lang="ko" altLang="en-US" sz="1067" b="1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가속기 비용</a:t>
                </a:r>
                <a:endParaRPr sz="1067" b="1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D59A553-4726-661C-2A78-EF4F9ED35330}"/>
                  </a:ext>
                </a:extLst>
              </p:cNvPr>
              <p:cNvGrpSpPr/>
              <p:nvPr/>
            </p:nvGrpSpPr>
            <p:grpSpPr>
              <a:xfrm>
                <a:off x="5124543" y="3051549"/>
                <a:ext cx="2854865" cy="1606176"/>
                <a:chOff x="4795580" y="3005444"/>
                <a:chExt cx="2854865" cy="1606176"/>
              </a:xfrm>
            </p:grpSpPr>
            <p:pic>
              <p:nvPicPr>
                <p:cNvPr id="6" name="Google Shape;243;p35" descr="텍스트, 스크린샷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0302334A-9317-A92A-84C0-3B1E3FDD08B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4795580" y="3005444"/>
                  <a:ext cx="2854865" cy="16061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" name="Google Shape;246;p35">
                  <a:extLst>
                    <a:ext uri="{FF2B5EF4-FFF2-40B4-BE49-F238E27FC236}">
                      <a16:creationId xmlns:a16="http://schemas.microsoft.com/office/drawing/2014/main" id="{6FEF2836-0C01-DA0A-8C2A-34A053841CA2}"/>
                    </a:ext>
                  </a:extLst>
                </p:cNvPr>
                <p:cNvSpPr/>
                <p:nvPr/>
              </p:nvSpPr>
              <p:spPr>
                <a:xfrm>
                  <a:off x="6235779" y="3385885"/>
                  <a:ext cx="326100" cy="137700"/>
                </a:xfrm>
                <a:prstGeom prst="rect">
                  <a:avLst/>
                </a:prstGeom>
                <a:noFill/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33" tIns="45700" rIns="91433" bIns="45700" anchor="ctr" anchorCtr="0">
                  <a:noAutofit/>
                </a:bodyPr>
                <a:lstStyle/>
                <a:p>
                  <a:pPr algn="ctr"/>
                  <a:endParaRPr sz="1867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77530E-971E-CE93-6126-992A33FD209C}"/>
              </a:ext>
            </a:extLst>
          </p:cNvPr>
          <p:cNvSpPr/>
          <p:nvPr/>
        </p:nvSpPr>
        <p:spPr>
          <a:xfrm>
            <a:off x="707738" y="3585528"/>
            <a:ext cx="10852681" cy="29008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</p:spTree>
    <p:extLst>
      <p:ext uri="{BB962C8B-B14F-4D97-AF65-F5344CB8AC3E}">
        <p14:creationId xmlns:p14="http://schemas.microsoft.com/office/powerpoint/2010/main" val="214817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6729C-44CE-D1AB-C0A2-22F3C00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CB6AD-8908-D87E-E6AB-43E5B450F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/>
              <a:t>본 논문에서는 암호 보안 강도 상향에 따라 발생할 수 있는 하드웨어 성능 측면에서의 문제점을 확인하고 이를 해결하기 위한 방안을       고안하였음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R" dirty="0"/>
              <a:t>RSA </a:t>
            </a:r>
            <a:r>
              <a:rPr kumimoji="1" lang="ko-KR" altLang="en-US" dirty="0"/>
              <a:t>보안 강도 상향 시 일반적으로 성능 저하가 발생함</a:t>
            </a:r>
            <a:endParaRPr kumimoji="1" lang="en-US" altLang="ko-KR" dirty="0"/>
          </a:p>
          <a:p>
            <a:pPr>
              <a:lnSpc>
                <a:spcPct val="100000"/>
              </a:lnSpc>
            </a:pPr>
            <a:r>
              <a:rPr kumimoji="1" lang="ko-KR" altLang="en-US" dirty="0"/>
              <a:t>이를 해결하기 위한 방법으로 </a:t>
            </a:r>
            <a:r>
              <a:rPr kumimoji="1" lang="en-US" altLang="ko-KR" dirty="0"/>
              <a:t>ECC</a:t>
            </a:r>
            <a:r>
              <a:rPr kumimoji="1" lang="ko-KR" altLang="en-US" dirty="0"/>
              <a:t> 전환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병렬 구현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하드웨어 업그레이드 및 추가 등을 고려할 수 있음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10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en-US" sz="2800" dirty="0"/>
              <a:t>RSA </a:t>
            </a:r>
            <a:r>
              <a:rPr lang="ko-KR" altLang="en-US" sz="2800" dirty="0"/>
              <a:t>보안 강도 상향에 따른 문제점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ko-KR" altLang="en-US" sz="2800" dirty="0">
                <a:latin typeface="+mj-ea"/>
              </a:rPr>
              <a:t>해결방안 모색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EC2A2-6F52-BE18-AF06-24FC109E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57" y="2306155"/>
            <a:ext cx="3428183" cy="44242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411920" y="1041509"/>
            <a:ext cx="11368160" cy="50577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28594">
              <a:spcBef>
                <a:spcPts val="0"/>
              </a:spcBef>
              <a:buSzPts val="2100"/>
            </a:pPr>
            <a:r>
              <a:rPr lang="en-US" altLang="ko" sz="2400" dirty="0">
                <a:latin typeface="+mn-ea"/>
              </a:rPr>
              <a:t>200</a:t>
            </a:r>
            <a:r>
              <a:rPr lang="en-US" altLang="ko-KR" sz="2400" dirty="0">
                <a:latin typeface="+mn-ea"/>
              </a:rPr>
              <a:t>5</a:t>
            </a:r>
            <a:r>
              <a:rPr lang="ko" altLang="en-US" sz="2400" dirty="0">
                <a:latin typeface="+mn-ea"/>
              </a:rPr>
              <a:t>년 </a:t>
            </a:r>
            <a:r>
              <a:rPr lang="en-US" altLang="ko-KR" sz="2400" dirty="0">
                <a:latin typeface="+mn-ea"/>
              </a:rPr>
              <a:t>8</a:t>
            </a:r>
            <a:r>
              <a:rPr lang="ko" altLang="en-US" sz="2400" dirty="0">
                <a:latin typeface="+mn-ea"/>
              </a:rPr>
              <a:t>월 </a:t>
            </a:r>
            <a:r>
              <a:rPr lang="en-US" altLang="ko" sz="2400" dirty="0">
                <a:latin typeface="+mn-ea"/>
              </a:rPr>
              <a:t>NIST</a:t>
            </a:r>
            <a:r>
              <a:rPr lang="ko" altLang="en-US" sz="2400" dirty="0">
                <a:latin typeface="+mn-ea"/>
              </a:rPr>
              <a:t>에서 발표된 문서인</a:t>
            </a:r>
            <a:endParaRPr lang="en-US" altLang="ko" sz="2400" dirty="0">
              <a:latin typeface="+mn-ea"/>
            </a:endParaRPr>
          </a:p>
          <a:p>
            <a:pPr marL="8466" indent="0">
              <a:spcBef>
                <a:spcPts val="0"/>
              </a:spcBef>
              <a:buSzPts val="2100"/>
              <a:buNone/>
            </a:pPr>
            <a:r>
              <a:rPr lang="ko" altLang="en-US" sz="2400" b="1" dirty="0">
                <a:solidFill>
                  <a:schemeClr val="accent5"/>
                </a:solidFill>
                <a:latin typeface="+mn-ea"/>
                <a:cs typeface="Arial"/>
                <a:sym typeface="Arial"/>
              </a:rPr>
              <a:t>  “</a:t>
            </a:r>
            <a:r>
              <a:rPr lang="en-US" altLang="ko" sz="2400" b="1" dirty="0">
                <a:solidFill>
                  <a:schemeClr val="accent5"/>
                </a:solidFill>
                <a:latin typeface="+mn-ea"/>
                <a:cs typeface="Arial"/>
                <a:sym typeface="Arial"/>
              </a:rPr>
              <a:t>Recommendation for Key Management: Part 1:</a:t>
            </a:r>
            <a:r>
              <a:rPr lang="ko" altLang="en-US" sz="2400" b="1" dirty="0">
                <a:solidFill>
                  <a:schemeClr val="accent5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" sz="2400" b="1" dirty="0">
                <a:solidFill>
                  <a:schemeClr val="accent5"/>
                </a:solidFill>
                <a:latin typeface="+mn-ea"/>
                <a:cs typeface="Arial"/>
                <a:sym typeface="Arial"/>
              </a:rPr>
              <a:t>General”</a:t>
            </a:r>
            <a:r>
              <a:rPr lang="ko" altLang="en-US" sz="2400" dirty="0">
                <a:latin typeface="+mn-ea"/>
              </a:rPr>
              <a:t>에서</a:t>
            </a:r>
            <a:r>
              <a:rPr lang="ko-KR" altLang="en-US" sz="2400" b="1" dirty="0">
                <a:latin typeface="+mn-ea"/>
              </a:rPr>
              <a:t> </a:t>
            </a:r>
            <a:endParaRPr lang="en-US" altLang="ko-KR" sz="2400" b="1" dirty="0">
              <a:latin typeface="+mn-ea"/>
            </a:endParaRPr>
          </a:p>
          <a:p>
            <a:pPr marL="8466" indent="0">
              <a:spcBef>
                <a:spcPts val="0"/>
              </a:spcBef>
              <a:buSzPts val="2100"/>
              <a:buNone/>
            </a:pPr>
            <a:r>
              <a:rPr lang="ko-KR" altLang="en-US" sz="2400" b="1" dirty="0">
                <a:latin typeface="+mn-ea"/>
              </a:rPr>
              <a:t>  처음으로 </a:t>
            </a:r>
            <a:r>
              <a:rPr lang="en-US" altLang="ko-KR" sz="2400" b="1" dirty="0">
                <a:latin typeface="+mn-ea"/>
              </a:rPr>
              <a:t>2030</a:t>
            </a:r>
            <a:r>
              <a:rPr lang="ko-KR" altLang="en-US" sz="2400" b="1" dirty="0">
                <a:latin typeface="+mn-ea"/>
              </a:rPr>
              <a:t>년도 이후에는 </a:t>
            </a:r>
            <a:r>
              <a:rPr lang="en-US" altLang="ko-KR" sz="2400" b="1" dirty="0">
                <a:latin typeface="+mn-ea"/>
              </a:rPr>
              <a:t>128-bit</a:t>
            </a:r>
            <a:r>
              <a:rPr lang="ko-KR" altLang="en-US" sz="2400" b="1" dirty="0">
                <a:latin typeface="+mn-ea"/>
              </a:rPr>
              <a:t> 보안 강도 상향 권장 언급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 altLang="en-US" sz="3200" dirty="0">
                <a:latin typeface="+mj-ea"/>
              </a:rPr>
              <a:t>서론</a:t>
            </a:r>
            <a:r>
              <a:rPr lang="ko-KR" altLang="en-US" sz="3200" dirty="0">
                <a:latin typeface="+mj-ea"/>
              </a:rPr>
              <a:t> </a:t>
            </a:r>
            <a:r>
              <a:rPr lang="en-US" altLang="ko-KR" sz="3200" dirty="0">
                <a:latin typeface="+mj-ea"/>
              </a:rPr>
              <a:t>-</a:t>
            </a:r>
            <a:r>
              <a:rPr lang="ko-KR" altLang="en-US" sz="3200" dirty="0">
                <a:latin typeface="+mj-ea"/>
              </a:rPr>
              <a:t> </a:t>
            </a:r>
            <a:r>
              <a:rPr lang="ko" altLang="ko-Kore-KR" sz="3200" dirty="0">
                <a:latin typeface="+mj-ea"/>
                <a:ea typeface="+mj-ea"/>
              </a:rPr>
              <a:t>NIST에서 2030년에 보안 강도를 상향하는 이유</a:t>
            </a:r>
            <a:endParaRPr sz="3200" dirty="0">
              <a:latin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6865CD-FAD6-7770-B8BE-26611D0BF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587" y="2704710"/>
            <a:ext cx="5140493" cy="362716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4D07A7-9C19-E81C-68E2-AB2C1114FEAA}"/>
              </a:ext>
            </a:extLst>
          </p:cNvPr>
          <p:cNvGrpSpPr/>
          <p:nvPr/>
        </p:nvGrpSpPr>
        <p:grpSpPr>
          <a:xfrm>
            <a:off x="172511" y="4728106"/>
            <a:ext cx="5920487" cy="1810053"/>
            <a:chOff x="134355" y="2700596"/>
            <a:chExt cx="4113997" cy="117986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858AE6C-FEF3-7E42-9697-1999384B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46" y="2700596"/>
              <a:ext cx="4087906" cy="114431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23F7D8-7542-4F7E-4FE3-9360F41E333B}"/>
                </a:ext>
              </a:extLst>
            </p:cNvPr>
            <p:cNvSpPr/>
            <p:nvPr/>
          </p:nvSpPr>
          <p:spPr>
            <a:xfrm>
              <a:off x="134355" y="3308309"/>
              <a:ext cx="4113997" cy="572156"/>
            </a:xfrm>
            <a:prstGeom prst="rect">
              <a:avLst/>
            </a:prstGeom>
            <a:solidFill>
              <a:schemeClr val="accent4">
                <a:alpha val="21887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400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859076-DD48-E13F-79BC-C98356FAFFE5}"/>
              </a:ext>
            </a:extLst>
          </p:cNvPr>
          <p:cNvSpPr/>
          <p:nvPr/>
        </p:nvSpPr>
        <p:spPr>
          <a:xfrm>
            <a:off x="6769464" y="4728106"/>
            <a:ext cx="5010617" cy="1603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94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9;p23">
            <a:extLst>
              <a:ext uri="{FF2B5EF4-FFF2-40B4-BE49-F238E27FC236}">
                <a16:creationId xmlns:a16="http://schemas.microsoft.com/office/drawing/2014/main" id="{58CCF2DF-902F-BD15-9486-053764989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920" y="1018010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28594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en-US" altLang="ko-KR" sz="2400" dirty="0">
                <a:latin typeface="+mn-ea"/>
              </a:rPr>
              <a:t>2001</a:t>
            </a:r>
            <a:r>
              <a:rPr lang="ko-KR" altLang="en-US" sz="2400" dirty="0">
                <a:latin typeface="+mn-ea"/>
              </a:rPr>
              <a:t>년 발표된 자료에 따르면 </a:t>
            </a:r>
            <a:r>
              <a:rPr lang="en-US" altLang="ko-KR" sz="2400" dirty="0">
                <a:latin typeface="+mn-ea"/>
              </a:rPr>
              <a:t>2030</a:t>
            </a:r>
            <a:r>
              <a:rPr lang="ko-KR" altLang="en-US" sz="2400" dirty="0">
                <a:latin typeface="+mn-ea"/>
              </a:rPr>
              <a:t>년에 </a:t>
            </a:r>
            <a:r>
              <a:rPr lang="en" altLang="ko" sz="2400" dirty="0">
                <a:latin typeface="+mn-ea"/>
              </a:rPr>
              <a:t>RSA-2493</a:t>
            </a:r>
            <a:r>
              <a:rPr lang="ko-KR" altLang="en-US" sz="2400" dirty="0">
                <a:latin typeface="+mn-ea"/>
              </a:rPr>
              <a:t>정도의 보안을 예상하였으나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현재는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이보다 높은 수준의 보안인 </a:t>
            </a:r>
            <a:r>
              <a:rPr lang="en" altLang="ko" sz="2400" b="1" dirty="0">
                <a:solidFill>
                  <a:srgbClr val="FF0000"/>
                </a:solidFill>
                <a:latin typeface="+mn-ea"/>
              </a:rPr>
              <a:t>RSA-3072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이상을 요구하고 있음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marL="237061" indent="-228594">
              <a:lnSpc>
                <a:spcPct val="100000"/>
              </a:lnSpc>
              <a:spcBef>
                <a:spcPts val="0"/>
              </a:spcBef>
              <a:buSzPts val="2100"/>
            </a:pPr>
            <a:endParaRPr lang="ko-KR" altLang="en-US" sz="667" dirty="0">
              <a:latin typeface="+mn-ea"/>
            </a:endParaRPr>
          </a:p>
          <a:p>
            <a:pPr marL="237061" indent="-228594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en-US" altLang="ko-KR" sz="2400" dirty="0">
                <a:latin typeface="+mn-ea"/>
              </a:rPr>
              <a:t>2030</a:t>
            </a:r>
            <a:r>
              <a:rPr lang="ko-KR" altLang="en-US" sz="2400" dirty="0">
                <a:latin typeface="+mn-ea"/>
              </a:rPr>
              <a:t>년 까지 최소 </a:t>
            </a:r>
            <a:r>
              <a:rPr lang="en-US" altLang="ko-KR" sz="2400" dirty="0">
                <a:latin typeface="+mn-ea"/>
              </a:rPr>
              <a:t>112</a:t>
            </a:r>
            <a:r>
              <a:rPr lang="ko-KR" altLang="en-US" sz="2400" dirty="0">
                <a:latin typeface="+mn-ea"/>
              </a:rPr>
              <a:t>비트 보안 레벨 사용 권고</a:t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2030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년 이후 최소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128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비트 보안 레벨 사용 권고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  <a:p>
            <a:pPr marL="925658" lvl="1" indent="-304784">
              <a:lnSpc>
                <a:spcPct val="100000"/>
              </a:lnSpc>
              <a:buSzPts val="2100"/>
            </a:pPr>
            <a:r>
              <a:rPr lang="ko-KR" altLang="en-US" sz="2000" dirty="0">
                <a:latin typeface="+mn-ea"/>
              </a:rPr>
              <a:t>보안 강도는 현재 해킹 가능한 공격 능력에 보안 마진을 두는 형식으로 설정</a:t>
            </a:r>
            <a:endParaRPr lang="en-US" altLang="ko-KR" sz="2000" dirty="0">
              <a:latin typeface="+mn-ea"/>
            </a:endParaRPr>
          </a:p>
          <a:p>
            <a:pPr marL="925658" lvl="1" indent="-304784">
              <a:lnSpc>
                <a:spcPct val="100000"/>
              </a:lnSpc>
              <a:buSzPts val="2100"/>
            </a:pPr>
            <a:r>
              <a:rPr lang="ko-KR" altLang="en-US" sz="2000" dirty="0">
                <a:latin typeface="+mn-ea"/>
              </a:rPr>
              <a:t>컴퓨터 발전 속도에 따라 해킹 위협이 점진적으로 증가하고 있음</a:t>
            </a:r>
            <a:endParaRPr lang="en-US" altLang="ko-KR" sz="2000" dirty="0">
              <a:latin typeface="+mn-ea"/>
            </a:endParaRPr>
          </a:p>
          <a:p>
            <a:pPr marL="237061" indent="-228594">
              <a:lnSpc>
                <a:spcPct val="100000"/>
              </a:lnSpc>
              <a:spcBef>
                <a:spcPts val="0"/>
              </a:spcBef>
              <a:buSzPts val="2100"/>
            </a:pPr>
            <a:endParaRPr lang="en-US" altLang="ko-KR" sz="2133" b="1" dirty="0">
              <a:solidFill>
                <a:srgbClr val="FF0000"/>
              </a:solidFill>
              <a:latin typeface="+mn-ea"/>
            </a:endParaRPr>
          </a:p>
          <a:p>
            <a:pPr marL="237061" indent="-228594">
              <a:lnSpc>
                <a:spcPct val="100000"/>
              </a:lnSpc>
              <a:spcBef>
                <a:spcPts val="0"/>
              </a:spcBef>
              <a:buSzPts val="2100"/>
            </a:pPr>
            <a:endParaRPr lang="en-US" altLang="ko-KR" sz="2133" b="1" dirty="0">
              <a:solidFill>
                <a:srgbClr val="FF0000"/>
              </a:solidFill>
              <a:latin typeface="+mn-ea"/>
            </a:endParaRPr>
          </a:p>
          <a:p>
            <a:pPr marL="237061" indent="-228594">
              <a:lnSpc>
                <a:spcPct val="100000"/>
              </a:lnSpc>
              <a:spcBef>
                <a:spcPts val="0"/>
              </a:spcBef>
              <a:buSzPts val="2100"/>
            </a:pPr>
            <a:endParaRPr sz="2133" dirty="0">
              <a:latin typeface="+mn-ea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r>
              <a:rPr lang="ko-KR" altLang="en-US" sz="3200" dirty="0">
                <a:latin typeface="+mj-ea"/>
              </a:rPr>
              <a:t>서론 </a:t>
            </a:r>
            <a:r>
              <a:rPr lang="en-US" altLang="ko-KR" sz="3200" dirty="0">
                <a:latin typeface="+mj-ea"/>
              </a:rPr>
              <a:t>-</a:t>
            </a:r>
            <a:r>
              <a:rPr lang="ko-KR" altLang="en-US" sz="3200" dirty="0">
                <a:latin typeface="+mj-ea"/>
              </a:rPr>
              <a:t> </a:t>
            </a:r>
            <a:r>
              <a:rPr lang="en-US" altLang="ko" sz="3200" dirty="0">
                <a:latin typeface="+mj-ea"/>
              </a:rPr>
              <a:t>NIST</a:t>
            </a:r>
            <a:r>
              <a:rPr lang="ko" altLang="en-US" sz="3200" dirty="0">
                <a:latin typeface="+mj-ea"/>
              </a:rPr>
              <a:t>에서 </a:t>
            </a:r>
            <a:r>
              <a:rPr lang="en-US" altLang="ko" sz="3200" dirty="0">
                <a:latin typeface="+mj-ea"/>
              </a:rPr>
              <a:t>2030</a:t>
            </a:r>
            <a:r>
              <a:rPr lang="ko" altLang="en-US" sz="3200" dirty="0">
                <a:latin typeface="+mj-ea"/>
              </a:rPr>
              <a:t>년에 보안 강도를 상향하는 이유</a:t>
            </a:r>
            <a:endParaRPr sz="3200" dirty="0"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8">
                <a:extLst>
                  <a:ext uri="{FF2B5EF4-FFF2-40B4-BE49-F238E27FC236}">
                    <a16:creationId xmlns:a16="http://schemas.microsoft.com/office/drawing/2014/main" id="{E21D52D5-7277-C0EE-8201-50E1AAC3DF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099832"/>
                  </p:ext>
                </p:extLst>
              </p:nvPr>
            </p:nvGraphicFramePr>
            <p:xfrm>
              <a:off x="6290961" y="3576534"/>
              <a:ext cx="5032399" cy="2736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628">
                      <a:extLst>
                        <a:ext uri="{9D8B030D-6E8A-4147-A177-3AD203B41FA5}">
                          <a16:colId xmlns:a16="http://schemas.microsoft.com/office/drawing/2014/main" val="151488272"/>
                        </a:ext>
                      </a:extLst>
                    </a:gridCol>
                    <a:gridCol w="1770719">
                      <a:extLst>
                        <a:ext uri="{9D8B030D-6E8A-4147-A177-3AD203B41FA5}">
                          <a16:colId xmlns:a16="http://schemas.microsoft.com/office/drawing/2014/main" val="2762891353"/>
                        </a:ext>
                      </a:extLst>
                    </a:gridCol>
                    <a:gridCol w="1288952">
                      <a:extLst>
                        <a:ext uri="{9D8B030D-6E8A-4147-A177-3AD203B41FA5}">
                          <a16:colId xmlns:a16="http://schemas.microsoft.com/office/drawing/2014/main" val="424146833"/>
                        </a:ext>
                      </a:extLst>
                    </a:gridCol>
                    <a:gridCol w="1258100">
                      <a:extLst>
                        <a:ext uri="{9D8B030D-6E8A-4147-A177-3AD203B41FA5}">
                          <a16:colId xmlns:a16="http://schemas.microsoft.com/office/drawing/2014/main" val="2991575218"/>
                        </a:ext>
                      </a:extLst>
                    </a:gridCol>
                  </a:tblGrid>
                  <a:tr h="48034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200" dirty="0"/>
                            <a:t>Security</a:t>
                          </a:r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Strength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Through 2030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2031 and Beyond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3223039215"/>
                      </a:ext>
                    </a:extLst>
                  </a:tr>
                  <a:tr h="322303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ore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112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Applying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Disallowed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6643871"/>
                      </a:ext>
                    </a:extLst>
                  </a:tr>
                  <a:tr h="322303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Processing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Legacy-use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801938"/>
                      </a:ext>
                    </a:extLst>
                  </a:tr>
                  <a:tr h="322303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112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Applying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Disallowed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2711637736"/>
                      </a:ext>
                    </a:extLst>
                  </a:tr>
                  <a:tr h="322303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200" dirty="0"/>
                            <a:t>Processing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Legacy-use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2972406690"/>
                      </a:ext>
                    </a:extLst>
                  </a:tr>
                  <a:tr h="322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200" dirty="0"/>
                            <a:t>Applying/ Processing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577518362"/>
                      </a:ext>
                    </a:extLst>
                  </a:tr>
                  <a:tr h="322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192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1524627796"/>
                      </a:ext>
                    </a:extLst>
                  </a:tr>
                  <a:tr h="322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200" i="1" dirty="0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</m:oMath>
                            </m:oMathPara>
                          </a14:m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11178948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8">
                <a:extLst>
                  <a:ext uri="{FF2B5EF4-FFF2-40B4-BE49-F238E27FC236}">
                    <a16:creationId xmlns:a16="http://schemas.microsoft.com/office/drawing/2014/main" id="{E21D52D5-7277-C0EE-8201-50E1AAC3DF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099832"/>
                  </p:ext>
                </p:extLst>
              </p:nvPr>
            </p:nvGraphicFramePr>
            <p:xfrm>
              <a:off x="6290961" y="3576534"/>
              <a:ext cx="5032399" cy="27364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628">
                      <a:extLst>
                        <a:ext uri="{9D8B030D-6E8A-4147-A177-3AD203B41FA5}">
                          <a16:colId xmlns:a16="http://schemas.microsoft.com/office/drawing/2014/main" val="151488272"/>
                        </a:ext>
                      </a:extLst>
                    </a:gridCol>
                    <a:gridCol w="1770719">
                      <a:extLst>
                        <a:ext uri="{9D8B030D-6E8A-4147-A177-3AD203B41FA5}">
                          <a16:colId xmlns:a16="http://schemas.microsoft.com/office/drawing/2014/main" val="2762891353"/>
                        </a:ext>
                      </a:extLst>
                    </a:gridCol>
                    <a:gridCol w="1288952">
                      <a:extLst>
                        <a:ext uri="{9D8B030D-6E8A-4147-A177-3AD203B41FA5}">
                          <a16:colId xmlns:a16="http://schemas.microsoft.com/office/drawing/2014/main" val="424146833"/>
                        </a:ext>
                      </a:extLst>
                    </a:gridCol>
                    <a:gridCol w="1258100">
                      <a:extLst>
                        <a:ext uri="{9D8B030D-6E8A-4147-A177-3AD203B41FA5}">
                          <a16:colId xmlns:a16="http://schemas.microsoft.com/office/drawing/2014/main" val="2991575218"/>
                        </a:ext>
                      </a:extLst>
                    </a:gridCol>
                  </a:tblGrid>
                  <a:tr h="48034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200" dirty="0"/>
                            <a:t>Security</a:t>
                          </a:r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Strength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Through 2030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2031 and Beyond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3223039215"/>
                      </a:ext>
                    </a:extLst>
                  </a:tr>
                  <a:tr h="322303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4581" marR="114581" marT="57291" marB="57291" anchor="ctr">
                        <a:blipFill>
                          <a:blip r:embed="rId3"/>
                          <a:stretch>
                            <a:fillRect l="-1786" t="-76471" r="-612500" b="-2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Applying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Disallowed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6643871"/>
                      </a:ext>
                    </a:extLst>
                  </a:tr>
                  <a:tr h="322303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Processing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Legacy-use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801938"/>
                      </a:ext>
                    </a:extLst>
                  </a:tr>
                  <a:tr h="322303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4581" marR="114581" marT="57291" marB="57291" anchor="ctr">
                        <a:blipFill>
                          <a:blip r:embed="rId3"/>
                          <a:stretch>
                            <a:fillRect l="-1786" t="-176471" r="-612500" b="-1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Applying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Disallowed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2711637736"/>
                      </a:ext>
                    </a:extLst>
                  </a:tr>
                  <a:tr h="322303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200" dirty="0"/>
                            <a:t>Processing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dirty="0"/>
                            <a:t>Legacy-use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2972406690"/>
                      </a:ext>
                    </a:extLst>
                  </a:tr>
                  <a:tr h="32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4581" marR="114581" marT="57291" marB="57291" anchor="ctr">
                        <a:blipFill>
                          <a:blip r:embed="rId3"/>
                          <a:stretch>
                            <a:fillRect l="-1786" t="-542308" r="-612500" b="-203846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200" dirty="0"/>
                            <a:t>Applying/ Processing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577518362"/>
                      </a:ext>
                    </a:extLst>
                  </a:tr>
                  <a:tr h="32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4581" marR="114581" marT="57291" marB="57291" anchor="ctr">
                        <a:blipFill>
                          <a:blip r:embed="rId3"/>
                          <a:stretch>
                            <a:fillRect l="-1786" t="-668000" r="-612500" b="-112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1524627796"/>
                      </a:ext>
                    </a:extLst>
                  </a:tr>
                  <a:tr h="32230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14581" marR="114581" marT="57291" marB="57291" anchor="ctr">
                        <a:blipFill>
                          <a:blip r:embed="rId3"/>
                          <a:stretch>
                            <a:fillRect l="-1786" t="-738462" r="-612500" b="-769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ko-Kore-KR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/>
                              <a:ea typeface="맑은 고딕"/>
                              <a:cs typeface="+mn-cs"/>
                            </a:rPr>
                            <a:t>Acceptable</a:t>
                          </a:r>
                          <a:endParaRPr lang="ko-Kore-KR" altLang="en-US" sz="1200" dirty="0"/>
                        </a:p>
                      </a:txBody>
                      <a:tcPr marL="114581" marR="114581" marT="57291" marB="57291" anchor="ctr"/>
                    </a:tc>
                    <a:extLst>
                      <a:ext uri="{0D108BD9-81ED-4DB2-BD59-A6C34878D82A}">
                        <a16:rowId xmlns:a16="http://schemas.microsoft.com/office/drawing/2014/main" val="1117894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1A0AEDAA-E87B-B7BE-9A29-1B1DF923AF76}"/>
              </a:ext>
            </a:extLst>
          </p:cNvPr>
          <p:cNvSpPr/>
          <p:nvPr/>
        </p:nvSpPr>
        <p:spPr>
          <a:xfrm>
            <a:off x="8771467" y="3556216"/>
            <a:ext cx="2551893" cy="2777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5D05B-271D-7E36-AAFF-F5EF91E09763}"/>
              </a:ext>
            </a:extLst>
          </p:cNvPr>
          <p:cNvGrpSpPr/>
          <p:nvPr/>
        </p:nvGrpSpPr>
        <p:grpSpPr>
          <a:xfrm>
            <a:off x="731208" y="3868614"/>
            <a:ext cx="5032533" cy="2307098"/>
            <a:chOff x="2723975" y="2994700"/>
            <a:chExt cx="3774400" cy="1730323"/>
          </a:xfrm>
        </p:grpSpPr>
        <p:sp>
          <p:nvSpPr>
            <p:cNvPr id="12" name="Google Shape;162;p27">
              <a:extLst>
                <a:ext uri="{FF2B5EF4-FFF2-40B4-BE49-F238E27FC236}">
                  <a16:creationId xmlns:a16="http://schemas.microsoft.com/office/drawing/2014/main" id="{1274DEBC-E6C8-2ECA-9297-C22BE868B387}"/>
                </a:ext>
              </a:extLst>
            </p:cNvPr>
            <p:cNvSpPr txBox="1"/>
            <p:nvPr/>
          </p:nvSpPr>
          <p:spPr>
            <a:xfrm>
              <a:off x="2724075" y="4486478"/>
              <a:ext cx="3774300" cy="238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/>
              <a:r>
                <a:rPr lang="en-US" altLang="ko" sz="1467" b="1" dirty="0">
                  <a:solidFill>
                    <a:schemeClr val="dk1"/>
                  </a:solidFill>
                  <a:latin typeface="+mn-ea"/>
                </a:rPr>
                <a:t>&lt;</a:t>
              </a:r>
              <a:r>
                <a:rPr lang="ko" altLang="en-US" sz="1467" b="1" dirty="0">
                  <a:solidFill>
                    <a:schemeClr val="dk1"/>
                  </a:solidFill>
                  <a:latin typeface="+mn-ea"/>
                </a:rPr>
                <a:t>무어의 법칙을 참고한 연도별 권장 암호화 키 크기</a:t>
              </a:r>
              <a:r>
                <a:rPr lang="en-US" altLang="ko" sz="1467" b="1" dirty="0">
                  <a:solidFill>
                    <a:schemeClr val="dk1"/>
                  </a:solidFill>
                  <a:latin typeface="+mn-ea"/>
                </a:rPr>
                <a:t>&gt;</a:t>
              </a:r>
              <a:endParaRPr sz="1467" b="1" dirty="0">
                <a:solidFill>
                  <a:schemeClr val="dk1"/>
                </a:solidFill>
                <a:latin typeface="+mn-ea"/>
              </a:endParaRPr>
            </a:p>
          </p:txBody>
        </p:sp>
        <p:pic>
          <p:nvPicPr>
            <p:cNvPr id="13" name="Google Shape;163;p27">
              <a:extLst>
                <a:ext uri="{FF2B5EF4-FFF2-40B4-BE49-F238E27FC236}">
                  <a16:creationId xmlns:a16="http://schemas.microsoft.com/office/drawing/2014/main" id="{83DCE1F7-D373-2E0E-A32F-78E59B939BE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34421" b="45156"/>
            <a:stretch/>
          </p:blipFill>
          <p:spPr>
            <a:xfrm>
              <a:off x="2723975" y="3501976"/>
              <a:ext cx="3774318" cy="996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64;p27">
              <a:extLst>
                <a:ext uri="{FF2B5EF4-FFF2-40B4-BE49-F238E27FC236}">
                  <a16:creationId xmlns:a16="http://schemas.microsoft.com/office/drawing/2014/main" id="{6A9E72F3-7990-0889-47B1-DE599DD4DD7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723975" y="2994700"/>
              <a:ext cx="3774318" cy="50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65;p27">
              <a:extLst>
                <a:ext uri="{FF2B5EF4-FFF2-40B4-BE49-F238E27FC236}">
                  <a16:creationId xmlns:a16="http://schemas.microsoft.com/office/drawing/2014/main" id="{6C95668C-48BD-C17F-FEAB-46BE82757049}"/>
                </a:ext>
              </a:extLst>
            </p:cNvPr>
            <p:cNvSpPr/>
            <p:nvPr/>
          </p:nvSpPr>
          <p:spPr>
            <a:xfrm>
              <a:off x="2740551" y="3596037"/>
              <a:ext cx="3742200" cy="118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6;p27">
              <a:extLst>
                <a:ext uri="{FF2B5EF4-FFF2-40B4-BE49-F238E27FC236}">
                  <a16:creationId xmlns:a16="http://schemas.microsoft.com/office/drawing/2014/main" id="{8B6D65BE-4A5E-29E0-6372-B6D8C89ACED8}"/>
                </a:ext>
              </a:extLst>
            </p:cNvPr>
            <p:cNvSpPr/>
            <p:nvPr/>
          </p:nvSpPr>
          <p:spPr>
            <a:xfrm>
              <a:off x="2744670" y="4367229"/>
              <a:ext cx="3742200" cy="1188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endParaRPr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61;p27">
            <a:extLst>
              <a:ext uri="{FF2B5EF4-FFF2-40B4-BE49-F238E27FC236}">
                <a16:creationId xmlns:a16="http://schemas.microsoft.com/office/drawing/2014/main" id="{8690691B-8C8C-5E00-7E03-86416DFBEB86}"/>
              </a:ext>
            </a:extLst>
          </p:cNvPr>
          <p:cNvSpPr txBox="1"/>
          <p:nvPr/>
        </p:nvSpPr>
        <p:spPr>
          <a:xfrm>
            <a:off x="0" y="6278513"/>
            <a:ext cx="11961707" cy="58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altLang="ko-Kore-KR" sz="1067" dirty="0" err="1">
                <a:solidFill>
                  <a:srgbClr val="222222"/>
                </a:solidFill>
                <a:latin typeface="+mn-ea"/>
              </a:rPr>
              <a:t>Lenstra</a:t>
            </a:r>
            <a:r>
              <a:rPr lang="en" altLang="ko-Kore-KR" sz="1067" dirty="0">
                <a:solidFill>
                  <a:srgbClr val="222222"/>
                </a:solidFill>
                <a:latin typeface="+mn-ea"/>
              </a:rPr>
              <a:t>, Arjen K., and Eric R. </a:t>
            </a:r>
            <a:r>
              <a:rPr lang="en" altLang="ko-Kore-KR" sz="1067" dirty="0" err="1">
                <a:solidFill>
                  <a:srgbClr val="222222"/>
                </a:solidFill>
                <a:latin typeface="+mn-ea"/>
              </a:rPr>
              <a:t>Verheul</a:t>
            </a:r>
            <a:r>
              <a:rPr lang="en" altLang="ko-Kore-KR" sz="1067" dirty="0">
                <a:solidFill>
                  <a:srgbClr val="222222"/>
                </a:solidFill>
                <a:latin typeface="+mn-ea"/>
              </a:rPr>
              <a:t>. "Selecting cryptographic key sizes." </a:t>
            </a:r>
            <a:r>
              <a:rPr lang="en" altLang="ko-Kore-KR" sz="1067" i="1" dirty="0">
                <a:solidFill>
                  <a:srgbClr val="222222"/>
                </a:solidFill>
                <a:latin typeface="+mn-ea"/>
              </a:rPr>
              <a:t>Journal of cryptology</a:t>
            </a:r>
            <a:r>
              <a:rPr lang="en" altLang="ko-Kore-KR" sz="1067" dirty="0">
                <a:solidFill>
                  <a:srgbClr val="222222"/>
                </a:solidFill>
                <a:latin typeface="+mn-ea"/>
              </a:rPr>
              <a:t> 14 (2001): 255-293.</a:t>
            </a:r>
          </a:p>
          <a:p>
            <a:r>
              <a:rPr lang="en" altLang="ko-Kore-KR" sz="1067" dirty="0" err="1">
                <a:solidFill>
                  <a:srgbClr val="222222"/>
                </a:solidFill>
                <a:latin typeface="+mn-ea"/>
              </a:rPr>
              <a:t>Cavallar</a:t>
            </a:r>
            <a:r>
              <a:rPr lang="en" altLang="ko-Kore-KR" sz="1067" dirty="0">
                <a:solidFill>
                  <a:srgbClr val="222222"/>
                </a:solidFill>
                <a:latin typeface="+mn-ea"/>
              </a:rPr>
              <a:t>, Stefania, et al. "Factorization of a 512-bit RSA modulus." </a:t>
            </a:r>
            <a:r>
              <a:rPr lang="en" altLang="ko-Kore-KR" sz="1067" i="1" dirty="0">
                <a:solidFill>
                  <a:srgbClr val="222222"/>
                </a:solidFill>
                <a:latin typeface="+mn-ea"/>
              </a:rPr>
              <a:t>Advances in Cryptology—EUROCRYPT 2000: International Conference on the Theory and Application of Cryptographic Techniques Bruges, Belgium, May 14–18, 2000 Proceedings 19</a:t>
            </a:r>
            <a:r>
              <a:rPr lang="en" altLang="ko-Kore-KR" sz="1067" dirty="0">
                <a:solidFill>
                  <a:srgbClr val="222222"/>
                </a:solidFill>
                <a:latin typeface="+mn-ea"/>
              </a:rPr>
              <a:t>. Springer Berlin Heidelberg, 2000.</a:t>
            </a:r>
            <a:endParaRPr lang="en" sz="1067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88BA3-021F-B981-C1AC-895CE41A510A}"/>
              </a:ext>
            </a:extLst>
          </p:cNvPr>
          <p:cNvSpPr txBox="1"/>
          <p:nvPr/>
        </p:nvSpPr>
        <p:spPr>
          <a:xfrm>
            <a:off x="9374561" y="3095883"/>
            <a:ext cx="274145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67" b="1" dirty="0">
                <a:solidFill>
                  <a:schemeClr val="accent6"/>
                </a:solidFill>
                <a:latin typeface="+mn-ea"/>
              </a:rPr>
              <a:t>가능한 위협과 관련된 위험을 수용하는 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27BAF0-822D-8E72-9D2E-7BDABF0059C7}"/>
              </a:ext>
            </a:extLst>
          </p:cNvPr>
          <p:cNvSpPr/>
          <p:nvPr/>
        </p:nvSpPr>
        <p:spPr>
          <a:xfrm>
            <a:off x="9629422" y="4439087"/>
            <a:ext cx="912943" cy="23131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EAFAB1-A378-199C-EE4E-BFD05BA66753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0085894" y="3352428"/>
            <a:ext cx="659395" cy="108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E2BB1-08FF-7761-394E-17E006B6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보안 강도 상향시 문제점 및 고려사항</a:t>
            </a:r>
          </a:p>
        </p:txBody>
      </p:sp>
      <p:sp>
        <p:nvSpPr>
          <p:cNvPr id="4" name="Google Shape;457;p49">
            <a:extLst>
              <a:ext uri="{FF2B5EF4-FFF2-40B4-BE49-F238E27FC236}">
                <a16:creationId xmlns:a16="http://schemas.microsoft.com/office/drawing/2014/main" id="{26BDF758-9B83-8A36-7FF5-FBBA86B3F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163" y="1109661"/>
            <a:ext cx="11368160" cy="5387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28594">
              <a:spcBef>
                <a:spcPts val="0"/>
              </a:spcBef>
              <a:buSzPts val="2100"/>
            </a:pPr>
            <a:r>
              <a:rPr lang="ko-Kore-KR" altLang="en-US" sz="2667" dirty="0">
                <a:latin typeface="+mn-ea"/>
              </a:rPr>
              <a:t>암호 전환 시 많은 문제점 및 고려사항이 발생함</a:t>
            </a:r>
            <a:endParaRPr lang="en-US" sz="2667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075E1D-B06F-2349-4F4D-6640838CDF3B}"/>
              </a:ext>
            </a:extLst>
          </p:cNvPr>
          <p:cNvGrpSpPr/>
          <p:nvPr/>
        </p:nvGrpSpPr>
        <p:grpSpPr>
          <a:xfrm>
            <a:off x="978721" y="1810522"/>
            <a:ext cx="10233043" cy="4430229"/>
            <a:chOff x="844206" y="1270355"/>
            <a:chExt cx="7674782" cy="3322672"/>
          </a:xfrm>
        </p:grpSpPr>
        <p:sp>
          <p:nvSpPr>
            <p:cNvPr id="14" name="Google Shape;457;p49">
              <a:extLst>
                <a:ext uri="{FF2B5EF4-FFF2-40B4-BE49-F238E27FC236}">
                  <a16:creationId xmlns:a16="http://schemas.microsoft.com/office/drawing/2014/main" id="{2AFB5C04-F937-0B16-9354-46D9368E79AE}"/>
                </a:ext>
              </a:extLst>
            </p:cNvPr>
            <p:cNvSpPr txBox="1">
              <a:spLocks/>
            </p:cNvSpPr>
            <p:nvPr/>
          </p:nvSpPr>
          <p:spPr>
            <a:xfrm>
              <a:off x="3242962" y="1270355"/>
              <a:ext cx="5276026" cy="3322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2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kumimoji="1" lang="en-US" altLang="ko-Kore-KR" sz="1867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kumimoji="1" lang="en-US" altLang="ko-KR" sz="1867" b="1" dirty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kumimoji="1" lang="ko-Kore-KR" altLang="en-US" sz="1867" b="1" dirty="0">
                  <a:solidFill>
                    <a:schemeClr val="tx1"/>
                  </a:solidFill>
                  <a:latin typeface="+mn-ea"/>
                  <a:ea typeface="+mn-ea"/>
                </a:rPr>
                <a:t>상향시스템 식별</a:t>
              </a:r>
              <a:endParaRPr kumimoji="1" lang="en-US" altLang="ko-Kore-KR" sz="1867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838179" lvl="1" indent="-228594">
                <a:lnSpc>
                  <a:spcPct val="100000"/>
                </a:lnSpc>
              </a:pPr>
              <a:r>
                <a:rPr kumimoji="1" lang="ko-KR" altLang="en-US" sz="1333" b="1" dirty="0">
                  <a:solidFill>
                    <a:schemeClr val="bg2"/>
                  </a:solidFill>
                  <a:latin typeface="+mn-ea"/>
                  <a:ea typeface="+mn-ea"/>
                </a:rPr>
                <a:t>암호 향상을 업데이트 해야 할 암호 알고리즘을 식별해야 함</a:t>
              </a:r>
              <a:endParaRPr kumimoji="1" lang="en-US" altLang="ko-KR" sz="1333" b="1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marL="609585" lvl="4" indent="0">
                <a:lnSpc>
                  <a:spcPct val="100000"/>
                </a:lnSpc>
                <a:buNone/>
              </a:pPr>
              <a:endParaRPr kumimoji="1" lang="en-US" altLang="ko-Kore-KR" sz="267" b="1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kumimoji="1" lang="en-US" altLang="ko-Kore-KR" sz="1867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kumimoji="1" lang="en-US" altLang="ko-KR" sz="1867" b="1" dirty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kumimoji="1" lang="ko-Kore-KR" altLang="en-US" sz="1867" b="1" dirty="0">
                  <a:solidFill>
                    <a:schemeClr val="tx1"/>
                  </a:solidFill>
                  <a:latin typeface="+mn-ea"/>
                  <a:ea typeface="+mn-ea"/>
                </a:rPr>
                <a:t>엔트로피</a:t>
              </a:r>
              <a:r>
                <a:rPr kumimoji="1" lang="en-US" altLang="en-US" sz="1867" b="1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1867" b="1" dirty="0">
                  <a:solidFill>
                    <a:schemeClr val="tx1"/>
                  </a:solidFill>
                  <a:latin typeface="+mn-ea"/>
                  <a:ea typeface="+mn-ea"/>
                </a:rPr>
                <a:t>평가</a:t>
              </a:r>
              <a:endParaRPr kumimoji="1" lang="en-US" altLang="ko-Kore-KR" sz="1867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838179" lvl="1" indent="-228594">
                <a:lnSpc>
                  <a:spcPct val="100000"/>
                </a:lnSpc>
              </a:pPr>
              <a:r>
                <a:rPr kumimoji="1" lang="ko-KR" altLang="en-US" sz="1400" b="1" dirty="0">
                  <a:solidFill>
                    <a:schemeClr val="bg2"/>
                  </a:solidFill>
                  <a:latin typeface="+mn-ea"/>
                  <a:ea typeface="+mn-ea"/>
                </a:rPr>
                <a:t>보안 강도 상향 시 기존 잡음원들로 통계적 테스트에 통과 하지 못 할 경우</a:t>
              </a:r>
              <a:r>
                <a:rPr kumimoji="1" lang="en-US" altLang="ko-KR" sz="1400" b="1" dirty="0">
                  <a:solidFill>
                    <a:schemeClr val="bg2"/>
                  </a:solidFill>
                  <a:latin typeface="+mn-ea"/>
                  <a:ea typeface="+mn-ea"/>
                </a:rPr>
                <a:t>,</a:t>
              </a:r>
              <a:r>
                <a:rPr kumimoji="1" lang="ko-KR" altLang="en-US" sz="1400" b="1" dirty="0">
                  <a:solidFill>
                    <a:schemeClr val="bg2"/>
                  </a:solidFill>
                  <a:latin typeface="+mn-ea"/>
                  <a:ea typeface="+mn-ea"/>
                </a:rPr>
                <a:t> </a:t>
              </a:r>
              <a:r>
                <a:rPr kumimoji="1" lang="ko-KR" altLang="en-US" sz="1400" b="1" dirty="0" err="1">
                  <a:solidFill>
                    <a:schemeClr val="bg2"/>
                  </a:solidFill>
                  <a:latin typeface="+mn-ea"/>
                  <a:ea typeface="+mn-ea"/>
                </a:rPr>
                <a:t>잡음원</a:t>
              </a:r>
              <a:r>
                <a:rPr kumimoji="1" lang="ko-KR" altLang="en-US" sz="1400" b="1" dirty="0">
                  <a:solidFill>
                    <a:schemeClr val="bg2"/>
                  </a:solidFill>
                  <a:latin typeface="+mn-ea"/>
                  <a:ea typeface="+mn-ea"/>
                </a:rPr>
                <a:t> 교체 작업이 필요함</a:t>
              </a:r>
              <a:endParaRPr kumimoji="1" lang="en-US" altLang="ko-Kore-KR" sz="267" b="1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kumimoji="1" lang="en-US" altLang="ko-Kore-KR" sz="1867" b="1" dirty="0">
                  <a:solidFill>
                    <a:schemeClr val="tx1"/>
                  </a:solidFill>
                  <a:latin typeface="+mn-ea"/>
                  <a:ea typeface="+mn-ea"/>
                </a:rPr>
                <a:t>3</a:t>
              </a:r>
              <a:r>
                <a:rPr kumimoji="1" lang="en-US" altLang="ko-KR" sz="1867" b="1" dirty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kumimoji="1" lang="ko-Kore-KR" altLang="en-US" sz="1867" b="1" dirty="0">
                  <a:solidFill>
                    <a:schemeClr val="tx1"/>
                  </a:solidFill>
                  <a:latin typeface="+mn-ea"/>
                  <a:ea typeface="+mn-ea"/>
                </a:rPr>
                <a:t>인터페이스</a:t>
              </a:r>
              <a:endParaRPr kumimoji="1" lang="en-US" altLang="ko-Kore-KR" sz="1867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838179" lvl="1" indent="-228594">
                <a:lnSpc>
                  <a:spcPct val="100000"/>
                </a:lnSpc>
              </a:pPr>
              <a:r>
                <a:rPr kumimoji="1" lang="ko-KR" altLang="en-US" sz="1333" b="1" dirty="0">
                  <a:solidFill>
                    <a:schemeClr val="bg2"/>
                  </a:solidFill>
                  <a:latin typeface="+mn-ea"/>
                  <a:ea typeface="+mn-ea"/>
                </a:rPr>
                <a:t>암호 보안 강도를 상향 시</a:t>
              </a:r>
              <a:r>
                <a:rPr kumimoji="1" lang="en-US" altLang="ko-KR" sz="1333" b="1" dirty="0">
                  <a:solidFill>
                    <a:schemeClr val="bg2"/>
                  </a:solidFill>
                  <a:latin typeface="+mn-ea"/>
                  <a:ea typeface="+mn-ea"/>
                </a:rPr>
                <a:t>, </a:t>
              </a:r>
              <a:r>
                <a:rPr kumimoji="1" lang="ko-KR" altLang="en-US" sz="1333" b="1" dirty="0">
                  <a:solidFill>
                    <a:schemeClr val="bg2"/>
                  </a:solidFill>
                  <a:latin typeface="+mn-ea"/>
                  <a:ea typeface="+mn-ea"/>
                </a:rPr>
                <a:t>암호화된 데이터를 사용하거나 교환하는 인터페이스 간에 문제를 일으킬 수 있음</a:t>
              </a:r>
              <a:endParaRPr kumimoji="1" lang="en-US" altLang="ko-Kore-KR" sz="267" b="1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kumimoji="1" lang="en-US" altLang="ko-Kore-KR" sz="1867" b="1" dirty="0">
                  <a:solidFill>
                    <a:schemeClr val="tx1"/>
                  </a:solidFill>
                  <a:latin typeface="+mn-ea"/>
                  <a:ea typeface="+mn-ea"/>
                </a:rPr>
                <a:t>4</a:t>
              </a:r>
              <a:r>
                <a:rPr kumimoji="1" lang="en-US" altLang="ko-KR" sz="1867" b="1" dirty="0">
                  <a:solidFill>
                    <a:schemeClr val="tx1"/>
                  </a:solidFill>
                  <a:latin typeface="+mn-ea"/>
                  <a:ea typeface="+mn-ea"/>
                </a:rPr>
                <a:t>. HW/SW </a:t>
              </a:r>
              <a:r>
                <a:rPr kumimoji="1" lang="ko-Kore-KR" altLang="en-US" sz="1867" b="1" dirty="0">
                  <a:solidFill>
                    <a:schemeClr val="tx1"/>
                  </a:solidFill>
                  <a:latin typeface="+mn-ea"/>
                  <a:ea typeface="+mn-ea"/>
                </a:rPr>
                <a:t>성능</a:t>
              </a:r>
              <a:endParaRPr kumimoji="1" lang="en-US" altLang="ko-Kore-KR" sz="1867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838179" lvl="4" indent="-228594">
                <a:lnSpc>
                  <a:spcPct val="100000"/>
                </a:lnSpc>
              </a:pPr>
              <a:r>
                <a:rPr kumimoji="1" lang="en-US" altLang="ko-Kore-KR" b="1" dirty="0">
                  <a:solidFill>
                    <a:schemeClr val="bg2"/>
                  </a:solidFill>
                  <a:latin typeface="+mn-ea"/>
                  <a:ea typeface="+mn-ea"/>
                </a:rPr>
                <a:t>Case1. RSA </a:t>
              </a:r>
              <a:r>
                <a:rPr kumimoji="1" lang="ko-KR" altLang="en-US" b="1" dirty="0">
                  <a:solidFill>
                    <a:schemeClr val="bg2"/>
                  </a:solidFill>
                  <a:latin typeface="+mn-ea"/>
                  <a:ea typeface="+mn-ea"/>
                </a:rPr>
                <a:t>보안 강도 상향 시 </a:t>
              </a:r>
              <a:r>
                <a:rPr kumimoji="1" lang="en-US" altLang="ko-Kore-KR" b="1" dirty="0">
                  <a:solidFill>
                    <a:schemeClr val="bg2"/>
                  </a:solidFill>
                  <a:latin typeface="+mn-ea"/>
                  <a:ea typeface="+mn-ea"/>
                </a:rPr>
                <a:t>OpenSSL DNSSEC Validation </a:t>
              </a:r>
              <a:r>
                <a:rPr kumimoji="1" lang="ko-KR" altLang="en-US" b="1" dirty="0">
                  <a:solidFill>
                    <a:schemeClr val="bg2"/>
                  </a:solidFill>
                  <a:latin typeface="+mn-ea"/>
                  <a:ea typeface="+mn-ea"/>
                </a:rPr>
                <a:t>성능 저하</a:t>
              </a:r>
              <a:endParaRPr kumimoji="1" lang="en-US" altLang="ko-KR" b="1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marL="838179" lvl="4" indent="-228594">
                <a:lnSpc>
                  <a:spcPct val="100000"/>
                </a:lnSpc>
              </a:pPr>
              <a:r>
                <a:rPr lang="en-US" altLang="ko" b="1" dirty="0">
                  <a:solidFill>
                    <a:schemeClr val="bg2"/>
                  </a:solidFill>
                  <a:latin typeface="+mn-ea"/>
                  <a:ea typeface="+mn-ea"/>
                </a:rPr>
                <a:t>Case2. </a:t>
              </a:r>
              <a:r>
                <a:rPr lang="ko" altLang="ko-Kore-KR" b="1" dirty="0">
                  <a:solidFill>
                    <a:schemeClr val="bg2"/>
                  </a:solidFill>
                  <a:latin typeface="+mn-ea"/>
                  <a:ea typeface="+mn-ea"/>
                </a:rPr>
                <a:t>RSA 보안 강도 상향 시</a:t>
              </a:r>
              <a:r>
                <a:rPr lang="en-US" altLang="ko" b="1" dirty="0">
                  <a:solidFill>
                    <a:schemeClr val="bg2"/>
                  </a:solidFill>
                  <a:latin typeface="+mn-ea"/>
                  <a:ea typeface="+mn-ea"/>
                </a:rPr>
                <a:t> </a:t>
              </a:r>
              <a:r>
                <a:rPr lang="ko" altLang="en-US" b="1" dirty="0">
                  <a:solidFill>
                    <a:schemeClr val="bg2"/>
                  </a:solidFill>
                  <a:latin typeface="+mn-ea"/>
                  <a:ea typeface="+mn-ea"/>
                </a:rPr>
                <a:t>마이크로 </a:t>
              </a:r>
              <a:r>
                <a:rPr lang="en-US" altLang="ko" b="1" dirty="0">
                  <a:solidFill>
                    <a:schemeClr val="bg2"/>
                  </a:solidFill>
                  <a:latin typeface="+mn-ea"/>
                  <a:ea typeface="+mn-ea"/>
                </a:rPr>
                <a:t>SD</a:t>
              </a:r>
              <a:r>
                <a:rPr lang="ko" altLang="en-US" b="1" dirty="0">
                  <a:solidFill>
                    <a:schemeClr val="bg2"/>
                  </a:solidFill>
                  <a:latin typeface="+mn-ea"/>
                  <a:ea typeface="+mn-ea"/>
                </a:rPr>
                <a:t>카드 내장 스마트칩</a:t>
              </a:r>
              <a:r>
                <a:rPr lang="ko-KR" altLang="en-US" b="1" dirty="0">
                  <a:solidFill>
                    <a:schemeClr val="bg2"/>
                  </a:solidFill>
                  <a:latin typeface="+mn-ea"/>
                  <a:ea typeface="+mn-ea"/>
                </a:rPr>
                <a:t> 성능 저하</a:t>
              </a:r>
              <a:endParaRPr lang="en-US" altLang="ko-KR" b="1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marL="838179" lvl="1" indent="-228594">
                <a:lnSpc>
                  <a:spcPct val="100000"/>
                </a:lnSpc>
              </a:pPr>
              <a:endParaRPr kumimoji="1" lang="en-US" altLang="ko-Kore-KR" sz="267" b="1" dirty="0">
                <a:solidFill>
                  <a:schemeClr val="bg2"/>
                </a:solidFill>
                <a:latin typeface="+mn-ea"/>
                <a:ea typeface="+mn-ea"/>
              </a:endParaRPr>
            </a:p>
            <a:p>
              <a:pPr marL="0" indent="0">
                <a:lnSpc>
                  <a:spcPct val="100000"/>
                </a:lnSpc>
                <a:buNone/>
              </a:pPr>
              <a:r>
                <a:rPr kumimoji="1" lang="en-US" altLang="ko-Kore-KR" sz="1867" b="1" dirty="0">
                  <a:solidFill>
                    <a:schemeClr val="tx1"/>
                  </a:solidFill>
                  <a:latin typeface="+mn-ea"/>
                  <a:ea typeface="+mn-ea"/>
                </a:rPr>
                <a:t>5</a:t>
              </a:r>
              <a:r>
                <a:rPr kumimoji="1" lang="en-US" altLang="ko-KR" sz="1867" b="1" dirty="0">
                  <a:solidFill>
                    <a:schemeClr val="tx1"/>
                  </a:solidFill>
                  <a:latin typeface="+mn-ea"/>
                  <a:ea typeface="+mn-ea"/>
                </a:rPr>
                <a:t>. </a:t>
              </a:r>
              <a:r>
                <a:rPr kumimoji="1" lang="ko-Kore-KR" altLang="en-US" sz="1867" b="1" dirty="0">
                  <a:solidFill>
                    <a:schemeClr val="tx1"/>
                  </a:solidFill>
                  <a:latin typeface="+mn-ea"/>
                  <a:ea typeface="+mn-ea"/>
                </a:rPr>
                <a:t>인력비용</a:t>
              </a:r>
              <a:endParaRPr kumimoji="1" lang="en-US" altLang="ko-Kore-KR" sz="1867" b="1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838179" lvl="1" indent="-228594">
                <a:lnSpc>
                  <a:spcPct val="100000"/>
                </a:lnSpc>
              </a:pPr>
              <a:r>
                <a:rPr kumimoji="1" lang="ko-KR" altLang="en-US" sz="1333" b="1" dirty="0">
                  <a:solidFill>
                    <a:schemeClr val="bg2"/>
                  </a:solidFill>
                  <a:latin typeface="+mn-ea"/>
                  <a:ea typeface="+mn-ea"/>
                </a:rPr>
                <a:t>보안 강도 상향 작업을 위해서 암호 전문가가 필요함</a:t>
              </a:r>
              <a:endParaRPr kumimoji="1" lang="ko-Kore-KR" altLang="en-US" sz="1333" b="1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A75043C-3908-A721-8F3B-213515A4072F}"/>
                </a:ext>
              </a:extLst>
            </p:cNvPr>
            <p:cNvGrpSpPr/>
            <p:nvPr/>
          </p:nvGrpSpPr>
          <p:grpSpPr>
            <a:xfrm>
              <a:off x="844206" y="1938248"/>
              <a:ext cx="1766563" cy="2116448"/>
              <a:chOff x="998830" y="1852660"/>
              <a:chExt cx="1766563" cy="2116448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10A6991-13D7-21D1-8386-636E81DF5CF1}"/>
                  </a:ext>
                </a:extLst>
              </p:cNvPr>
              <p:cNvGrpSpPr/>
              <p:nvPr/>
            </p:nvGrpSpPr>
            <p:grpSpPr>
              <a:xfrm>
                <a:off x="998830" y="1852660"/>
                <a:ext cx="1766563" cy="1748897"/>
                <a:chOff x="1611390" y="1697301"/>
                <a:chExt cx="1766563" cy="1748897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AE087A8B-5266-74F0-D2CE-207BC7DA4834}"/>
                    </a:ext>
                  </a:extLst>
                </p:cNvPr>
                <p:cNvGrpSpPr/>
                <p:nvPr/>
              </p:nvGrpSpPr>
              <p:grpSpPr>
                <a:xfrm>
                  <a:off x="1611390" y="1697301"/>
                  <a:ext cx="1766563" cy="1748897"/>
                  <a:chOff x="977619" y="1625491"/>
                  <a:chExt cx="2054504" cy="2033959"/>
                </a:xfrm>
              </p:grpSpPr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1F5225AB-64C0-2626-929C-3C30EA850A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77619" y="1625491"/>
                    <a:ext cx="2054504" cy="2033959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4232DCB7-CAF1-7F83-FA9E-AF5FFC4771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570181" y="2064057"/>
                    <a:ext cx="864155" cy="114632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1DC3DE-0B5D-AFB4-AF18-2F8DA3AF0F6B}"/>
                    </a:ext>
                  </a:extLst>
                </p:cNvPr>
                <p:cNvSpPr txBox="1"/>
                <p:nvPr/>
              </p:nvSpPr>
              <p:spPr>
                <a:xfrm rot="1019740">
                  <a:off x="1639110" y="2343453"/>
                  <a:ext cx="138548" cy="34624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rtlCol="0">
                  <a:spAutoFit/>
                </a:bodyPr>
                <a:lstStyle/>
                <a:p>
                  <a:endParaRPr kumimoji="1" lang="ko-Kore-KR" altLang="en-US" sz="2400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8915A0-611C-14BF-A507-DA84BE6C594D}"/>
                    </a:ext>
                  </a:extLst>
                </p:cNvPr>
                <p:cNvSpPr txBox="1"/>
                <p:nvPr/>
              </p:nvSpPr>
              <p:spPr>
                <a:xfrm rot="975375">
                  <a:off x="3219803" y="2505940"/>
                  <a:ext cx="138548" cy="34624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rtlCol="0">
                  <a:spAutoFit/>
                </a:bodyPr>
                <a:lstStyle/>
                <a:p>
                  <a:endParaRPr kumimoji="1" lang="ko-Kore-KR" altLang="en-US" sz="2400" dirty="0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F0948A-E841-1265-1C6B-8D9632B416AD}"/>
                  </a:ext>
                </a:extLst>
              </p:cNvPr>
              <p:cNvSpPr txBox="1"/>
              <p:nvPr/>
            </p:nvSpPr>
            <p:spPr>
              <a:xfrm>
                <a:off x="1458114" y="3715192"/>
                <a:ext cx="7973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600" b="1" dirty="0">
                    <a:solidFill>
                      <a:schemeClr val="bg2">
                        <a:lumMod val="75000"/>
                      </a:schemeClr>
                    </a:solidFill>
                  </a:rPr>
                  <a:t>암호 전환</a:t>
                </a: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A486E9-6975-25AB-035F-B1BAFC7BE8A0}"/>
              </a:ext>
            </a:extLst>
          </p:cNvPr>
          <p:cNvSpPr/>
          <p:nvPr/>
        </p:nvSpPr>
        <p:spPr>
          <a:xfrm>
            <a:off x="-757" y="1"/>
            <a:ext cx="12192000" cy="6861833"/>
          </a:xfrm>
          <a:prstGeom prst="rect">
            <a:avLst/>
          </a:prstGeom>
          <a:solidFill>
            <a:schemeClr val="tx1">
              <a:alpha val="8847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2933" b="1" dirty="0">
              <a:solidFill>
                <a:schemeClr val="bg1"/>
              </a:solidFill>
              <a:sym typeface="Wingdings" pitchFamily="2" charset="2"/>
            </a:endParaRPr>
          </a:p>
          <a:p>
            <a:pPr algn="ctr"/>
            <a:r>
              <a:rPr kumimoji="1" lang="ko-KR" altLang="en-US" sz="2933" b="1" dirty="0">
                <a:solidFill>
                  <a:schemeClr val="bg1"/>
                </a:solidFill>
                <a:sym typeface="Wingdings" pitchFamily="2" charset="2"/>
              </a:rPr>
              <a:t>보안강도 상향이 요구되며 보안 강도 상향 시</a:t>
            </a:r>
            <a:endParaRPr kumimoji="1" lang="en-US" altLang="ko-KR" sz="2933" b="1" dirty="0">
              <a:solidFill>
                <a:schemeClr val="bg1"/>
              </a:solidFill>
              <a:sym typeface="Wingdings" pitchFamily="2" charset="2"/>
            </a:endParaRPr>
          </a:p>
          <a:p>
            <a:pPr algn="ctr"/>
            <a:r>
              <a:rPr kumimoji="1" lang="ko-KR" altLang="en-US" sz="2933" b="1" dirty="0">
                <a:solidFill>
                  <a:schemeClr val="bg1"/>
                </a:solidFill>
                <a:sym typeface="Wingdings" pitchFamily="2" charset="2"/>
              </a:rPr>
              <a:t>인터페이스</a:t>
            </a:r>
            <a:r>
              <a:rPr kumimoji="1" lang="en-US" altLang="ko-KR" sz="2933" b="1" dirty="0">
                <a:solidFill>
                  <a:schemeClr val="bg1"/>
                </a:solidFill>
                <a:sym typeface="Wingdings" pitchFamily="2" charset="2"/>
              </a:rPr>
              <a:t>,</a:t>
            </a:r>
            <a:r>
              <a:rPr kumimoji="1" lang="ko-KR" altLang="en-US" sz="2933" b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kumimoji="1" lang="en-US" altLang="ko-KR" sz="2933" b="1" dirty="0">
                <a:solidFill>
                  <a:srgbClr val="FF0000"/>
                </a:solidFill>
                <a:sym typeface="Wingdings" pitchFamily="2" charset="2"/>
              </a:rPr>
              <a:t>HW/SW</a:t>
            </a:r>
            <a:r>
              <a:rPr kumimoji="1" lang="ko-KR" altLang="en-US" sz="2933" b="1" dirty="0">
                <a:solidFill>
                  <a:srgbClr val="FF0000"/>
                </a:solidFill>
                <a:sym typeface="Wingdings" pitchFamily="2" charset="2"/>
              </a:rPr>
              <a:t> 성능</a:t>
            </a:r>
            <a:r>
              <a:rPr kumimoji="1" lang="en-US" altLang="ko-KR" sz="2933" b="1" dirty="0">
                <a:solidFill>
                  <a:schemeClr val="bg1"/>
                </a:solidFill>
                <a:sym typeface="Wingdings" pitchFamily="2" charset="2"/>
              </a:rPr>
              <a:t>,</a:t>
            </a:r>
            <a:r>
              <a:rPr kumimoji="1" lang="ko-KR" altLang="en-US" sz="2933" b="1" dirty="0">
                <a:solidFill>
                  <a:schemeClr val="bg1"/>
                </a:solidFill>
                <a:sym typeface="Wingdings" pitchFamily="2" charset="2"/>
              </a:rPr>
              <a:t> 인력 비용 등의 고려사항이 발생함</a:t>
            </a:r>
            <a:endParaRPr kumimoji="1" lang="en-US" altLang="ko-KR" sz="2933" b="1" dirty="0">
              <a:solidFill>
                <a:schemeClr val="bg1"/>
              </a:solidFill>
              <a:sym typeface="Wingdings" pitchFamily="2" charset="2"/>
            </a:endParaRPr>
          </a:p>
          <a:p>
            <a:pPr algn="ctr"/>
            <a:endParaRPr kumimoji="1" lang="en-US" altLang="en-US" sz="2933" b="1" dirty="0">
              <a:solidFill>
                <a:schemeClr val="bg1"/>
              </a:solidFill>
              <a:sym typeface="Wingdings" pitchFamily="2" charset="2"/>
            </a:endParaRPr>
          </a:p>
          <a:p>
            <a:pPr algn="ctr"/>
            <a:r>
              <a:rPr kumimoji="1" lang="en-US" altLang="ko-KR" sz="3200" b="1" dirty="0">
                <a:solidFill>
                  <a:schemeClr val="bg1"/>
                </a:solidFill>
                <a:sym typeface="Wingdings" pitchFamily="2" charset="2"/>
              </a:rPr>
              <a:t>“</a:t>
            </a:r>
            <a:r>
              <a:rPr kumimoji="1" lang="ko-Kore-KR" altLang="en-US" sz="3200" b="1">
                <a:solidFill>
                  <a:schemeClr val="bg1"/>
                </a:solidFill>
                <a:sym typeface="Wingdings" pitchFamily="2" charset="2"/>
              </a:rPr>
              <a:t>단순 </a:t>
            </a:r>
            <a:r>
              <a:rPr kumimoji="1" lang="ko-Kore-KR" altLang="en-US" sz="3200" b="1" dirty="0">
                <a:solidFill>
                  <a:schemeClr val="bg1"/>
                </a:solidFill>
                <a:sym typeface="Wingdings" pitchFamily="2" charset="2"/>
              </a:rPr>
              <a:t>파라미터 변경만으로 암호강도 </a:t>
            </a:r>
            <a:r>
              <a:rPr kumimoji="1" lang="ko-Kore-KR" altLang="en-US" sz="3200" b="1">
                <a:solidFill>
                  <a:schemeClr val="bg1"/>
                </a:solidFill>
                <a:sym typeface="Wingdings" pitchFamily="2" charset="2"/>
              </a:rPr>
              <a:t>상향이 어려움</a:t>
            </a:r>
            <a:r>
              <a:rPr kumimoji="1" lang="en-US" altLang="ko-KR" sz="3200" b="1" dirty="0">
                <a:solidFill>
                  <a:schemeClr val="bg1"/>
                </a:solidFill>
                <a:sym typeface="Wingdings" pitchFamily="2" charset="2"/>
              </a:rPr>
              <a:t>”</a:t>
            </a:r>
            <a:endParaRPr kumimoji="1" lang="ko-Kore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6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411920" y="207748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r>
              <a:rPr lang="en-US" altLang="en-US" sz="3200" dirty="0"/>
              <a:t>RSA </a:t>
            </a:r>
            <a:r>
              <a:rPr lang="ko-KR" altLang="en-US" sz="3200" dirty="0"/>
              <a:t>보안 강도 상향에 따른 문제점</a:t>
            </a:r>
            <a:endParaRPr sz="3200" dirty="0"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411164" y="1107923"/>
            <a:ext cx="11369675" cy="54580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8466" indent="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r>
              <a:rPr lang="en-US" altLang="ko" sz="2667" b="1" dirty="0">
                <a:latin typeface="+mn-ea"/>
              </a:rPr>
              <a:t>Case1. RSA </a:t>
            </a:r>
            <a:r>
              <a:rPr lang="ko" altLang="en-US" sz="2667" b="1" dirty="0">
                <a:latin typeface="+mn-ea"/>
              </a:rPr>
              <a:t>보안 강도 상향 시</a:t>
            </a:r>
            <a:r>
              <a:rPr lang="en-US" altLang="ko" sz="2667" b="1" dirty="0">
                <a:latin typeface="+mn-ea"/>
              </a:rPr>
              <a:t> OpenSSL DNSSEC Validation</a:t>
            </a:r>
            <a:r>
              <a:rPr lang="ko-KR" altLang="en-US" sz="2667" b="1" dirty="0">
                <a:latin typeface="+mn-ea"/>
              </a:rPr>
              <a:t> 성능 저하</a:t>
            </a:r>
            <a:endParaRPr lang="en-US" altLang="ko-KR" sz="2667" b="1" dirty="0">
              <a:latin typeface="+mn-ea"/>
            </a:endParaRPr>
          </a:p>
          <a:p>
            <a:pPr marL="846626" lvl="1" indent="-228589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en-US" altLang="ko-KR" sz="2133" dirty="0">
                <a:latin typeface="+mn-ea"/>
              </a:rPr>
              <a:t>DNSSEC Validation: DNS </a:t>
            </a:r>
            <a:r>
              <a:rPr lang="ko-KR" altLang="en-US" sz="2133" dirty="0">
                <a:latin typeface="+mn-ea"/>
              </a:rPr>
              <a:t>서버의 수신 데이터 위조 및 변조 탐지 기능</a:t>
            </a:r>
            <a:endParaRPr lang="en-US" altLang="ko-KR" sz="2133" dirty="0">
              <a:latin typeface="+mn-ea"/>
            </a:endParaRPr>
          </a:p>
          <a:p>
            <a:pPr marL="846626" lvl="1" indent="-228589">
              <a:lnSpc>
                <a:spcPct val="100000"/>
              </a:lnSpc>
              <a:spcBef>
                <a:spcPts val="0"/>
              </a:spcBef>
              <a:buSzPts val="2100"/>
            </a:pPr>
            <a:r>
              <a:rPr lang="ko-KR" altLang="en-US" sz="2133" b="1" dirty="0">
                <a:solidFill>
                  <a:schemeClr val="accent5"/>
                </a:solidFill>
                <a:latin typeface="+mn-ea"/>
              </a:rPr>
              <a:t>보안강도 상향 </a:t>
            </a:r>
            <a:r>
              <a:rPr lang="en-US" altLang="ko-KR" sz="2133" b="1" dirty="0">
                <a:solidFill>
                  <a:schemeClr val="accent5"/>
                </a:solidFill>
                <a:latin typeface="+mn-ea"/>
              </a:rPr>
              <a:t>(1024-bit </a:t>
            </a:r>
            <a:r>
              <a:rPr lang="en-US" altLang="ko-KR" sz="2133" b="1" dirty="0">
                <a:solidFill>
                  <a:schemeClr val="accent5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133" b="1" dirty="0">
                <a:solidFill>
                  <a:schemeClr val="accent5"/>
                </a:solidFill>
                <a:latin typeface="+mn-ea"/>
              </a:rPr>
              <a:t>2048-bit) </a:t>
            </a:r>
            <a:r>
              <a:rPr lang="ko-KR" altLang="en-US" sz="2133" b="1" dirty="0">
                <a:solidFill>
                  <a:schemeClr val="accent5"/>
                </a:solidFill>
                <a:latin typeface="+mn-ea"/>
              </a:rPr>
              <a:t>했을 시 초당 검증 횟수 약 </a:t>
            </a:r>
            <a:r>
              <a:rPr lang="en-US" altLang="ko-KR" sz="2133" b="1" dirty="0">
                <a:solidFill>
                  <a:schemeClr val="accent5"/>
                </a:solidFill>
                <a:latin typeface="+mn-ea"/>
              </a:rPr>
              <a:t>70%</a:t>
            </a:r>
            <a:r>
              <a:rPr lang="ko-KR" altLang="en-US" sz="2133" b="1" dirty="0">
                <a:solidFill>
                  <a:schemeClr val="accent5"/>
                </a:solidFill>
                <a:latin typeface="+mn-ea"/>
              </a:rPr>
              <a:t> 감소</a:t>
            </a:r>
            <a:endParaRPr lang="en-US" altLang="ko-KR" sz="2133" b="1" dirty="0">
              <a:solidFill>
                <a:schemeClr val="accent5"/>
              </a:solidFill>
              <a:latin typeface="+mn-ea"/>
            </a:endParaRPr>
          </a:p>
          <a:p>
            <a:pPr marL="618037" lvl="1" indent="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r>
              <a:rPr lang="en-US" altLang="ko-KR" sz="2133" dirty="0">
                <a:latin typeface="+mn-ea"/>
              </a:rPr>
              <a:t>	</a:t>
            </a:r>
            <a:r>
              <a:rPr lang="ko" altLang="ko-Kore-KR" sz="2133" b="1" dirty="0">
                <a:latin typeface="+mn-ea"/>
              </a:rPr>
              <a:t>→</a:t>
            </a:r>
            <a:r>
              <a:rPr lang="en-US" altLang="ko-KR" sz="2133" dirty="0">
                <a:latin typeface="+mn-ea"/>
                <a:sym typeface="Wingdings" pitchFamily="2" charset="2"/>
              </a:rPr>
              <a:t> </a:t>
            </a:r>
            <a:r>
              <a:rPr lang="en-US" altLang="ko-KR" sz="2133" dirty="0">
                <a:latin typeface="+mn-ea"/>
              </a:rPr>
              <a:t>CPU </a:t>
            </a:r>
            <a:r>
              <a:rPr lang="ko-KR" altLang="en-US" sz="2133" dirty="0">
                <a:latin typeface="+mn-ea"/>
              </a:rPr>
              <a:t>및 리소스</a:t>
            </a:r>
            <a:r>
              <a:rPr lang="en-US" altLang="ko-KR" sz="2133" dirty="0">
                <a:latin typeface="+mn-ea"/>
              </a:rPr>
              <a:t>,</a:t>
            </a:r>
            <a:r>
              <a:rPr lang="ko-KR" altLang="en-US" sz="2133" dirty="0">
                <a:latin typeface="+mn-ea"/>
              </a:rPr>
              <a:t> 트래픽 부하 증가 및 </a:t>
            </a:r>
            <a:r>
              <a:rPr lang="en-US" altLang="ko-KR" sz="2133" dirty="0">
                <a:latin typeface="+mn-ea"/>
              </a:rPr>
              <a:t>DNS </a:t>
            </a:r>
            <a:r>
              <a:rPr lang="ko-KR" altLang="en-US" sz="2133" dirty="0">
                <a:latin typeface="+mn-ea"/>
              </a:rPr>
              <a:t>응답 시간 증가</a:t>
            </a:r>
            <a:endParaRPr lang="en-US" altLang="ko-KR" sz="2133" dirty="0">
              <a:latin typeface="+mn-ea"/>
            </a:endParaRPr>
          </a:p>
          <a:p>
            <a:pPr marL="960928" lvl="1" indent="-342891">
              <a:lnSpc>
                <a:spcPct val="100000"/>
              </a:lnSpc>
              <a:spcBef>
                <a:spcPts val="0"/>
              </a:spcBef>
              <a:buSzPts val="2100"/>
              <a:buFont typeface="Wingdings" pitchFamily="2" charset="2"/>
              <a:buChar char="è"/>
            </a:pPr>
            <a:endParaRPr lang="en-US" altLang="ko-Kore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60928" lvl="1" indent="-342891">
              <a:lnSpc>
                <a:spcPct val="100000"/>
              </a:lnSpc>
              <a:spcBef>
                <a:spcPts val="0"/>
              </a:spcBef>
              <a:buSzPts val="2100"/>
              <a:buFont typeface="Wingdings" pitchFamily="2" charset="2"/>
              <a:buChar char="è"/>
            </a:pPr>
            <a:endParaRPr lang="en-US" altLang="ko-Kore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18037" lvl="1" indent="0">
              <a:lnSpc>
                <a:spcPct val="100000"/>
              </a:lnSpc>
              <a:spcBef>
                <a:spcPts val="0"/>
              </a:spcBef>
              <a:buSzPts val="2100"/>
              <a:buNone/>
            </a:pPr>
            <a:endParaRPr lang="en-US" altLang="ko-Kore-KR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60928" lvl="1" indent="-342891">
              <a:lnSpc>
                <a:spcPct val="100000"/>
              </a:lnSpc>
              <a:spcBef>
                <a:spcPts val="0"/>
              </a:spcBef>
              <a:buSzPts val="2100"/>
              <a:buFont typeface="Wingdings" pitchFamily="2" charset="2"/>
              <a:buChar char="è"/>
            </a:pPr>
            <a:endParaRPr lang="en-US" altLang="ko-Kore-KR" sz="2133" b="1" dirty="0">
              <a:solidFill>
                <a:srgbClr val="FF0000"/>
              </a:solidFill>
              <a:latin typeface="+mn-ea"/>
            </a:endParaRPr>
          </a:p>
          <a:p>
            <a:pPr marL="84663" indent="-262453">
              <a:lnSpc>
                <a:spcPct val="100000"/>
              </a:lnSpc>
              <a:spcBef>
                <a:spcPts val="533"/>
              </a:spcBef>
              <a:buSzPts val="2100"/>
            </a:pPr>
            <a:endParaRPr lang="en" altLang="ko" sz="2667" b="1" dirty="0">
              <a:solidFill>
                <a:srgbClr val="2E75B6"/>
              </a:solidFill>
              <a:latin typeface="+mn-ea"/>
            </a:endParaRPr>
          </a:p>
          <a:p>
            <a:pPr marL="84663" indent="-262453">
              <a:lnSpc>
                <a:spcPct val="100000"/>
              </a:lnSpc>
              <a:spcBef>
                <a:spcPts val="533"/>
              </a:spcBef>
              <a:buSzPts val="2100"/>
            </a:pPr>
            <a:endParaRPr lang="en" altLang="ko" sz="2133" b="1" dirty="0">
              <a:solidFill>
                <a:srgbClr val="2E75B6"/>
              </a:solidFill>
              <a:latin typeface="+mn-ea"/>
            </a:endParaRPr>
          </a:p>
          <a:p>
            <a:pPr marL="84663" indent="-262453">
              <a:lnSpc>
                <a:spcPct val="100000"/>
              </a:lnSpc>
              <a:spcBef>
                <a:spcPts val="533"/>
              </a:spcBef>
              <a:buClrTx/>
              <a:buSzPts val="2100"/>
            </a:pPr>
            <a:r>
              <a:rPr lang="en" altLang="ko" sz="2667" b="1" dirty="0">
                <a:solidFill>
                  <a:schemeClr val="accent5"/>
                </a:solidFill>
                <a:latin typeface="+mn-ea"/>
              </a:rPr>
              <a:t>RSA 3072</a:t>
            </a:r>
            <a:r>
              <a:rPr lang="ko-KR" altLang="en-US" sz="2667" b="1" dirty="0">
                <a:solidFill>
                  <a:schemeClr val="accent5"/>
                </a:solidFill>
                <a:latin typeface="+mn-ea"/>
              </a:rPr>
              <a:t> 이상으로 보안 강도 향상 시 </a:t>
            </a:r>
            <a:r>
              <a:rPr lang="en-US" altLang="ko-KR" sz="2667" b="1" dirty="0">
                <a:solidFill>
                  <a:schemeClr val="accent5"/>
                </a:solidFill>
                <a:latin typeface="+mn-ea"/>
              </a:rPr>
              <a:t>(</a:t>
            </a:r>
            <a:r>
              <a:rPr lang="ko-KR" altLang="en-US" sz="2667" b="1" dirty="0">
                <a:solidFill>
                  <a:schemeClr val="accent5"/>
                </a:solidFill>
                <a:latin typeface="+mn-ea"/>
              </a:rPr>
              <a:t>추가적인</a:t>
            </a:r>
            <a:r>
              <a:rPr lang="en-US" altLang="ko-KR" sz="2667" b="1" dirty="0">
                <a:solidFill>
                  <a:schemeClr val="accent5"/>
                </a:solidFill>
                <a:latin typeface="+mn-ea"/>
              </a:rPr>
              <a:t>) </a:t>
            </a:r>
            <a:r>
              <a:rPr lang="ko-KR" altLang="en-US" sz="2667" b="1" dirty="0">
                <a:solidFill>
                  <a:schemeClr val="accent5"/>
                </a:solidFill>
                <a:latin typeface="+mn-ea"/>
              </a:rPr>
              <a:t>서버 부하 발생</a:t>
            </a:r>
          </a:p>
          <a:p>
            <a:pPr marL="694232" lvl="1" indent="-262453">
              <a:lnSpc>
                <a:spcPct val="100000"/>
              </a:lnSpc>
              <a:buSzPts val="2100"/>
            </a:pPr>
            <a:r>
              <a:rPr lang="ko-KR" altLang="en-US" sz="2133" dirty="0">
                <a:latin typeface="+mn-ea"/>
              </a:rPr>
              <a:t>사용량이 많은 서버에서 부하가 높을 시 사이트 연결에 지연 발생 가능</a:t>
            </a:r>
          </a:p>
          <a:p>
            <a:pPr marL="694232" lvl="1" indent="-262453">
              <a:lnSpc>
                <a:spcPct val="100000"/>
              </a:lnSpc>
              <a:buSzPts val="2100"/>
            </a:pPr>
            <a:r>
              <a:rPr lang="ko-KR" altLang="en-US" sz="2133" dirty="0">
                <a:latin typeface="+mn-ea"/>
              </a:rPr>
              <a:t>서비스 가용성 확보에 대한 방안 모색 필요</a:t>
            </a:r>
            <a:endParaRPr lang="ko-Kore-KR" altLang="en-US" sz="2133" dirty="0">
              <a:latin typeface="+mn-ea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0" y="6565983"/>
            <a:ext cx="1203216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altLang="ko-Kore-KR" sz="1067" dirty="0">
                <a:solidFill>
                  <a:srgbClr val="222222"/>
                </a:solidFill>
                <a:latin typeface="+mn-ea"/>
              </a:rPr>
              <a:t>van Rijswijk-</a:t>
            </a:r>
            <a:r>
              <a:rPr lang="en" altLang="ko-Kore-KR" sz="1067" dirty="0" err="1">
                <a:solidFill>
                  <a:srgbClr val="222222"/>
                </a:solidFill>
                <a:latin typeface="+mn-ea"/>
              </a:rPr>
              <a:t>Deij</a:t>
            </a:r>
            <a:r>
              <a:rPr lang="en" altLang="ko-Kore-KR" sz="1067" dirty="0">
                <a:solidFill>
                  <a:srgbClr val="222222"/>
                </a:solidFill>
                <a:latin typeface="+mn-ea"/>
              </a:rPr>
              <a:t>, Roland, et al. "The performance impact of elliptic curve cryptography on DNSSEC validation." </a:t>
            </a:r>
            <a:r>
              <a:rPr lang="en" altLang="ko-Kore-KR" sz="1067" i="1" dirty="0">
                <a:solidFill>
                  <a:srgbClr val="222222"/>
                </a:solidFill>
                <a:latin typeface="+mn-ea"/>
              </a:rPr>
              <a:t>IEEE/ACM transactions on networking</a:t>
            </a:r>
            <a:r>
              <a:rPr lang="en" altLang="ko-Kore-KR" sz="1067" dirty="0">
                <a:solidFill>
                  <a:srgbClr val="222222"/>
                </a:solidFill>
                <a:latin typeface="+mn-ea"/>
              </a:rPr>
              <a:t> 25.2 (2016): 738-750</a:t>
            </a:r>
            <a:endParaRPr sz="1067" dirty="0">
              <a:solidFill>
                <a:schemeClr val="dk1"/>
              </a:solidFill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4940267-B57B-01FD-AA1E-B2B4FAEDF306}"/>
              </a:ext>
            </a:extLst>
          </p:cNvPr>
          <p:cNvGraphicFramePr>
            <a:graphicFrameLocks noGrp="1"/>
          </p:cNvGraphicFramePr>
          <p:nvPr/>
        </p:nvGraphicFramePr>
        <p:xfrm>
          <a:off x="2838929" y="2803642"/>
          <a:ext cx="6354307" cy="172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165">
                  <a:extLst>
                    <a:ext uri="{9D8B030D-6E8A-4147-A177-3AD203B41FA5}">
                      <a16:colId xmlns:a16="http://schemas.microsoft.com/office/drawing/2014/main" val="1574311196"/>
                    </a:ext>
                  </a:extLst>
                </a:gridCol>
                <a:gridCol w="2125403">
                  <a:extLst>
                    <a:ext uri="{9D8B030D-6E8A-4147-A177-3AD203B41FA5}">
                      <a16:colId xmlns:a16="http://schemas.microsoft.com/office/drawing/2014/main" val="267281433"/>
                    </a:ext>
                  </a:extLst>
                </a:gridCol>
                <a:gridCol w="1937739">
                  <a:extLst>
                    <a:ext uri="{9D8B030D-6E8A-4147-A177-3AD203B41FA5}">
                      <a16:colId xmlns:a16="http://schemas.microsoft.com/office/drawing/2014/main" val="3724228994"/>
                    </a:ext>
                  </a:extLst>
                </a:gridCol>
              </a:tblGrid>
              <a:tr h="38187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Implementation</a:t>
                      </a:r>
                      <a:endParaRPr lang="ko-Kore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RSA Signature Validation Per Second</a:t>
                      </a:r>
                      <a:endParaRPr lang="ko-Kore-KR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85485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1024-bit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2048-bit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77004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OpenSSL 0.9.8zh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74,221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22,632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6299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OpenSSL 1.0.1f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95,909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28,948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81228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OpenSSL 1.0.2e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112,516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35,078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88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04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FA58-B30E-5933-9BFF-C65B092D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RSA </a:t>
            </a:r>
            <a:r>
              <a:rPr lang="ko-KR" altLang="en-US" sz="3200" dirty="0"/>
              <a:t>보안 강도 상향에 따른 문제점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38024-15CB-1D75-61C3-BFE1B6F42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6243" y="1017358"/>
            <a:ext cx="11533837" cy="5595349"/>
          </a:xfrm>
        </p:spPr>
        <p:txBody>
          <a:bodyPr>
            <a:normAutofit/>
          </a:bodyPr>
          <a:lstStyle/>
          <a:p>
            <a:pPr marL="126997" indent="0">
              <a:buNone/>
            </a:pPr>
            <a:r>
              <a:rPr lang="en-US" altLang="ko" sz="2667" b="1" dirty="0">
                <a:latin typeface="+mn-ea"/>
              </a:rPr>
              <a:t>Case2. </a:t>
            </a:r>
            <a:r>
              <a:rPr lang="ko" altLang="ko-Kore-KR" sz="2667" b="1" dirty="0">
                <a:latin typeface="+mn-ea"/>
              </a:rPr>
              <a:t>RSA 보안 강도 상향 시</a:t>
            </a:r>
            <a:r>
              <a:rPr lang="en-US" altLang="ko" sz="2667" b="1" dirty="0">
                <a:latin typeface="+mn-ea"/>
              </a:rPr>
              <a:t> </a:t>
            </a:r>
            <a:r>
              <a:rPr lang="ko" altLang="en-US" sz="2667" b="1" dirty="0">
                <a:latin typeface="+mn-ea"/>
              </a:rPr>
              <a:t>마이크로 </a:t>
            </a:r>
            <a:r>
              <a:rPr lang="en-US" altLang="ko" sz="2667" b="1" dirty="0">
                <a:latin typeface="+mn-ea"/>
              </a:rPr>
              <a:t>SD</a:t>
            </a:r>
            <a:r>
              <a:rPr lang="ko" altLang="en-US" sz="2667" b="1" dirty="0">
                <a:latin typeface="+mn-ea"/>
              </a:rPr>
              <a:t>카드 내장 스마트칩</a:t>
            </a:r>
            <a:r>
              <a:rPr lang="ko-KR" altLang="en-US" sz="2667" b="1" dirty="0">
                <a:latin typeface="+mn-ea"/>
              </a:rPr>
              <a:t> 성능 저하</a:t>
            </a:r>
            <a:endParaRPr kumimoji="1" lang="en-US" altLang="ko-KR" sz="2667" dirty="0"/>
          </a:p>
          <a:p>
            <a:pPr lvl="1"/>
            <a:r>
              <a:rPr kumimoji="1" lang="en-US" altLang="ko-KR" sz="2133" dirty="0">
                <a:latin typeface="+mn-ea"/>
              </a:rPr>
              <a:t>RSA</a:t>
            </a:r>
            <a:r>
              <a:rPr kumimoji="1" lang="ko-KR" altLang="en-US" sz="2133" dirty="0">
                <a:latin typeface="+mn-ea"/>
              </a:rPr>
              <a:t> 보안 강도 상향 시 더 많은 전력 소모와 실행시간 요구</a:t>
            </a:r>
            <a:endParaRPr kumimoji="1" lang="en-US" altLang="ko-KR" sz="2133" dirty="0">
              <a:latin typeface="+mn-ea"/>
            </a:endParaRPr>
          </a:p>
          <a:p>
            <a:pPr lvl="2"/>
            <a:r>
              <a:rPr kumimoji="1" lang="ko-KR" altLang="en-US" sz="2133" dirty="0">
                <a:latin typeface="+mn-ea"/>
              </a:rPr>
              <a:t>측정 소프트웨어</a:t>
            </a:r>
            <a:r>
              <a:rPr kumimoji="1" lang="en-US" altLang="ko-KR" sz="2133" dirty="0">
                <a:latin typeface="+mn-ea"/>
              </a:rPr>
              <a:t>: </a:t>
            </a:r>
            <a:r>
              <a:rPr lang="en-US" altLang="ko-Kore-KR" sz="2133" dirty="0">
                <a:solidFill>
                  <a:schemeClr val="dk1"/>
                </a:solidFill>
                <a:latin typeface="+mn-ea"/>
              </a:rPr>
              <a:t>National Instruments LabVIEW (NI LabVIEW) 2010 </a:t>
            </a:r>
            <a:endParaRPr lang="en-US" altLang="ko-Kore-KR" sz="2133" dirty="0">
              <a:latin typeface="+mn-ea"/>
            </a:endParaRPr>
          </a:p>
          <a:p>
            <a:pPr lvl="2"/>
            <a:r>
              <a:rPr kumimoji="1" lang="ko-KR" altLang="en-US" sz="2133" b="1" dirty="0">
                <a:solidFill>
                  <a:srgbClr val="FF0000"/>
                </a:solidFill>
                <a:latin typeface="+mn-ea"/>
              </a:rPr>
              <a:t>타겟 환경</a:t>
            </a:r>
            <a:r>
              <a:rPr kumimoji="1" lang="en-US" altLang="ko-KR" sz="2133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ore-KR" sz="2133" dirty="0">
                <a:solidFill>
                  <a:schemeClr val="dk1"/>
                </a:solidFill>
                <a:latin typeface="+mn-ea"/>
              </a:rPr>
              <a:t>ST33F1M</a:t>
            </a:r>
          </a:p>
          <a:p>
            <a:pPr lvl="1"/>
            <a:r>
              <a:rPr kumimoji="1" lang="ko-KR" altLang="en-US" sz="2133" dirty="0">
                <a:latin typeface="+mn-ea"/>
              </a:rPr>
              <a:t>칩 동작 주파수에 따른 성능 변화 </a:t>
            </a:r>
            <a:r>
              <a:rPr kumimoji="1" lang="en-US" altLang="ko-KR" sz="2133" dirty="0">
                <a:latin typeface="+mn-ea"/>
                <a:sym typeface="Wingdings" panose="05000000000000000000" pitchFamily="2" charset="2"/>
              </a:rPr>
              <a:t> </a:t>
            </a:r>
            <a:r>
              <a:rPr kumimoji="1" lang="ko-KR" altLang="en-US" sz="2133" dirty="0">
                <a:latin typeface="+mn-ea"/>
                <a:sym typeface="Wingdings" panose="05000000000000000000" pitchFamily="2" charset="2"/>
              </a:rPr>
              <a:t>낮은 주파수에서 보다 나은 전력소모를 보임</a:t>
            </a:r>
            <a:endParaRPr kumimoji="1" lang="en-US" altLang="ko-KR" sz="2133" dirty="0">
              <a:latin typeface="+mn-ea"/>
            </a:endParaRPr>
          </a:p>
          <a:p>
            <a:pPr lvl="2"/>
            <a:endParaRPr kumimoji="1" lang="en-US" altLang="ko-KR" sz="2133" b="1" dirty="0">
              <a:solidFill>
                <a:srgbClr val="FF0000"/>
              </a:solidFill>
              <a:latin typeface="+mn-ea"/>
            </a:endParaRPr>
          </a:p>
          <a:p>
            <a:pPr lvl="2"/>
            <a:endParaRPr kumimoji="1" lang="en-US" altLang="ko-KR" sz="2133" b="1" dirty="0">
              <a:solidFill>
                <a:srgbClr val="FF0000"/>
              </a:solidFill>
              <a:latin typeface="+mn-ea"/>
            </a:endParaRPr>
          </a:p>
          <a:p>
            <a:pPr lvl="2"/>
            <a:endParaRPr kumimoji="1" lang="en-US" altLang="ko-KR" sz="2133" b="1" dirty="0">
              <a:solidFill>
                <a:srgbClr val="FF0000"/>
              </a:solidFill>
              <a:latin typeface="+mn-ea"/>
            </a:endParaRPr>
          </a:p>
          <a:p>
            <a:pPr marL="1396965" lvl="2" indent="0">
              <a:buNone/>
            </a:pPr>
            <a:endParaRPr kumimoji="1" lang="en-US" altLang="ko-KR" sz="2133" b="1" dirty="0">
              <a:solidFill>
                <a:srgbClr val="FF0000"/>
              </a:solidFill>
              <a:latin typeface="+mn-ea"/>
            </a:endParaRPr>
          </a:p>
          <a:p>
            <a:pPr marL="84663" indent="-262453">
              <a:lnSpc>
                <a:spcPct val="100000"/>
              </a:lnSpc>
              <a:spcBef>
                <a:spcPts val="533"/>
              </a:spcBef>
              <a:buSzPts val="2100"/>
            </a:pPr>
            <a:endParaRPr lang="en" altLang="ko" sz="2667" b="1" dirty="0">
              <a:solidFill>
                <a:schemeClr val="accent5"/>
              </a:solidFill>
              <a:latin typeface="+mn-ea"/>
            </a:endParaRPr>
          </a:p>
          <a:p>
            <a:pPr marL="84663" indent="-262453">
              <a:lnSpc>
                <a:spcPct val="100000"/>
              </a:lnSpc>
              <a:spcBef>
                <a:spcPts val="533"/>
              </a:spcBef>
              <a:buSzPts val="2100"/>
            </a:pPr>
            <a:r>
              <a:rPr lang="en" altLang="ko" sz="2667" b="1" dirty="0">
                <a:solidFill>
                  <a:schemeClr val="accent5"/>
                </a:solidFill>
                <a:latin typeface="+mn-ea"/>
              </a:rPr>
              <a:t>RSA 3072</a:t>
            </a:r>
            <a:r>
              <a:rPr lang="ko-KR" altLang="en-US" sz="2667" b="1" dirty="0">
                <a:solidFill>
                  <a:schemeClr val="accent5"/>
                </a:solidFill>
                <a:latin typeface="+mn-ea"/>
              </a:rPr>
              <a:t> 이상으로 보안 강도 향상 시 속도 저하 및 높은 전력 소모 </a:t>
            </a:r>
            <a:endParaRPr lang="en-US" altLang="ko-KR" sz="2667" b="1" dirty="0">
              <a:solidFill>
                <a:schemeClr val="accent5"/>
              </a:solidFill>
              <a:latin typeface="+mn-ea"/>
            </a:endParaRPr>
          </a:p>
          <a:p>
            <a:pPr marL="694248" lvl="1" indent="-262453">
              <a:lnSpc>
                <a:spcPct val="100000"/>
              </a:lnSpc>
              <a:buSzPts val="2100"/>
            </a:pPr>
            <a:r>
              <a:rPr lang="ko-KR" altLang="en-US" sz="2133" dirty="0">
                <a:latin typeface="+mn-ea"/>
              </a:rPr>
              <a:t>성능 저하가 심한 일부 </a:t>
            </a:r>
            <a:r>
              <a:rPr lang="ko-KR" altLang="en-US" sz="2133" dirty="0" err="1">
                <a:latin typeface="+mn-ea"/>
              </a:rPr>
              <a:t>저사양</a:t>
            </a:r>
            <a:r>
              <a:rPr lang="ko-KR" altLang="en-US" sz="2133" dirty="0">
                <a:latin typeface="+mn-ea"/>
              </a:rPr>
              <a:t> 스마트칩의 경우 해당 스마트칩에 대한 교체 혹은 알고리즘에 대한 최적화 구현 방안 모색 필요</a:t>
            </a:r>
            <a:endParaRPr kumimoji="1" lang="en-US" altLang="ko-KR" sz="2133" dirty="0">
              <a:latin typeface="+mn-ea"/>
            </a:endParaRPr>
          </a:p>
          <a:p>
            <a:pPr marL="0" indent="0">
              <a:buNone/>
            </a:pPr>
            <a:endParaRPr kumimoji="1" lang="en-US" altLang="ko-KR" b="1" dirty="0">
              <a:solidFill>
                <a:srgbClr val="2E75B6"/>
              </a:solidFill>
            </a:endParaRPr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b="1" dirty="0">
              <a:solidFill>
                <a:srgbClr val="FF0000"/>
              </a:solidFill>
              <a:sym typeface="Wingdings" pitchFamily="2" charset="2"/>
            </a:endParaRPr>
          </a:p>
          <a:p>
            <a:pPr marL="457189" lvl="1" indent="0">
              <a:buNone/>
            </a:pP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C73F3-8757-62FC-C8CE-9A11318316F8}"/>
              </a:ext>
            </a:extLst>
          </p:cNvPr>
          <p:cNvSpPr txBox="1"/>
          <p:nvPr/>
        </p:nvSpPr>
        <p:spPr>
          <a:xfrm>
            <a:off x="1" y="6419317"/>
            <a:ext cx="12131372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>
                <a:solidFill>
                  <a:srgbClr val="222222"/>
                </a:solidFill>
                <a:latin typeface="+mn-ea"/>
              </a:rPr>
              <a:t>Sinha, Sneha, and R. M. </a:t>
            </a:r>
            <a:r>
              <a:rPr lang="en-US" sz="1067" dirty="0" err="1">
                <a:solidFill>
                  <a:srgbClr val="222222"/>
                </a:solidFill>
                <a:latin typeface="+mn-ea"/>
              </a:rPr>
              <a:t>Gaudar</a:t>
            </a:r>
            <a:r>
              <a:rPr lang="en-US" sz="1067" dirty="0">
                <a:solidFill>
                  <a:srgbClr val="222222"/>
                </a:solidFill>
                <a:latin typeface="+mn-ea"/>
              </a:rPr>
              <a:t>. "Energy consumption for cryptographic algorithms with different clocks on smart cards in mobile devices. </a:t>
            </a:r>
            <a:br>
              <a:rPr lang="en-US" sz="1067" dirty="0">
                <a:solidFill>
                  <a:srgbClr val="222222"/>
                </a:solidFill>
                <a:latin typeface="+mn-ea"/>
              </a:rPr>
            </a:br>
            <a:r>
              <a:rPr lang="en-US" sz="1067" dirty="0">
                <a:solidFill>
                  <a:srgbClr val="222222"/>
                </a:solidFill>
                <a:latin typeface="+mn-ea"/>
              </a:rPr>
              <a:t>"</a:t>
            </a:r>
            <a:r>
              <a:rPr lang="en-US" sz="1067" i="1" dirty="0">
                <a:solidFill>
                  <a:srgbClr val="222222"/>
                </a:solidFill>
                <a:latin typeface="+mn-ea"/>
              </a:rPr>
              <a:t>International Journal of Computer Applications</a:t>
            </a:r>
            <a:r>
              <a:rPr lang="en-US" sz="1067" dirty="0">
                <a:solidFill>
                  <a:srgbClr val="222222"/>
                </a:solidFill>
                <a:latin typeface="+mn-ea"/>
              </a:rPr>
              <a:t> 66.19 (2013).</a:t>
            </a:r>
            <a:endParaRPr lang="en-KR" sz="1067" dirty="0">
              <a:latin typeface="+mn-ea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D2AB25A-D4B8-7F8C-644B-216002FA0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13076"/>
              </p:ext>
            </p:extLst>
          </p:nvPr>
        </p:nvGraphicFramePr>
        <p:xfrm>
          <a:off x="411921" y="2963334"/>
          <a:ext cx="6156261" cy="1453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19">
                  <a:extLst>
                    <a:ext uri="{9D8B030D-6E8A-4147-A177-3AD203B41FA5}">
                      <a16:colId xmlns:a16="http://schemas.microsoft.com/office/drawing/2014/main" val="591430434"/>
                    </a:ext>
                  </a:extLst>
                </a:gridCol>
                <a:gridCol w="1140909">
                  <a:extLst>
                    <a:ext uri="{9D8B030D-6E8A-4147-A177-3AD203B41FA5}">
                      <a16:colId xmlns:a16="http://schemas.microsoft.com/office/drawing/2014/main" val="2017866187"/>
                    </a:ext>
                  </a:extLst>
                </a:gridCol>
                <a:gridCol w="1113535">
                  <a:extLst>
                    <a:ext uri="{9D8B030D-6E8A-4147-A177-3AD203B41FA5}">
                      <a16:colId xmlns:a16="http://schemas.microsoft.com/office/drawing/2014/main" val="2451278810"/>
                    </a:ext>
                  </a:extLst>
                </a:gridCol>
                <a:gridCol w="1190863">
                  <a:extLst>
                    <a:ext uri="{9D8B030D-6E8A-4147-A177-3AD203B41FA5}">
                      <a16:colId xmlns:a16="http://schemas.microsoft.com/office/drawing/2014/main" val="4034226158"/>
                    </a:ext>
                  </a:extLst>
                </a:gridCol>
                <a:gridCol w="1160535">
                  <a:extLst>
                    <a:ext uri="{9D8B030D-6E8A-4147-A177-3AD203B41FA5}">
                      <a16:colId xmlns:a16="http://schemas.microsoft.com/office/drawing/2014/main" val="3824380065"/>
                    </a:ext>
                  </a:extLst>
                </a:gridCol>
              </a:tblGrid>
              <a:tr h="39927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            </a:t>
                      </a:r>
                      <a:r>
                        <a:rPr lang="en-US" altLang="ko-KR" sz="1500" dirty="0"/>
                        <a:t>    Clock</a:t>
                      </a:r>
                    </a:p>
                    <a:p>
                      <a:pPr algn="ctr"/>
                      <a:r>
                        <a:rPr lang="en-US" sz="1500" dirty="0"/>
                        <a:t>Length</a:t>
                      </a:r>
                      <a:endParaRPr lang="en-KR" sz="1500" dirty="0"/>
                    </a:p>
                  </a:txBody>
                  <a:tcPr marL="112761" marR="112761" marT="56381" marB="56381"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25MHz</a:t>
                      </a:r>
                    </a:p>
                  </a:txBody>
                  <a:tcPr marL="112761" marR="112761" marT="56381" marB="56381" anchor="ctr"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12.5MHz</a:t>
                      </a:r>
                    </a:p>
                  </a:txBody>
                  <a:tcPr marL="112761" marR="112761" marT="56381" marB="56381" anchor="ctr"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63543"/>
                  </a:ext>
                </a:extLst>
              </a:tr>
              <a:tr h="327233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T(ms)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E (mJ)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T(ms)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E (mJ)</a:t>
                      </a:r>
                    </a:p>
                  </a:txBody>
                  <a:tcPr marL="52083" marR="52083" marT="26043" marB="26043" anchor="ctr"/>
                </a:tc>
                <a:extLst>
                  <a:ext uri="{0D108BD9-81ED-4DB2-BD59-A6C34878D82A}">
                    <a16:rowId xmlns:a16="http://schemas.microsoft.com/office/drawing/2014/main" val="3384226589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RSA – 1024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78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3.205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110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1.913</a:t>
                      </a:r>
                    </a:p>
                  </a:txBody>
                  <a:tcPr marL="52083" marR="52083" marT="26043" marB="26043" anchor="ctr"/>
                </a:tc>
                <a:extLst>
                  <a:ext uri="{0D108BD9-81ED-4DB2-BD59-A6C34878D82A}">
                    <a16:rowId xmlns:a16="http://schemas.microsoft.com/office/drawing/2014/main" val="2355023660"/>
                  </a:ext>
                </a:extLst>
              </a:tr>
              <a:tr h="3272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RSA – 2048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324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20.681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578</a:t>
                      </a:r>
                    </a:p>
                  </a:txBody>
                  <a:tcPr marL="52083" marR="52083" marT="26043" marB="260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13.242</a:t>
                      </a:r>
                    </a:p>
                  </a:txBody>
                  <a:tcPr marL="52083" marR="52083" marT="26043" marB="26043" anchor="ctr"/>
                </a:tc>
                <a:extLst>
                  <a:ext uri="{0D108BD9-81ED-4DB2-BD59-A6C34878D82A}">
                    <a16:rowId xmlns:a16="http://schemas.microsoft.com/office/drawing/2014/main" val="38198511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30B994-5FAF-8A76-AE56-474918DDC260}"/>
              </a:ext>
            </a:extLst>
          </p:cNvPr>
          <p:cNvSpPr txBox="1"/>
          <p:nvPr/>
        </p:nvSpPr>
        <p:spPr>
          <a:xfrm>
            <a:off x="1419953" y="4482858"/>
            <a:ext cx="414019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67" b="1" dirty="0">
                <a:latin typeface="+mn-ea"/>
              </a:rPr>
              <a:t>&lt;</a:t>
            </a:r>
            <a:r>
              <a:rPr lang="ko-KR" altLang="en-US" sz="1067" b="1" dirty="0">
                <a:latin typeface="+mn-ea"/>
              </a:rPr>
              <a:t>전력소모와 실행시간 차이</a:t>
            </a:r>
            <a:r>
              <a:rPr lang="en-US" altLang="ko-KR" sz="1067" b="1" dirty="0">
                <a:latin typeface="+mn-ea"/>
              </a:rPr>
              <a:t>&gt;</a:t>
            </a:r>
            <a:endParaRPr lang="en-KR" sz="1067" b="1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56E07B9-6FA7-ED92-9593-2C0FF3765E79}"/>
              </a:ext>
            </a:extLst>
          </p:cNvPr>
          <p:cNvGrpSpPr/>
          <p:nvPr/>
        </p:nvGrpSpPr>
        <p:grpSpPr>
          <a:xfrm>
            <a:off x="6444515" y="3011362"/>
            <a:ext cx="5459233" cy="1661780"/>
            <a:chOff x="2753840" y="2404931"/>
            <a:chExt cx="4175883" cy="134003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A0C6B15-3A6A-F247-F4C5-EDAF1861F4FA}"/>
                </a:ext>
              </a:extLst>
            </p:cNvPr>
            <p:cNvGrpSpPr/>
            <p:nvPr/>
          </p:nvGrpSpPr>
          <p:grpSpPr>
            <a:xfrm>
              <a:off x="2935162" y="2404931"/>
              <a:ext cx="3994561" cy="1156823"/>
              <a:chOff x="2905341" y="2490942"/>
              <a:chExt cx="3994561" cy="115682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AB93CCD-5009-5E97-3790-9E247BA69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5341" y="2490942"/>
                <a:ext cx="1992932" cy="115682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797DD31-39C6-7421-2820-42B05680C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1863" y="2490944"/>
                <a:ext cx="1988039" cy="1150004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980477-3306-FC34-6269-F0AFE3DA4182}"/>
                </a:ext>
              </a:extLst>
            </p:cNvPr>
            <p:cNvSpPr txBox="1"/>
            <p:nvPr/>
          </p:nvSpPr>
          <p:spPr>
            <a:xfrm>
              <a:off x="2753840" y="3538092"/>
              <a:ext cx="2360469" cy="206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67" b="1" dirty="0"/>
                <a:t>&lt;</a:t>
              </a:r>
              <a:r>
                <a:rPr lang="ko-KR" altLang="en-US" sz="1067" b="1" dirty="0"/>
                <a:t>클럭 속도 하향 시 실행시간 </a:t>
              </a:r>
              <a:r>
                <a:rPr lang="ko-KR" altLang="en-US" sz="1067" b="1" dirty="0" err="1"/>
                <a:t>증가량</a:t>
              </a:r>
              <a:r>
                <a:rPr lang="en-US" altLang="ko-KR" sz="1067" b="1" dirty="0"/>
                <a:t>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839008-1F69-1875-76B6-A4CFF65E0D44}"/>
                </a:ext>
              </a:extLst>
            </p:cNvPr>
            <p:cNvSpPr txBox="1"/>
            <p:nvPr/>
          </p:nvSpPr>
          <p:spPr>
            <a:xfrm>
              <a:off x="4908414" y="3523835"/>
              <a:ext cx="2020194" cy="206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67" b="1" dirty="0"/>
                <a:t>&lt;</a:t>
              </a:r>
              <a:r>
                <a:rPr lang="ko-KR" altLang="en-US" sz="1067" b="1" dirty="0"/>
                <a:t>클럭 속도 하향 시 전력 소모 감소량</a:t>
              </a:r>
              <a:r>
                <a:rPr lang="en-US" altLang="ko-KR" sz="1067" b="1" dirty="0"/>
                <a:t>&gt;</a:t>
              </a:r>
              <a:endParaRPr lang="en-KR" sz="1067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0048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7F093-D6CB-958D-A0D2-7FE7A264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dirty="0">
                <a:latin typeface="+mj-ea"/>
              </a:rPr>
              <a:t>해결방안 모색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83AA0-C345-2AA5-566E-469EACC3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922" y="1012372"/>
            <a:ext cx="11664253" cy="4828305"/>
          </a:xfrm>
        </p:spPr>
        <p:txBody>
          <a:bodyPr>
            <a:normAutofit/>
          </a:bodyPr>
          <a:lstStyle/>
          <a:p>
            <a:pPr marL="8466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100"/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1. RSA to ECC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전환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  <a:p>
            <a:pPr marL="846646" lvl="1" indent="-228594">
              <a:lnSpc>
                <a:spcPct val="100000"/>
              </a:lnSpc>
              <a:spcBef>
                <a:spcPts val="0"/>
              </a:spcBef>
              <a:buClrTx/>
              <a:buSzPts val="2100"/>
            </a:pPr>
            <a:r>
              <a:rPr lang="ko-KR" altLang="en-US" sz="2133" dirty="0">
                <a:latin typeface="+mn-ea"/>
              </a:rPr>
              <a:t>같은 보안 강도 상에서 </a:t>
            </a:r>
            <a:r>
              <a:rPr lang="en-US" altLang="ko-KR" sz="2133" dirty="0">
                <a:latin typeface="+mn-ea"/>
              </a:rPr>
              <a:t>ECC </a:t>
            </a:r>
            <a:r>
              <a:rPr lang="en-US" altLang="ko-KR" sz="2133" b="1" dirty="0">
                <a:latin typeface="+mn-ea"/>
              </a:rPr>
              <a:t>(Discrete Logarithm Problem)</a:t>
            </a:r>
            <a:r>
              <a:rPr lang="ko-KR" altLang="en-US" sz="2133" dirty="0">
                <a:latin typeface="+mn-ea"/>
              </a:rPr>
              <a:t>는 </a:t>
            </a:r>
            <a:r>
              <a:rPr lang="en-US" altLang="ko-KR" sz="2133" dirty="0">
                <a:latin typeface="+mn-ea"/>
              </a:rPr>
              <a:t>RSA </a:t>
            </a:r>
            <a:r>
              <a:rPr lang="en-US" altLang="ko-KR" sz="2133" b="1" dirty="0">
                <a:latin typeface="+mn-ea"/>
              </a:rPr>
              <a:t>(Integer Factorization)</a:t>
            </a:r>
            <a:r>
              <a:rPr lang="ko-KR" altLang="en-US" sz="2133" dirty="0">
                <a:latin typeface="+mn-ea"/>
              </a:rPr>
              <a:t>와 상이한 기반문제를 통해 작은 키 크기로 동작 가능</a:t>
            </a:r>
            <a:endParaRPr lang="en-US" altLang="ko-KR" sz="2133" dirty="0">
              <a:latin typeface="+mn-ea"/>
            </a:endParaRPr>
          </a:p>
          <a:p>
            <a:pPr marL="1227636" lvl="2" indent="0">
              <a:lnSpc>
                <a:spcPct val="100000"/>
              </a:lnSpc>
              <a:spcBef>
                <a:spcPts val="0"/>
              </a:spcBef>
              <a:buClrTx/>
              <a:buSzPts val="2100"/>
              <a:buNone/>
            </a:pPr>
            <a:r>
              <a:rPr lang="ko" altLang="ko-Kore-KR" sz="1867" b="1" dirty="0">
                <a:latin typeface="+mn-ea"/>
              </a:rPr>
              <a:t>→ </a:t>
            </a:r>
            <a:r>
              <a:rPr lang="en-US" altLang="ko-KR" sz="1867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ECC 256</a:t>
            </a:r>
            <a:r>
              <a:rPr lang="ko-KR" altLang="en-US" sz="1867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은 </a:t>
            </a:r>
            <a:r>
              <a:rPr lang="en-US" altLang="ko-KR" sz="1867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RSA 3072</a:t>
            </a:r>
            <a:r>
              <a:rPr lang="ko-KR" altLang="en-US" sz="1867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와 동일한 </a:t>
            </a:r>
            <a:r>
              <a:rPr lang="en-US" altLang="ko-KR" sz="1867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128</a:t>
            </a:r>
            <a:r>
              <a:rPr lang="ko-KR" altLang="en-US" sz="1867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비트 보안 강도</a:t>
            </a:r>
            <a:endParaRPr lang="en-US" altLang="ko-KR" sz="1400" b="1" dirty="0">
              <a:solidFill>
                <a:schemeClr val="accent5"/>
              </a:solidFill>
              <a:latin typeface="+mn-ea"/>
            </a:endParaRPr>
          </a:p>
          <a:p>
            <a:pPr marL="846646" lvl="1" indent="-228594">
              <a:lnSpc>
                <a:spcPct val="100000"/>
              </a:lnSpc>
              <a:spcBef>
                <a:spcPts val="0"/>
              </a:spcBef>
              <a:buClrTx/>
              <a:buSzPts val="2100"/>
            </a:pPr>
            <a:r>
              <a:rPr lang="en-US" altLang="ko-KR" sz="2133" dirty="0">
                <a:latin typeface="+mn-ea"/>
              </a:rPr>
              <a:t>ECC</a:t>
            </a:r>
            <a:r>
              <a:rPr lang="ko-KR" altLang="en-US" sz="2133" dirty="0">
                <a:latin typeface="+mn-ea"/>
              </a:rPr>
              <a:t>로 전환 시 기존 </a:t>
            </a:r>
            <a:r>
              <a:rPr lang="en-US" altLang="ko-KR" sz="2133" dirty="0">
                <a:latin typeface="+mn-ea"/>
              </a:rPr>
              <a:t>RSA </a:t>
            </a:r>
            <a:r>
              <a:rPr lang="ko-KR" altLang="en-US" sz="2133" dirty="0">
                <a:latin typeface="+mn-ea"/>
              </a:rPr>
              <a:t>기반 시스템과 인프라를 교체해야 할 필요가 있으며</a:t>
            </a:r>
            <a:r>
              <a:rPr lang="en-US" altLang="ko-KR" sz="2133" dirty="0">
                <a:latin typeface="+mn-ea"/>
              </a:rPr>
              <a:t>,</a:t>
            </a:r>
            <a:r>
              <a:rPr lang="ko-KR" altLang="en-US" sz="2133" dirty="0">
                <a:latin typeface="+mn-ea"/>
              </a:rPr>
              <a:t> </a:t>
            </a:r>
            <a:br>
              <a:rPr lang="en-US" altLang="ko-KR" sz="2133" dirty="0">
                <a:latin typeface="+mn-ea"/>
              </a:rPr>
            </a:br>
            <a:r>
              <a:rPr lang="ko-KR" altLang="en-US" sz="2133" dirty="0">
                <a:latin typeface="+mn-ea"/>
              </a:rPr>
              <a:t>이에 따른 개발 및 적용 비용이 추가될 수 있음</a:t>
            </a:r>
          </a:p>
        </p:txBody>
      </p:sp>
      <p:sp>
        <p:nvSpPr>
          <p:cNvPr id="16" name="Google Shape;233;p34">
            <a:extLst>
              <a:ext uri="{FF2B5EF4-FFF2-40B4-BE49-F238E27FC236}">
                <a16:creationId xmlns:a16="http://schemas.microsoft.com/office/drawing/2014/main" id="{55AE2B28-24EC-D291-5E34-469B5399D32C}"/>
              </a:ext>
            </a:extLst>
          </p:cNvPr>
          <p:cNvSpPr txBox="1"/>
          <p:nvPr/>
        </p:nvSpPr>
        <p:spPr>
          <a:xfrm>
            <a:off x="0" y="6631712"/>
            <a:ext cx="1178008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altLang="ko" sz="800" dirty="0">
                <a:solidFill>
                  <a:schemeClr val="dk1"/>
                </a:solidFill>
                <a:latin typeface="+mn-ea"/>
              </a:rPr>
              <a:t>“TLS Key Size:Why Bigger isn't Always Better | Fastly”, https://www.fastly.com/blog/key-size-for-tls.</a:t>
            </a:r>
            <a:r>
              <a:rPr lang="ko-KR" altLang="en-US" sz="800" dirty="0">
                <a:solidFill>
                  <a:schemeClr val="dk1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+mn-ea"/>
              </a:rPr>
              <a:t>Published : 2022-11-15.</a:t>
            </a:r>
            <a:endParaRPr sz="800" dirty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17" name="Google Shape;218;p32">
            <a:extLst>
              <a:ext uri="{FF2B5EF4-FFF2-40B4-BE49-F238E27FC236}">
                <a16:creationId xmlns:a16="http://schemas.microsoft.com/office/drawing/2014/main" id="{564433B6-71F6-BB1B-757D-336FDC2B57FD}"/>
              </a:ext>
            </a:extLst>
          </p:cNvPr>
          <p:cNvSpPr txBox="1"/>
          <p:nvPr/>
        </p:nvSpPr>
        <p:spPr>
          <a:xfrm>
            <a:off x="0" y="6443004"/>
            <a:ext cx="11780080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altLang="ko-Kore-KR" sz="800" dirty="0">
                <a:solidFill>
                  <a:srgbClr val="222222"/>
                </a:solidFill>
                <a:latin typeface="+mn-ea"/>
              </a:rPr>
              <a:t>Singh, </a:t>
            </a:r>
            <a:r>
              <a:rPr lang="en" altLang="ko-Kore-KR" sz="800" dirty="0" err="1">
                <a:solidFill>
                  <a:srgbClr val="222222"/>
                </a:solidFill>
                <a:latin typeface="+mn-ea"/>
              </a:rPr>
              <a:t>Soram</a:t>
            </a:r>
            <a:r>
              <a:rPr lang="en" altLang="ko-Kore-KR" sz="800" dirty="0">
                <a:solidFill>
                  <a:srgbClr val="222222"/>
                </a:solidFill>
                <a:latin typeface="+mn-ea"/>
              </a:rPr>
              <a:t> Ranbir, </a:t>
            </a:r>
            <a:r>
              <a:rPr lang="en" altLang="ko-Kore-KR" sz="800" dirty="0" err="1">
                <a:solidFill>
                  <a:srgbClr val="222222"/>
                </a:solidFill>
                <a:latin typeface="+mn-ea"/>
              </a:rPr>
              <a:t>Ajoy</a:t>
            </a:r>
            <a:r>
              <a:rPr lang="en" altLang="ko-Kore-KR" sz="800" dirty="0">
                <a:solidFill>
                  <a:srgbClr val="222222"/>
                </a:solidFill>
                <a:latin typeface="+mn-ea"/>
              </a:rPr>
              <a:t> Kumar Khan, and </a:t>
            </a:r>
            <a:r>
              <a:rPr lang="en" altLang="ko-Kore-KR" sz="800" dirty="0" err="1">
                <a:solidFill>
                  <a:srgbClr val="222222"/>
                </a:solidFill>
                <a:latin typeface="+mn-ea"/>
              </a:rPr>
              <a:t>Soram</a:t>
            </a:r>
            <a:r>
              <a:rPr lang="en" altLang="ko-Kore-KR" sz="800" dirty="0">
                <a:solidFill>
                  <a:srgbClr val="222222"/>
                </a:solidFill>
                <a:latin typeface="+mn-ea"/>
              </a:rPr>
              <a:t> Rakesh Singh. "Performance evaluation of RSA and elliptic curve cryptography." </a:t>
            </a:r>
            <a:r>
              <a:rPr lang="en" altLang="ko-Kore-KR" sz="800" i="1" dirty="0">
                <a:solidFill>
                  <a:srgbClr val="222222"/>
                </a:solidFill>
                <a:latin typeface="+mn-ea"/>
              </a:rPr>
              <a:t>2016 2nd International Conference on Contemporary Computing and Informatics (IC3I)</a:t>
            </a:r>
            <a:r>
              <a:rPr lang="en" altLang="ko-Kore-KR" sz="800" dirty="0">
                <a:solidFill>
                  <a:srgbClr val="222222"/>
                </a:solidFill>
                <a:latin typeface="+mn-ea"/>
              </a:rPr>
              <a:t>. IEEE, 2016.</a:t>
            </a:r>
            <a:endParaRPr lang="en" sz="800" dirty="0">
              <a:solidFill>
                <a:schemeClr val="dk1"/>
              </a:solidFill>
              <a:latin typeface="+mn-ea"/>
            </a:endParaRP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6CBEEF8B-AEAD-9273-1C4D-D14545F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12736"/>
              </p:ext>
            </p:extLst>
          </p:nvPr>
        </p:nvGraphicFramePr>
        <p:xfrm>
          <a:off x="115827" y="4076449"/>
          <a:ext cx="1196035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35">
                  <a:extLst>
                    <a:ext uri="{9D8B030D-6E8A-4147-A177-3AD203B41FA5}">
                      <a16:colId xmlns:a16="http://schemas.microsoft.com/office/drawing/2014/main" val="2349781383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1239955037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3204371670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1988013871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2214879943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3962973368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1750465984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3331211837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2384073301"/>
                    </a:ext>
                  </a:extLst>
                </a:gridCol>
                <a:gridCol w="1196035">
                  <a:extLst>
                    <a:ext uri="{9D8B030D-6E8A-4147-A177-3AD203B41FA5}">
                      <a16:colId xmlns:a16="http://schemas.microsoft.com/office/drawing/2014/main" val="3754796942"/>
                    </a:ext>
                  </a:extLst>
                </a:gridCol>
              </a:tblGrid>
              <a:tr h="3454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Algorithm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Public Key Generation(</a:t>
                      </a:r>
                      <a:r>
                        <a:rPr lang="en-US" altLang="ko-KR" sz="1500" dirty="0" err="1"/>
                        <a:t>m</a:t>
                      </a:r>
                      <a:r>
                        <a:rPr lang="en-US" altLang="ko-Kore-KR" sz="1500" dirty="0" err="1"/>
                        <a:t>s</a:t>
                      </a:r>
                      <a:r>
                        <a:rPr lang="en-US" altLang="ko-Kore-KR" sz="1500" dirty="0"/>
                        <a:t>)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Encryption (</a:t>
                      </a:r>
                      <a:r>
                        <a:rPr lang="en-US" altLang="ko-Kore-KR" sz="1500" dirty="0" err="1"/>
                        <a:t>ms</a:t>
                      </a:r>
                      <a:r>
                        <a:rPr lang="en-US" altLang="ko-Kore-KR" sz="1500" dirty="0"/>
                        <a:t>)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Decryption(</a:t>
                      </a:r>
                      <a:r>
                        <a:rPr lang="en-US" altLang="ko-Kore-KR" sz="1500" dirty="0" err="1"/>
                        <a:t>ms</a:t>
                      </a:r>
                      <a:r>
                        <a:rPr lang="en-US" altLang="ko-Kore-KR" sz="1500" dirty="0"/>
                        <a:t>)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20790"/>
                  </a:ext>
                </a:extLst>
              </a:tr>
              <a:tr h="345440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1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2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3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1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2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3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1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2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Machine 3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7076966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500" dirty="0"/>
                        <a:t>RSA-3072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13,422.09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12726.72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1562.26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5.73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3.89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2.60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584.45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466.16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412.83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90991607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ECC-256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27.80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14.90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12.69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11.24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7.37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6.37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12.39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4.92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4.51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43871294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RSA-7680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296,322.24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323,216.13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61,033.99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20.79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30.49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30.71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8,747.35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6,663.51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dirty="0"/>
                        <a:t>6,172.93</a:t>
                      </a:r>
                      <a:endParaRPr lang="ko-Kore-KR" altLang="en-US" sz="1500" dirty="0"/>
                    </a:p>
                  </a:txBody>
                  <a:tcPr marL="12000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4784595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ECC-384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32.05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19.96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15.75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16.44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14.10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12.14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12.55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8.00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500" b="1" dirty="0">
                          <a:solidFill>
                            <a:srgbClr val="FF0000"/>
                          </a:solidFill>
                        </a:rPr>
                        <a:t>7.32</a:t>
                      </a:r>
                      <a:endParaRPr lang="ko-Kore-KR" altLang="en-US"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000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847757934"/>
                  </a:ext>
                </a:extLst>
              </a:tr>
            </a:tbl>
          </a:graphicData>
        </a:graphic>
      </p:graphicFrame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3FA3A316-6CFD-48D0-D11B-CF0241E31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22234"/>
              </p:ext>
            </p:extLst>
          </p:nvPr>
        </p:nvGraphicFramePr>
        <p:xfrm>
          <a:off x="7758173" y="2776212"/>
          <a:ext cx="4318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37586954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0105696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94360831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598271338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Parameter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Machine 1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Machine 2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Machine 3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29589038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Speed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2.20 </a:t>
                      </a:r>
                      <a:r>
                        <a:rPr lang="en-US" altLang="ko-Kore-KR" sz="1100" dirty="0" err="1"/>
                        <a:t>Ghz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2.67 </a:t>
                      </a:r>
                      <a:r>
                        <a:rPr lang="en-US" altLang="ko-Kore-KR" sz="1100" dirty="0" err="1"/>
                        <a:t>Ghz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3.10 </a:t>
                      </a:r>
                      <a:r>
                        <a:rPr lang="en-US" altLang="ko-Kore-KR" sz="1100" dirty="0" err="1"/>
                        <a:t>Ghz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783344126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Memory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1.00 GB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3.00 GB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4.00 GB</a:t>
                      </a:r>
                      <a:endParaRPr lang="ko-Kore-KR" altLang="en-US" sz="1100" dirty="0"/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651297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34C11A0-54F8-8027-96F2-AD62818D80E1}"/>
              </a:ext>
            </a:extLst>
          </p:cNvPr>
          <p:cNvSpPr txBox="1"/>
          <p:nvPr/>
        </p:nvSpPr>
        <p:spPr>
          <a:xfrm>
            <a:off x="9400169" y="3827173"/>
            <a:ext cx="2933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&lt;5</a:t>
            </a:r>
            <a:r>
              <a:rPr kumimoji="1" lang="ko-KR" altLang="en-US" sz="1200" b="1" dirty="0">
                <a:latin typeface="+mn-ea"/>
              </a:rPr>
              <a:t>번 동작 시 평균 시간 측정 결과 </a:t>
            </a:r>
            <a:r>
              <a:rPr kumimoji="1" lang="en-US" altLang="ko-KR" sz="1200" b="1" dirty="0">
                <a:latin typeface="+mn-ea"/>
              </a:rPr>
              <a:t>&gt;</a:t>
            </a:r>
            <a:endParaRPr kumimoji="1" lang="ko-Kore-KR" altLang="en-US" sz="1200" b="1" dirty="0">
              <a:latin typeface="+mn-ea"/>
            </a:endParaRPr>
          </a:p>
        </p:txBody>
      </p:sp>
      <p:pic>
        <p:nvPicPr>
          <p:cNvPr id="1026" name="Picture 2" descr="Key length comparison for RSA and ECC cryptosystems. | Download Scientific  Diagram">
            <a:extLst>
              <a:ext uri="{FF2B5EF4-FFF2-40B4-BE49-F238E27FC236}">
                <a16:creationId xmlns:a16="http://schemas.microsoft.com/office/drawing/2014/main" id="{F2E24E05-8921-A7E6-B1A9-74E896F5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026" y="32983"/>
            <a:ext cx="2181975" cy="177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0D1CD-3067-4D14-DA01-20914CFEAD96}"/>
                  </a:ext>
                </a:extLst>
              </p:cNvPr>
              <p:cNvSpPr txBox="1"/>
              <p:nvPr/>
            </p:nvSpPr>
            <p:spPr>
              <a:xfrm>
                <a:off x="4627201" y="3651586"/>
                <a:ext cx="4114865" cy="424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67" b="1" dirty="0">
                    <a:solidFill>
                      <a:srgbClr val="FF0000"/>
                    </a:solidFill>
                  </a:rPr>
                  <a:t>RSA</a:t>
                </a:r>
                <a:r>
                  <a:rPr lang="ko-KR" altLang="en-US" sz="1067" b="1" dirty="0">
                    <a:solidFill>
                      <a:srgbClr val="FF0000"/>
                    </a:solidFill>
                  </a:rPr>
                  <a:t>암호화는 특정 </a:t>
                </a:r>
                <a:r>
                  <a:rPr lang="ko-KR" altLang="en-US" sz="1067" b="1" dirty="0" err="1">
                    <a:solidFill>
                      <a:srgbClr val="FF0000"/>
                    </a:solidFill>
                  </a:rPr>
                  <a:t>지수승</a:t>
                </a:r>
                <a:r>
                  <a:rPr lang="ko-KR" altLang="en-US" sz="1067" b="1" dirty="0">
                    <a:solidFill>
                      <a:srgbClr val="FF0000"/>
                    </a:solidFill>
                  </a:rPr>
                  <a:t> 활용으로 효율성이 높음 </a:t>
                </a:r>
                <a:br>
                  <a:rPr lang="en-US" altLang="ko-KR" sz="1067" b="1" dirty="0">
                    <a:solidFill>
                      <a:srgbClr val="FF0000"/>
                    </a:solidFill>
                  </a:rPr>
                </a:br>
                <a:r>
                  <a:rPr lang="en-US" altLang="ko-KR" sz="1067" b="1" dirty="0">
                    <a:solidFill>
                      <a:srgbClr val="FF0000"/>
                    </a:solidFill>
                  </a:rPr>
                  <a:t>65537 (</a:t>
                </a:r>
                <a14:m>
                  <m:oMath xmlns:m="http://schemas.openxmlformats.org/officeDocument/2006/math">
                    <m:r>
                      <a:rPr lang="en-US" altLang="ko-KR" sz="1067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067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67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067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p>
                    </m:sSup>
                    <m:r>
                      <a:rPr lang="en-US" altLang="ko-KR" sz="1067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067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1067" b="1" dirty="0">
                    <a:solidFill>
                      <a:srgbClr val="FF0000"/>
                    </a:solidFill>
                  </a:rPr>
                  <a:t>)</a:t>
                </a:r>
                <a:endParaRPr lang="ko-KR" altLang="en-US" sz="1067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0D1CD-3067-4D14-DA01-20914CFEA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201" y="3651586"/>
                <a:ext cx="4114865" cy="424283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DF9B816F-83A2-73AC-937B-B1B187AE96EA}"/>
              </a:ext>
            </a:extLst>
          </p:cNvPr>
          <p:cNvSpPr/>
          <p:nvPr/>
        </p:nvSpPr>
        <p:spPr>
          <a:xfrm>
            <a:off x="4898505" y="4075869"/>
            <a:ext cx="3572256" cy="2331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775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6DBBE-71BF-1793-B759-CE6C41DE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dirty="0">
                <a:latin typeface="+mj-ea"/>
              </a:rPr>
              <a:t>해결방안 모색</a:t>
            </a:r>
            <a:endParaRPr kumimoji="1" lang="ko-Kore-KR" altLang="en-US" sz="32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4FE72-CAA1-E168-5496-AC946B4700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57" y="1240971"/>
            <a:ext cx="11780080" cy="4831194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2.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암호화 연산 병렬 최적화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</a:rPr>
              <a:t> 구현</a:t>
            </a:r>
            <a:endParaRPr kumimoji="1" lang="en-US" altLang="ko-Kore-KR" b="1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kumimoji="1" lang="ko-Kore-KR" altLang="en-US" sz="2133">
                <a:latin typeface="+mj-lt"/>
                <a:ea typeface="맑은 고딕" panose="020B0503020000020004" pitchFamily="34" charset="-127"/>
              </a:rPr>
              <a:t>싱글</a:t>
            </a:r>
            <a:r>
              <a:rPr kumimoji="1" lang="ko-KR" altLang="en-US" sz="2133">
                <a:latin typeface="+mj-lt"/>
                <a:ea typeface="맑은 고딕" panose="020B0503020000020004" pitchFamily="34" charset="-127"/>
              </a:rPr>
              <a:t> </a:t>
            </a:r>
            <a:r>
              <a:rPr kumimoji="1" lang="ko-KR" altLang="en-US" sz="2133" dirty="0">
                <a:latin typeface="+mj-lt"/>
                <a:ea typeface="맑은 고딕" panose="020B0503020000020004" pitchFamily="34" charset="-127"/>
              </a:rPr>
              <a:t>코어 대비 </a:t>
            </a:r>
            <a:r>
              <a:rPr kumimoji="1" lang="ko-Kore-KR" altLang="en-US" sz="2133" dirty="0">
                <a:latin typeface="+mj-lt"/>
                <a:ea typeface="맑은 고딕" panose="020B0503020000020004" pitchFamily="34" charset="-127"/>
              </a:rPr>
              <a:t>듀얼</a:t>
            </a:r>
            <a:r>
              <a:rPr lang="ko-KR" altLang="en-US" sz="2133" dirty="0">
                <a:latin typeface="+mj-lt"/>
                <a:ea typeface="맑은 고딕" panose="020B0503020000020004" pitchFamily="34" charset="-127"/>
              </a:rPr>
              <a:t>・</a:t>
            </a:r>
            <a:r>
              <a:rPr kumimoji="1" lang="ko-KR" altLang="en-US" sz="2133" dirty="0" err="1">
                <a:latin typeface="+mj-lt"/>
                <a:ea typeface="맑은 고딕" panose="020B0503020000020004" pitchFamily="34" charset="-127"/>
              </a:rPr>
              <a:t>쿼드</a:t>
            </a:r>
            <a:r>
              <a:rPr kumimoji="1" lang="ko-KR" altLang="en-US" sz="2133" dirty="0">
                <a:latin typeface="+mj-lt"/>
                <a:ea typeface="맑은 고딕" panose="020B0503020000020004" pitchFamily="34" charset="-127"/>
              </a:rPr>
              <a:t> 코어 상에서는 </a:t>
            </a:r>
            <a:r>
              <a:rPr kumimoji="1" lang="en-US" altLang="ko-KR" sz="2133" dirty="0">
                <a:latin typeface="+mj-lt"/>
                <a:ea typeface="맑은 고딕" panose="020B0503020000020004" pitchFamily="34" charset="-127"/>
              </a:rPr>
              <a:t>RSA </a:t>
            </a:r>
            <a:r>
              <a:rPr kumimoji="1" lang="ko-KR" altLang="en-US" sz="2133" dirty="0" err="1">
                <a:latin typeface="+mj-lt"/>
                <a:ea typeface="맑은 고딕" panose="020B0503020000020004" pitchFamily="34" charset="-127"/>
              </a:rPr>
              <a:t>암</a:t>
            </a:r>
            <a:r>
              <a:rPr lang="ko-KR" altLang="en-US" sz="2133" dirty="0" err="1">
                <a:latin typeface="+mj-lt"/>
                <a:ea typeface="맑은 고딕" panose="020B0503020000020004" pitchFamily="34" charset="-127"/>
              </a:rPr>
              <a:t>・</a:t>
            </a:r>
            <a:r>
              <a:rPr kumimoji="1" lang="ko-KR" altLang="en-US" sz="2133" dirty="0" err="1">
                <a:latin typeface="+mj-lt"/>
                <a:ea typeface="맑은 고딕" panose="020B0503020000020004" pitchFamily="34" charset="-127"/>
              </a:rPr>
              <a:t>복호화</a:t>
            </a:r>
            <a:r>
              <a:rPr kumimoji="1" lang="ko-KR" altLang="en-US" sz="2133" dirty="0">
                <a:latin typeface="+mj-lt"/>
                <a:ea typeface="맑은 고딕" panose="020B0503020000020004" pitchFamily="34" charset="-127"/>
              </a:rPr>
              <a:t> 시  더 적은 시간 소요</a:t>
            </a:r>
            <a:endParaRPr kumimoji="1" lang="en-US" altLang="ko-Kore-KR" sz="2133" dirty="0">
              <a:latin typeface="+mj-lt"/>
              <a:ea typeface="맑은 고딕" panose="020B0503020000020004" pitchFamily="34" charset="-127"/>
            </a:endParaRPr>
          </a:p>
          <a:p>
            <a:pPr lvl="1"/>
            <a:endParaRPr kumimoji="1" lang="en-US" altLang="ko-KR" sz="533" dirty="0">
              <a:latin typeface="+mj-lt"/>
              <a:ea typeface="맑은 고딕" panose="020B0503020000020004" pitchFamily="34" charset="-127"/>
            </a:endParaRPr>
          </a:p>
          <a:p>
            <a:pPr lvl="1"/>
            <a:r>
              <a:rPr kumimoji="1" lang="ko-KR" altLang="en-US" sz="2133" dirty="0">
                <a:latin typeface="+mj-lt"/>
                <a:ea typeface="맑은 고딕" panose="020B0503020000020004" pitchFamily="34" charset="-127"/>
              </a:rPr>
              <a:t>멀티코어 상에서의 </a:t>
            </a:r>
            <a:r>
              <a:rPr kumimoji="1" lang="ko-KR" altLang="en-US" sz="2133" b="1" dirty="0">
                <a:solidFill>
                  <a:srgbClr val="FF0000"/>
                </a:solidFill>
                <a:latin typeface="+mj-lt"/>
                <a:ea typeface="맑은 고딕" panose="020B0503020000020004" pitchFamily="34" charset="-127"/>
              </a:rPr>
              <a:t>병렬 프로그래밍</a:t>
            </a:r>
            <a:r>
              <a:rPr kumimoji="1" lang="ko-KR" altLang="en-US" sz="2133" dirty="0">
                <a:solidFill>
                  <a:schemeClr val="dk1"/>
                </a:solidFill>
                <a:latin typeface="+mj-lt"/>
                <a:ea typeface="맑은 고딕" panose="020B0503020000020004" pitchFamily="34" charset="-127"/>
              </a:rPr>
              <a:t>을 제공하는 </a:t>
            </a:r>
            <a:r>
              <a:rPr kumimoji="1" lang="en-US" altLang="ko-KR" sz="2133" b="1" dirty="0">
                <a:solidFill>
                  <a:srgbClr val="FF0000"/>
                </a:solidFill>
                <a:latin typeface="+mj-lt"/>
                <a:ea typeface="맑은 고딕" panose="020B0503020000020004" pitchFamily="34" charset="-127"/>
              </a:rPr>
              <a:t>OpenMP</a:t>
            </a:r>
            <a:r>
              <a:rPr kumimoji="1" lang="ko-KR" altLang="en-US" sz="2133" b="1" dirty="0" err="1">
                <a:solidFill>
                  <a:srgbClr val="FF0000"/>
                </a:solidFill>
                <a:latin typeface="+mj-lt"/>
                <a:ea typeface="맑은 고딕" panose="020B0503020000020004" pitchFamily="34" charset="-127"/>
              </a:rPr>
              <a:t>를</a:t>
            </a:r>
            <a:r>
              <a:rPr kumimoji="1" lang="ko-KR" altLang="en-US" sz="2133" b="1" dirty="0">
                <a:solidFill>
                  <a:srgbClr val="FF0000"/>
                </a:solidFill>
                <a:latin typeface="+mj-lt"/>
                <a:ea typeface="맑은 고딕" panose="020B0503020000020004" pitchFamily="34" charset="-127"/>
              </a:rPr>
              <a:t> 활용한 </a:t>
            </a:r>
            <a:r>
              <a:rPr kumimoji="1" lang="en-US" altLang="ko-KR" sz="2133" b="1" dirty="0">
                <a:solidFill>
                  <a:srgbClr val="FF0000"/>
                </a:solidFill>
                <a:latin typeface="+mj-lt"/>
                <a:ea typeface="맑은 고딕" panose="020B0503020000020004" pitchFamily="34" charset="-127"/>
              </a:rPr>
              <a:t>RSA </a:t>
            </a:r>
            <a:r>
              <a:rPr kumimoji="1" lang="ko-KR" altLang="en-US" sz="2133" b="1" dirty="0">
                <a:solidFill>
                  <a:srgbClr val="FF0000"/>
                </a:solidFill>
                <a:latin typeface="+mj-lt"/>
                <a:ea typeface="맑은 고딕" panose="020B0503020000020004" pitchFamily="34" charset="-127"/>
              </a:rPr>
              <a:t>재설계 필요</a:t>
            </a:r>
            <a:endParaRPr kumimoji="1" lang="en-US" altLang="ko-KR" sz="2133" b="1" dirty="0">
              <a:solidFill>
                <a:srgbClr val="FF0000"/>
              </a:solidFill>
              <a:latin typeface="+mj-lt"/>
              <a:ea typeface="맑은 고딕" panose="020B0503020000020004" pitchFamily="34" charset="-127"/>
            </a:endParaRPr>
          </a:p>
          <a:p>
            <a:pPr lvl="2"/>
            <a:r>
              <a:rPr kumimoji="1" lang="ko-KR" altLang="en-US" sz="1733" b="1" dirty="0">
                <a:latin typeface="+mj-lt"/>
                <a:ea typeface="맑은 고딕" panose="020B0503020000020004" pitchFamily="34" charset="-127"/>
              </a:rPr>
              <a:t>일반 컴퓨터 상에서 가능한 방법론 </a:t>
            </a:r>
            <a:r>
              <a:rPr kumimoji="1" lang="en-US" altLang="ko-KR" sz="1733" b="1" dirty="0">
                <a:latin typeface="+mj-lt"/>
                <a:ea typeface="맑은 고딕" panose="020B0503020000020004" pitchFamily="34" charset="-127"/>
                <a:sym typeface="Wingdings" panose="05000000000000000000" pitchFamily="2" charset="2"/>
              </a:rPr>
              <a:t>(</a:t>
            </a:r>
            <a:r>
              <a:rPr kumimoji="1" lang="ko-KR" altLang="en-US" sz="1733" b="1" dirty="0">
                <a:latin typeface="+mj-lt"/>
                <a:ea typeface="맑은 고딕" panose="020B0503020000020004" pitchFamily="34" charset="-127"/>
                <a:sym typeface="Wingdings" panose="05000000000000000000" pitchFamily="2" charset="2"/>
              </a:rPr>
              <a:t>저전력 프로세서 상에서는 적용 불가능</a:t>
            </a:r>
            <a:r>
              <a:rPr kumimoji="1" lang="en-US" altLang="ko-KR" sz="1733" b="1" dirty="0">
                <a:latin typeface="+mj-lt"/>
                <a:ea typeface="맑은 고딕" panose="020B0503020000020004" pitchFamily="34" charset="-127"/>
                <a:sym typeface="Wingdings" panose="05000000000000000000" pitchFamily="2" charset="2"/>
              </a:rPr>
              <a:t>)</a:t>
            </a:r>
            <a:endParaRPr kumimoji="1" lang="en-US" altLang="ko-KR" sz="1733" b="1" dirty="0">
              <a:latin typeface="+mj-lt"/>
              <a:ea typeface="맑은 고딕" panose="020B0503020000020004" pitchFamily="34" charset="-127"/>
            </a:endParaRPr>
          </a:p>
        </p:txBody>
      </p:sp>
      <p:sp>
        <p:nvSpPr>
          <p:cNvPr id="6" name="Google Shape;191;p29">
            <a:extLst>
              <a:ext uri="{FF2B5EF4-FFF2-40B4-BE49-F238E27FC236}">
                <a16:creationId xmlns:a16="http://schemas.microsoft.com/office/drawing/2014/main" id="{D99FE648-5713-76EE-7436-DF31E48EFE46}"/>
              </a:ext>
            </a:extLst>
          </p:cNvPr>
          <p:cNvSpPr txBox="1"/>
          <p:nvPr/>
        </p:nvSpPr>
        <p:spPr>
          <a:xfrm>
            <a:off x="7719" y="6622079"/>
            <a:ext cx="12019175" cy="23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altLang="ko-Kore-KR" sz="933" dirty="0">
                <a:solidFill>
                  <a:srgbClr val="222222"/>
                </a:solidFill>
                <a:latin typeface="+mn-ea"/>
              </a:rPr>
              <a:t>Mohamed, M. A., </a:t>
            </a:r>
            <a:r>
              <a:rPr lang="en" altLang="ko-Kore-KR" sz="933" dirty="0" err="1">
                <a:solidFill>
                  <a:srgbClr val="222222"/>
                </a:solidFill>
                <a:latin typeface="+mn-ea"/>
              </a:rPr>
              <a:t>Tuama</a:t>
            </a:r>
            <a:r>
              <a:rPr lang="en" altLang="ko-Kore-KR" sz="933" dirty="0">
                <a:solidFill>
                  <a:srgbClr val="222222"/>
                </a:solidFill>
                <a:latin typeface="+mn-ea"/>
              </a:rPr>
              <a:t>, A. Y., Makhtar, M., Awang, M. K., &amp; </a:t>
            </a:r>
            <a:r>
              <a:rPr lang="en" altLang="ko-Kore-KR" sz="933" dirty="0" err="1">
                <a:solidFill>
                  <a:srgbClr val="222222"/>
                </a:solidFill>
                <a:latin typeface="+mn-ea"/>
              </a:rPr>
              <a:t>Mamat</a:t>
            </a:r>
            <a:r>
              <a:rPr lang="en" altLang="ko-Kore-KR" sz="933" dirty="0">
                <a:solidFill>
                  <a:srgbClr val="222222"/>
                </a:solidFill>
                <a:latin typeface="+mn-ea"/>
              </a:rPr>
              <a:t>, M. (2016). The effect of RSA exponential key growth on the multi-core computational resource. </a:t>
            </a:r>
            <a:r>
              <a:rPr lang="en" altLang="ko-Kore-KR" sz="933" i="1" dirty="0">
                <a:solidFill>
                  <a:srgbClr val="222222"/>
                </a:solidFill>
                <a:latin typeface="+mn-ea"/>
              </a:rPr>
              <a:t>Am. J. Eng. Applied Sci</a:t>
            </a:r>
            <a:r>
              <a:rPr lang="en" altLang="ko-Kore-KR" sz="933" dirty="0">
                <a:solidFill>
                  <a:srgbClr val="222222"/>
                </a:solidFill>
                <a:latin typeface="+mn-ea"/>
              </a:rPr>
              <a:t>, </a:t>
            </a:r>
            <a:r>
              <a:rPr lang="en" altLang="ko-Kore-KR" sz="933" i="1" dirty="0">
                <a:solidFill>
                  <a:srgbClr val="222222"/>
                </a:solidFill>
                <a:latin typeface="+mn-ea"/>
              </a:rPr>
              <a:t>9</a:t>
            </a:r>
            <a:r>
              <a:rPr lang="en" altLang="ko-Kore-KR" sz="933" dirty="0">
                <a:solidFill>
                  <a:srgbClr val="222222"/>
                </a:solidFill>
                <a:latin typeface="+mn-ea"/>
              </a:rPr>
              <a:t>, 1054-1061.</a:t>
            </a:r>
            <a:endParaRPr lang="en" altLang="ko-Kore-KR" sz="667" dirty="0">
              <a:solidFill>
                <a:schemeClr val="dk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45F1C8-F3D3-95A6-41A6-D729F418C9A4}"/>
              </a:ext>
            </a:extLst>
          </p:cNvPr>
          <p:cNvGrpSpPr/>
          <p:nvPr/>
        </p:nvGrpSpPr>
        <p:grpSpPr>
          <a:xfrm>
            <a:off x="590614" y="3656568"/>
            <a:ext cx="11010771" cy="2256912"/>
            <a:chOff x="123048" y="2680555"/>
            <a:chExt cx="11010771" cy="2256912"/>
          </a:xfrm>
        </p:grpSpPr>
        <p:graphicFrame>
          <p:nvGraphicFramePr>
            <p:cNvPr id="7" name="Google Shape;192;p29">
              <a:extLst>
                <a:ext uri="{FF2B5EF4-FFF2-40B4-BE49-F238E27FC236}">
                  <a16:creationId xmlns:a16="http://schemas.microsoft.com/office/drawing/2014/main" id="{2113DC62-3FDF-D6CF-795F-AF0551C5B96E}"/>
                </a:ext>
              </a:extLst>
            </p:cNvPr>
            <p:cNvGraphicFramePr/>
            <p:nvPr/>
          </p:nvGraphicFramePr>
          <p:xfrm>
            <a:off x="8606942" y="2729882"/>
            <a:ext cx="2526877" cy="144797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80998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1689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 gridSpan="2"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b="1" dirty="0">
                            <a:solidFill>
                              <a:srgbClr val="FFFFFF"/>
                            </a:solidFill>
                          </a:rPr>
                          <a:t>타겟 시스템 사양</a:t>
                        </a:r>
                        <a:endParaRPr sz="700" b="1" dirty="0">
                          <a:solidFill>
                            <a:srgbClr val="FFFFFF"/>
                          </a:solidFill>
                        </a:endParaRPr>
                      </a:p>
                    </a:txBody>
                    <a:tcPr marL="161032" marR="161032" marT="80516" marB="80516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5B9BD5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ko-Kore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5810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OS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2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MAC OS X 10.10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2DEE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5810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CPU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EAEFF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Intel core i7 2720 QM @ 2.4 GHz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EAEFF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5810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/>
                          <a:t>RAM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2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8 GB-DDR II 1333 MHz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2DEE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95810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/>
                          <a:t>Message size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EAEFF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512 Bite (64 Bytes)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EAEFF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95810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No of cores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2DEE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{1,2,4} Cores @ 2.4 GHz each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2DEE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95810"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RSA Algorithm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EAEFF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" sz="700" dirty="0"/>
                          <a:t>Standard Java security Algorithm</a:t>
                        </a:r>
                        <a:endParaRPr sz="700" dirty="0"/>
                      </a:p>
                    </a:txBody>
                    <a:tcPr marL="41283" marR="41283" marT="20710" marB="20710" anchor="ctr">
                      <a:lnL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EAEFF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85D17E8-DAC2-CA00-D03D-56A69B9A8012}"/>
                </a:ext>
              </a:extLst>
            </p:cNvPr>
            <p:cNvGrpSpPr/>
            <p:nvPr/>
          </p:nvGrpSpPr>
          <p:grpSpPr>
            <a:xfrm>
              <a:off x="123048" y="2680555"/>
              <a:ext cx="2650587" cy="2256912"/>
              <a:chOff x="122968" y="4638143"/>
              <a:chExt cx="2650587" cy="2256912"/>
            </a:xfrm>
          </p:grpSpPr>
          <p:pic>
            <p:nvPicPr>
              <p:cNvPr id="9" name="Google Shape;183;p29">
                <a:extLst>
                  <a:ext uri="{FF2B5EF4-FFF2-40B4-BE49-F238E27FC236}">
                    <a16:creationId xmlns:a16="http://schemas.microsoft.com/office/drawing/2014/main" id="{75DA7A9D-6F69-D344-3674-67ABB0A15DA4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22968" y="4638143"/>
                <a:ext cx="2650587" cy="19828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10" name="Google Shape;184;p29">
                <a:extLst>
                  <a:ext uri="{FF2B5EF4-FFF2-40B4-BE49-F238E27FC236}">
                    <a16:creationId xmlns:a16="http://schemas.microsoft.com/office/drawing/2014/main" id="{176EDF00-5D14-8625-DBF5-8B15EEFF009D}"/>
                  </a:ext>
                </a:extLst>
              </p:cNvPr>
              <p:cNvSpPr txBox="1"/>
              <p:nvPr/>
            </p:nvSpPr>
            <p:spPr>
              <a:xfrm>
                <a:off x="322613" y="6618096"/>
                <a:ext cx="2291128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 algn="ctr"/>
                <a:r>
                  <a:rPr lang="en-US" altLang="ko" sz="1200" b="1" dirty="0">
                    <a:solidFill>
                      <a:schemeClr val="dk1"/>
                    </a:solidFill>
                  </a:rPr>
                  <a:t>&lt;</a:t>
                </a:r>
                <a:r>
                  <a:rPr lang="ko" altLang="en-US" sz="1200" b="1" dirty="0">
                    <a:solidFill>
                      <a:schemeClr val="dk1"/>
                    </a:solidFill>
                  </a:rPr>
                  <a:t>키 크기에 따른 키 생성 시간</a:t>
                </a:r>
                <a:r>
                  <a:rPr lang="en-US" altLang="ko" sz="1200" b="1" dirty="0">
                    <a:solidFill>
                      <a:schemeClr val="dk1"/>
                    </a:solidFill>
                  </a:rPr>
                  <a:t>&gt;</a:t>
                </a:r>
                <a:endParaRPr sz="1200" b="1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D59FBB4-BE19-55EA-E991-0328F51AC887}"/>
                </a:ext>
              </a:extLst>
            </p:cNvPr>
            <p:cNvGrpSpPr/>
            <p:nvPr/>
          </p:nvGrpSpPr>
          <p:grpSpPr>
            <a:xfrm>
              <a:off x="2982086" y="2680556"/>
              <a:ext cx="2650587" cy="2256911"/>
              <a:chOff x="2982006" y="4638144"/>
              <a:chExt cx="2650587" cy="2256911"/>
            </a:xfrm>
          </p:grpSpPr>
          <p:pic>
            <p:nvPicPr>
              <p:cNvPr id="13" name="Google Shape;186;p29">
                <a:extLst>
                  <a:ext uri="{FF2B5EF4-FFF2-40B4-BE49-F238E27FC236}">
                    <a16:creationId xmlns:a16="http://schemas.microsoft.com/office/drawing/2014/main" id="{785C38EE-FA57-B84D-E706-A5A0CA7D382E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982006" y="4638144"/>
                <a:ext cx="2650587" cy="1982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14" name="Google Shape;187;p29">
                <a:extLst>
                  <a:ext uri="{FF2B5EF4-FFF2-40B4-BE49-F238E27FC236}">
                    <a16:creationId xmlns:a16="http://schemas.microsoft.com/office/drawing/2014/main" id="{75BB5A19-9A11-F797-A608-C1D5EECCDC28}"/>
                  </a:ext>
                </a:extLst>
              </p:cNvPr>
              <p:cNvSpPr txBox="1"/>
              <p:nvPr/>
            </p:nvSpPr>
            <p:spPr>
              <a:xfrm>
                <a:off x="3248622" y="6618096"/>
                <a:ext cx="2291128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 algn="ctr"/>
                <a:r>
                  <a:rPr lang="ko" altLang="en-US" sz="1200" b="1" dirty="0">
                    <a:solidFill>
                      <a:schemeClr val="dk1"/>
                    </a:solidFill>
                  </a:rPr>
                  <a:t> </a:t>
                </a:r>
                <a:r>
                  <a:rPr lang="en-US" altLang="ko" sz="1200" b="1" dirty="0">
                    <a:solidFill>
                      <a:schemeClr val="dk1"/>
                    </a:solidFill>
                  </a:rPr>
                  <a:t>&lt;</a:t>
                </a:r>
                <a:r>
                  <a:rPr lang="ko" altLang="en-US" sz="1200" b="1" dirty="0">
                    <a:solidFill>
                      <a:schemeClr val="dk1"/>
                    </a:solidFill>
                  </a:rPr>
                  <a:t>키 크기에 따른 암호화 시간</a:t>
                </a:r>
                <a:r>
                  <a:rPr lang="en-US" altLang="ko" sz="1200" b="1" dirty="0">
                    <a:solidFill>
                      <a:schemeClr val="dk1"/>
                    </a:solidFill>
                  </a:rPr>
                  <a:t>&gt;</a:t>
                </a:r>
                <a:endParaRPr sz="1200" b="1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B5B751B-6697-E4D1-A912-A386F198BB8A}"/>
                </a:ext>
              </a:extLst>
            </p:cNvPr>
            <p:cNvGrpSpPr/>
            <p:nvPr/>
          </p:nvGrpSpPr>
          <p:grpSpPr>
            <a:xfrm>
              <a:off x="5794513" y="2680556"/>
              <a:ext cx="2650587" cy="2256910"/>
              <a:chOff x="5794433" y="4638144"/>
              <a:chExt cx="2650587" cy="2256910"/>
            </a:xfrm>
          </p:grpSpPr>
          <p:pic>
            <p:nvPicPr>
              <p:cNvPr id="17" name="Google Shape;189;p29">
                <a:extLst>
                  <a:ext uri="{FF2B5EF4-FFF2-40B4-BE49-F238E27FC236}">
                    <a16:creationId xmlns:a16="http://schemas.microsoft.com/office/drawing/2014/main" id="{E0193139-F77B-B62A-FA9B-8C9D99BF404D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794433" y="4638144"/>
                <a:ext cx="2650587" cy="19828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sp>
            <p:nvSpPr>
              <p:cNvPr id="18" name="Google Shape;190;p29">
                <a:extLst>
                  <a:ext uri="{FF2B5EF4-FFF2-40B4-BE49-F238E27FC236}">
                    <a16:creationId xmlns:a16="http://schemas.microsoft.com/office/drawing/2014/main" id="{1CE103D2-D03B-312F-4E8B-CAFC1CEBB297}"/>
                  </a:ext>
                </a:extLst>
              </p:cNvPr>
              <p:cNvSpPr txBox="1"/>
              <p:nvPr/>
            </p:nvSpPr>
            <p:spPr>
              <a:xfrm>
                <a:off x="5974162" y="6618095"/>
                <a:ext cx="2291128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33" tIns="45700" rIns="91433" bIns="45700" anchor="t" anchorCtr="0">
                <a:spAutoFit/>
              </a:bodyPr>
              <a:lstStyle/>
              <a:p>
                <a:pPr algn="ctr"/>
                <a:r>
                  <a:rPr lang="ko" altLang="en-US" sz="1200" b="1" dirty="0">
                    <a:solidFill>
                      <a:schemeClr val="dk1"/>
                    </a:solidFill>
                  </a:rPr>
                  <a:t> </a:t>
                </a:r>
                <a:r>
                  <a:rPr lang="en-US" altLang="ko" sz="1200" b="1" dirty="0">
                    <a:solidFill>
                      <a:schemeClr val="dk1"/>
                    </a:solidFill>
                  </a:rPr>
                  <a:t>&lt;</a:t>
                </a:r>
                <a:r>
                  <a:rPr lang="ko" altLang="en-US" sz="1200" b="1" dirty="0">
                    <a:solidFill>
                      <a:schemeClr val="dk1"/>
                    </a:solidFill>
                  </a:rPr>
                  <a:t>키 크기에 따른 복호화 시간</a:t>
                </a:r>
                <a:r>
                  <a:rPr lang="en-US" altLang="ko" sz="1200" b="1" dirty="0">
                    <a:solidFill>
                      <a:schemeClr val="dk1"/>
                    </a:solidFill>
                  </a:rPr>
                  <a:t>&gt;</a:t>
                </a:r>
                <a:endParaRPr sz="1200" b="1" dirty="0">
                  <a:solidFill>
                    <a:schemeClr val="dk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272855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1278</Words>
  <Application>Microsoft Macintosh PowerPoint</Application>
  <PresentationFormat>와이드스크린</PresentationFormat>
  <Paragraphs>241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CryptoCraft 테마</vt:lpstr>
      <vt:lpstr>제목 테마</vt:lpstr>
      <vt:lpstr>암호 보안강도 상향에 따른  문제점 및 해결방안 모색</vt:lpstr>
      <vt:lpstr>PowerPoint 프레젠테이션</vt:lpstr>
      <vt:lpstr>서론 - NIST에서 2030년에 보안 강도를 상향하는 이유</vt:lpstr>
      <vt:lpstr>서론 - NIST에서 2030년에 보안 강도를 상향하는 이유</vt:lpstr>
      <vt:lpstr>보안 강도 상향시 문제점 및 고려사항</vt:lpstr>
      <vt:lpstr>RSA 보안 강도 상향에 따른 문제점</vt:lpstr>
      <vt:lpstr>RSA 보안 강도 상향에 따른 문제점</vt:lpstr>
      <vt:lpstr>해결방안 모색</vt:lpstr>
      <vt:lpstr>해결방안 모색</vt:lpstr>
      <vt:lpstr>해결방안 모색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83</cp:revision>
  <dcterms:created xsi:type="dcterms:W3CDTF">2019-03-05T04:29:07Z</dcterms:created>
  <dcterms:modified xsi:type="dcterms:W3CDTF">2023-12-01T13:48:15Z</dcterms:modified>
</cp:coreProperties>
</file>