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2EC"/>
    <a:srgbClr val="1B4367"/>
    <a:srgbClr val="996633"/>
    <a:srgbClr val="663300"/>
    <a:srgbClr val="F6DCAC"/>
    <a:srgbClr val="F8E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39" d="100"/>
          <a:sy n="39" d="100"/>
        </p:scale>
        <p:origin x="12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9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2023. 12. 3.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2023. 12. 3.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2023. 12. 3.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2023. 12. 3.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1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2023. 12. 3.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5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2023. 12. 3.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9242-00DD-4C54-A747-B139066CE34A}" type="datetimeFigureOut">
              <a:rPr lang="ko-KR" altLang="en-US" smtClean="0"/>
              <a:t>2023. 12. 3.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4BA1B78-D3FA-1DCA-5D7B-14CDC5004DE1}"/>
              </a:ext>
            </a:extLst>
          </p:cNvPr>
          <p:cNvSpPr/>
          <p:nvPr/>
        </p:nvSpPr>
        <p:spPr>
          <a:xfrm>
            <a:off x="21287" y="-1"/>
            <a:ext cx="30253926" cy="42803763"/>
          </a:xfrm>
          <a:prstGeom prst="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927360" y="0"/>
            <a:ext cx="28770428" cy="2538343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b="1" dirty="0">
                <a:solidFill>
                  <a:schemeClr val="tx1"/>
                </a:solidFill>
                <a:ea typeface="문체부 제목 돋음체" panose="020B0609000101010101" pitchFamily="49" charset="-127"/>
              </a:rPr>
              <a:t>GPU</a:t>
            </a:r>
            <a:r>
              <a:rPr lang="ko-KR" altLang="en-US" sz="10000" b="1" dirty="0" err="1">
                <a:solidFill>
                  <a:schemeClr val="tx1"/>
                </a:solidFill>
                <a:ea typeface="문체부 제목 돋음체" panose="020B0609000101010101" pitchFamily="49" charset="-127"/>
              </a:rPr>
              <a:t>를</a:t>
            </a:r>
            <a:r>
              <a:rPr lang="ko-KR" altLang="en-US" sz="10000" b="1" dirty="0">
                <a:solidFill>
                  <a:schemeClr val="tx1"/>
                </a:solidFill>
                <a:ea typeface="문체부 제목 돋음체" panose="020B0609000101010101" pitchFamily="49" charset="-127"/>
              </a:rPr>
              <a:t> 사용한 </a:t>
            </a:r>
            <a:r>
              <a:rPr lang="en-US" altLang="ko-KR" sz="10000" b="1" dirty="0">
                <a:solidFill>
                  <a:schemeClr val="tx1"/>
                </a:solidFill>
                <a:ea typeface="문체부 제목 돋음체" panose="020B0609000101010101" pitchFamily="49" charset="-127"/>
              </a:rPr>
              <a:t>DEFAULT </a:t>
            </a:r>
            <a:r>
              <a:rPr lang="ko-KR" altLang="en-US" sz="10000" b="1" dirty="0">
                <a:solidFill>
                  <a:schemeClr val="tx1"/>
                </a:solidFill>
                <a:ea typeface="문체부 제목 돋음체" panose="020B0609000101010101" pitchFamily="49" charset="-127"/>
              </a:rPr>
              <a:t>블록 암호 구현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5623" y="3349883"/>
            <a:ext cx="23189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effectLst/>
                <a:latin typeface="+mn-ea"/>
              </a:rPr>
              <a:t>송민호* </a:t>
            </a:r>
            <a:r>
              <a:rPr lang="en-US" altLang="ko-KR" sz="4000" dirty="0">
                <a:effectLst/>
                <a:latin typeface="+mn-ea"/>
              </a:rPr>
              <a:t>,</a:t>
            </a:r>
            <a:r>
              <a:rPr lang="ko-KR" altLang="en-US" sz="4000" dirty="0">
                <a:effectLst/>
                <a:latin typeface="+mn-ea"/>
              </a:rPr>
              <a:t>김현준*</a:t>
            </a:r>
            <a:r>
              <a:rPr lang="en-US" altLang="ko-KR" sz="4000" dirty="0">
                <a:effectLst/>
                <a:latin typeface="+mn-ea"/>
              </a:rPr>
              <a:t>, </a:t>
            </a:r>
            <a:r>
              <a:rPr lang="ko-KR" altLang="en-US" sz="4000" dirty="0">
                <a:effectLst/>
                <a:latin typeface="+mn-ea"/>
              </a:rPr>
              <a:t>엄시우* </a:t>
            </a:r>
            <a:r>
              <a:rPr lang="en-US" altLang="ko-KR" sz="4000" dirty="0">
                <a:effectLst/>
                <a:latin typeface="+mn-ea"/>
              </a:rPr>
              <a:t>,</a:t>
            </a:r>
            <a:r>
              <a:rPr lang="ko-KR" altLang="en-US" sz="4000" dirty="0">
                <a:effectLst/>
                <a:latin typeface="+mn-ea"/>
              </a:rPr>
              <a:t> </a:t>
            </a:r>
            <a:r>
              <a:rPr lang="ko-KR" altLang="en-US" sz="4000" dirty="0" err="1">
                <a:effectLst/>
                <a:latin typeface="+mn-ea"/>
              </a:rPr>
              <a:t>서화정</a:t>
            </a:r>
            <a:r>
              <a:rPr lang="ko-KR" altLang="en-US" sz="4000" dirty="0">
                <a:effectLst/>
                <a:latin typeface="+mn-ea"/>
              </a:rPr>
              <a:t>** </a:t>
            </a:r>
            <a:endParaRPr lang="en-US" altLang="ko-KR" sz="4000" dirty="0">
              <a:latin typeface="+mn-ea"/>
            </a:endParaRPr>
          </a:p>
          <a:p>
            <a:pPr algn="ctr"/>
            <a:r>
              <a:rPr lang="en-US" altLang="ko-KR" sz="4000" baseline="30000" dirty="0">
                <a:latin typeface="+mn-ea"/>
              </a:rPr>
              <a:t>* </a:t>
            </a:r>
            <a:r>
              <a:rPr lang="ko-KR" altLang="en-US" sz="4000" dirty="0">
                <a:latin typeface="+mn-ea"/>
              </a:rPr>
              <a:t>한성대학교 </a:t>
            </a:r>
            <a:r>
              <a:rPr lang="en-US" altLang="ko-KR" sz="4000" dirty="0">
                <a:latin typeface="+mn-ea"/>
              </a:rPr>
              <a:t>(</a:t>
            </a:r>
            <a:r>
              <a:rPr lang="ko-KR" altLang="en-US" sz="4000" dirty="0">
                <a:latin typeface="+mn-ea"/>
              </a:rPr>
              <a:t>대학원생</a:t>
            </a:r>
            <a:r>
              <a:rPr lang="en-US" altLang="ko-KR" sz="4000" dirty="0">
                <a:latin typeface="+mn-ea"/>
              </a:rPr>
              <a:t>),</a:t>
            </a:r>
            <a:r>
              <a:rPr lang="ko-KR" altLang="en-US" sz="4000" dirty="0">
                <a:latin typeface="+mn-ea"/>
              </a:rPr>
              <a:t> </a:t>
            </a:r>
            <a:r>
              <a:rPr lang="ko-KR" altLang="en-US" sz="4000" dirty="0">
                <a:effectLst/>
                <a:latin typeface="+mn-ea"/>
              </a:rPr>
              <a:t>**한성대학교 </a:t>
            </a:r>
            <a:r>
              <a:rPr lang="en-US" altLang="ko-KR" sz="4000" dirty="0">
                <a:effectLst/>
                <a:latin typeface="+mn-ea"/>
              </a:rPr>
              <a:t>(</a:t>
            </a:r>
            <a:r>
              <a:rPr lang="ko-KR" altLang="en-US" sz="4000" dirty="0">
                <a:effectLst/>
                <a:latin typeface="+mn-ea"/>
              </a:rPr>
              <a:t>교수</a:t>
            </a:r>
            <a:r>
              <a:rPr lang="en-US" altLang="ko-KR" sz="4000" dirty="0">
                <a:effectLst/>
                <a:latin typeface="+mn-ea"/>
              </a:rPr>
              <a:t>)</a:t>
            </a:r>
            <a:endParaRPr lang="ko-KR" altLang="en-US" sz="4000" dirty="0">
              <a:latin typeface="+mn-ea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-5719" y="-10328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2" name="TextBox 1"/>
          <p:cNvSpPr txBox="1"/>
          <p:nvPr/>
        </p:nvSpPr>
        <p:spPr>
          <a:xfrm>
            <a:off x="507076" y="42000673"/>
            <a:ext cx="29147294" cy="70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959" dirty="0"/>
              <a:t>https://crypto.modoo.at/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08085" y="4777618"/>
            <a:ext cx="28885975" cy="36987178"/>
          </a:xfrm>
          <a:prstGeom prst="roundRect">
            <a:avLst>
              <a:gd name="adj" fmla="val 62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9189A8-112B-7371-13DC-7427A0CD8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5203" y="41645481"/>
            <a:ext cx="2658617" cy="1306930"/>
          </a:xfrm>
          <a:prstGeom prst="rect">
            <a:avLst/>
          </a:prstGeom>
        </p:spPr>
      </p:pic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91DACA2-CE99-6736-F4F9-4EC356358A05}"/>
              </a:ext>
            </a:extLst>
          </p:cNvPr>
          <p:cNvSpPr/>
          <p:nvPr/>
        </p:nvSpPr>
        <p:spPr>
          <a:xfrm>
            <a:off x="693217" y="1875212"/>
            <a:ext cx="28049220" cy="1474330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ore-KR" sz="6000" dirty="0">
                <a:solidFill>
                  <a:schemeClr val="tx1"/>
                </a:solidFill>
                <a:latin typeface="HCRBatang"/>
              </a:rPr>
              <a:t>Implementation of DEFAULT block cipher using GPU</a:t>
            </a:r>
            <a:endParaRPr lang="en" altLang="ko-Kore-KR" sz="60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1627817" y="5713849"/>
            <a:ext cx="12843486" cy="1094132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요약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6326A-CD51-3D6B-F18B-4B61F71BF060}"/>
              </a:ext>
            </a:extLst>
          </p:cNvPr>
          <p:cNvSpPr txBox="1"/>
          <p:nvPr/>
        </p:nvSpPr>
        <p:spPr>
          <a:xfrm>
            <a:off x="1627811" y="6787887"/>
            <a:ext cx="12843485" cy="424871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just"/>
            <a:r>
              <a:rPr lang="ko-KR" altLang="en-US" sz="3000" dirty="0">
                <a:effectLst/>
                <a:latin typeface="HCRBatang"/>
              </a:rPr>
              <a:t>본 논문에서는 </a:t>
            </a:r>
            <a:r>
              <a:rPr lang="en-US" altLang="ko-KR" sz="3000" dirty="0">
                <a:effectLst/>
                <a:latin typeface="HCRBatang"/>
              </a:rPr>
              <a:t>GPU(Graphics Processing Unit)</a:t>
            </a:r>
            <a:r>
              <a:rPr lang="ko-KR" altLang="en-US" sz="3000" dirty="0" err="1">
                <a:effectLst/>
                <a:latin typeface="HCRBatang"/>
              </a:rPr>
              <a:t>를</a:t>
            </a:r>
            <a:r>
              <a:rPr lang="ko-KR" altLang="en-US" sz="3000" dirty="0">
                <a:effectLst/>
                <a:latin typeface="HCRBatang"/>
              </a:rPr>
              <a:t> 이용하여 </a:t>
            </a:r>
            <a:r>
              <a:rPr lang="en-US" altLang="ko-KR" sz="3000" dirty="0">
                <a:effectLst/>
                <a:latin typeface="HCRBatang"/>
              </a:rPr>
              <a:t>DEFAULT </a:t>
            </a:r>
            <a:r>
              <a:rPr lang="ko-KR" altLang="en-US" sz="3000" dirty="0">
                <a:effectLst/>
                <a:latin typeface="HCRBatang"/>
              </a:rPr>
              <a:t>블록 암호의 병렬 구현 을 제시한다</a:t>
            </a:r>
            <a:r>
              <a:rPr lang="en-US" altLang="ko-KR" sz="3000" dirty="0">
                <a:effectLst/>
                <a:latin typeface="HCRBatang"/>
              </a:rPr>
              <a:t>. DEFAULT</a:t>
            </a:r>
            <a:r>
              <a:rPr lang="ko-KR" altLang="en-US" sz="3000" dirty="0">
                <a:effectLst/>
                <a:latin typeface="HCRBatang"/>
              </a:rPr>
              <a:t>는 </a:t>
            </a:r>
            <a:r>
              <a:rPr lang="ko-KR" altLang="en-US" sz="3000" dirty="0" err="1">
                <a:effectLst/>
                <a:latin typeface="HCRBatang"/>
              </a:rPr>
              <a:t>부채널</a:t>
            </a:r>
            <a:r>
              <a:rPr lang="ko-KR" altLang="en-US" sz="3000" dirty="0">
                <a:effectLst/>
                <a:latin typeface="HCRBatang"/>
              </a:rPr>
              <a:t> 공격 중 </a:t>
            </a:r>
            <a:r>
              <a:rPr lang="en-US" altLang="ko-KR" sz="3000" dirty="0">
                <a:effectLst/>
                <a:latin typeface="HCRBatang"/>
              </a:rPr>
              <a:t>DFA(Differential Fault Analysis)</a:t>
            </a:r>
            <a:r>
              <a:rPr lang="ko-KR" altLang="en-US" sz="3000" dirty="0">
                <a:effectLst/>
                <a:latin typeface="HCRBatang"/>
              </a:rPr>
              <a:t>라는 공격 기법에 대해 내성을 갖도록 설계된 경량 블록 암호이다</a:t>
            </a:r>
            <a:r>
              <a:rPr lang="en-US" altLang="ko-KR" sz="3000" dirty="0">
                <a:effectLst/>
                <a:latin typeface="HCRBatang"/>
              </a:rPr>
              <a:t>. GPU</a:t>
            </a:r>
            <a:r>
              <a:rPr lang="ko-KR" altLang="en-US" sz="3000" dirty="0">
                <a:effectLst/>
                <a:latin typeface="HCRBatang"/>
              </a:rPr>
              <a:t>는 병렬 연산을 특징으로 갖는 프로세서로 </a:t>
            </a:r>
            <a:r>
              <a:rPr lang="en-US" altLang="ko-KR" sz="3000" dirty="0">
                <a:effectLst/>
                <a:latin typeface="HCRBatang"/>
              </a:rPr>
              <a:t>CPU(Central Processing Unit)</a:t>
            </a:r>
            <a:r>
              <a:rPr lang="ko-KR" altLang="en-US" sz="3000" dirty="0">
                <a:effectLst/>
                <a:latin typeface="HCRBatang"/>
              </a:rPr>
              <a:t>보다 빠른 연산이 가능하다</a:t>
            </a:r>
            <a:r>
              <a:rPr lang="en-US" altLang="ko-KR" sz="3000" dirty="0">
                <a:effectLst/>
                <a:latin typeface="HCRBatang"/>
              </a:rPr>
              <a:t>. </a:t>
            </a:r>
            <a:r>
              <a:rPr lang="ko-KR" altLang="en-US" sz="3000" dirty="0">
                <a:effectLst/>
                <a:latin typeface="HCRBatang"/>
              </a:rPr>
              <a:t>본 논문에서의 구현은 </a:t>
            </a:r>
            <a:r>
              <a:rPr lang="en-US" altLang="ko-KR" sz="3000" dirty="0">
                <a:effectLst/>
                <a:latin typeface="HCRBatang"/>
              </a:rPr>
              <a:t>GPU</a:t>
            </a:r>
            <a:r>
              <a:rPr lang="ko-KR" altLang="en-US" sz="3000" dirty="0">
                <a:effectLst/>
                <a:latin typeface="HCRBatang"/>
              </a:rPr>
              <a:t>의 글로벌 메모리와 공유 메모리를 사용하여 진행하였다</a:t>
            </a:r>
            <a:r>
              <a:rPr lang="en-US" altLang="ko-KR" sz="3000" dirty="0">
                <a:effectLst/>
                <a:latin typeface="HCRBatang"/>
              </a:rPr>
              <a:t>. </a:t>
            </a:r>
            <a:r>
              <a:rPr lang="ko-KR" altLang="en-US" sz="3000" dirty="0">
                <a:effectLst/>
                <a:latin typeface="HCRBatang"/>
              </a:rPr>
              <a:t>공유 메모리를 사용한 구현의 성능이 더욱 좋을 것 이라고 예상했으나 뱅크 충돌로 인해 글로벌 메모리를 사용한 구현의 성능보다 낮은 것을 확인했다</a:t>
            </a:r>
            <a:r>
              <a:rPr lang="en-US" altLang="ko-KR" sz="3000" dirty="0">
                <a:effectLst/>
                <a:latin typeface="HCRBatang"/>
              </a:rPr>
              <a:t>.</a:t>
            </a:r>
            <a:endParaRPr lang="ko-KR" altLang="en-US" sz="3000" dirty="0">
              <a:effectLst/>
              <a:latin typeface="HCRBatang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D800AF-DD82-3568-CB11-08C72758E0FC}"/>
              </a:ext>
            </a:extLst>
          </p:cNvPr>
          <p:cNvSpPr txBox="1"/>
          <p:nvPr/>
        </p:nvSpPr>
        <p:spPr>
          <a:xfrm>
            <a:off x="1627811" y="12436209"/>
            <a:ext cx="12843485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ore-KR" sz="3000" dirty="0">
                <a:solidFill>
                  <a:srgbClr val="262626"/>
                </a:solidFill>
                <a:effectLst/>
                <a:latin typeface="HCRBatang"/>
              </a:rPr>
              <a:t>GPU</a:t>
            </a:r>
            <a:r>
              <a:rPr lang="ko-KR" altLang="en-US" sz="3000" dirty="0">
                <a:solidFill>
                  <a:srgbClr val="262626"/>
                </a:solidFill>
                <a:effectLst/>
                <a:latin typeface="HCRBatang"/>
              </a:rPr>
              <a:t>는 오늘날의 컴퓨팅 시스템에서 중요한 부분이 되었고 다양한 분야에서 사용되고 있다</a:t>
            </a:r>
            <a:r>
              <a:rPr lang="en-US" altLang="ko-KR" sz="3000" dirty="0">
                <a:solidFill>
                  <a:srgbClr val="262626"/>
                </a:solidFill>
                <a:effectLst/>
                <a:latin typeface="HCRBatang"/>
              </a:rPr>
              <a:t>. </a:t>
            </a:r>
            <a:r>
              <a:rPr lang="ko-KR" altLang="en-US" sz="3000" dirty="0">
                <a:solidFill>
                  <a:srgbClr val="262626"/>
                </a:solidFill>
                <a:effectLst/>
                <a:latin typeface="HCRBatang"/>
              </a:rPr>
              <a:t>특히 암호 구현에 있어서 </a:t>
            </a:r>
            <a:r>
              <a:rPr lang="en-US" altLang="ko-Kore-KR" sz="3000" dirty="0">
                <a:solidFill>
                  <a:srgbClr val="262626"/>
                </a:solidFill>
                <a:effectLst/>
                <a:latin typeface="HCRBatang"/>
              </a:rPr>
              <a:t>GPU</a:t>
            </a:r>
            <a:r>
              <a:rPr lang="ko-KR" altLang="en-US" sz="3000" dirty="0">
                <a:solidFill>
                  <a:srgbClr val="262626"/>
                </a:solidFill>
                <a:effectLst/>
                <a:latin typeface="HCRBatang"/>
              </a:rPr>
              <a:t>는 병렬 연산이라 는 성능적 이점으로 인해 더욱 중요하다</a:t>
            </a:r>
            <a:r>
              <a:rPr lang="en-US" altLang="ko-KR" sz="3000" dirty="0">
                <a:solidFill>
                  <a:srgbClr val="262626"/>
                </a:solidFill>
                <a:effectLst/>
                <a:latin typeface="HCRBatang"/>
              </a:rPr>
              <a:t>. </a:t>
            </a:r>
            <a:r>
              <a:rPr lang="ko-KR" altLang="en-US" sz="3000" dirty="0">
                <a:solidFill>
                  <a:srgbClr val="262626"/>
                </a:solidFill>
                <a:effectLst/>
                <a:latin typeface="HCRBatang"/>
              </a:rPr>
              <a:t>이에 </a:t>
            </a:r>
            <a:r>
              <a:rPr lang="en-US" altLang="ko-Kore-KR" sz="3000" dirty="0">
                <a:solidFill>
                  <a:srgbClr val="262626"/>
                </a:solidFill>
                <a:effectLst/>
                <a:latin typeface="HCRBatang"/>
              </a:rPr>
              <a:t>GPU</a:t>
            </a:r>
            <a:r>
              <a:rPr lang="ko-KR" altLang="en-US" sz="3000" dirty="0">
                <a:solidFill>
                  <a:srgbClr val="262626"/>
                </a:solidFill>
                <a:effectLst/>
                <a:latin typeface="HCRBatang"/>
              </a:rPr>
              <a:t>의 병렬 연산을 이용한 블록 암호에 대한 구현 및 연구가 꾸준히 진행되고 있다</a:t>
            </a:r>
            <a:r>
              <a:rPr lang="en-US" altLang="ko-KR" sz="3000" dirty="0">
                <a:solidFill>
                  <a:srgbClr val="262626"/>
                </a:solidFill>
                <a:effectLst/>
                <a:latin typeface="HCRBatang"/>
              </a:rPr>
              <a:t>. </a:t>
            </a:r>
          </a:p>
          <a:p>
            <a:pPr algn="just"/>
            <a:r>
              <a:rPr lang="en-US" altLang="ko-Kore-KR" sz="3000" dirty="0">
                <a:solidFill>
                  <a:srgbClr val="262626"/>
                </a:solidFill>
                <a:effectLst/>
                <a:latin typeface="HCRBatang"/>
              </a:rPr>
              <a:t>DEFAULT </a:t>
            </a:r>
            <a:r>
              <a:rPr lang="ko-KR" altLang="en-US" sz="3000" dirty="0">
                <a:solidFill>
                  <a:srgbClr val="262626"/>
                </a:solidFill>
                <a:effectLst/>
                <a:latin typeface="HCRBatang"/>
              </a:rPr>
              <a:t>블록 암호는 </a:t>
            </a:r>
            <a:r>
              <a:rPr lang="en-US" altLang="ko-Kore-KR" sz="3000" dirty="0">
                <a:solidFill>
                  <a:srgbClr val="262626"/>
                </a:solidFill>
                <a:effectLst/>
                <a:latin typeface="HCRBatang"/>
              </a:rPr>
              <a:t>Asiacrypt’21</a:t>
            </a:r>
            <a:r>
              <a:rPr lang="ko-KR" altLang="en-US" sz="3000" dirty="0">
                <a:solidFill>
                  <a:srgbClr val="262626"/>
                </a:solidFill>
                <a:effectLst/>
                <a:latin typeface="HCRBatang"/>
              </a:rPr>
              <a:t>에서 제안된 경량 블록 암호이다</a:t>
            </a:r>
            <a:r>
              <a:rPr lang="en-US" altLang="ko-KR" sz="3000" dirty="0">
                <a:solidFill>
                  <a:srgbClr val="262626"/>
                </a:solidFill>
                <a:effectLst/>
                <a:latin typeface="HCRBatang"/>
              </a:rPr>
              <a:t>. </a:t>
            </a:r>
            <a:r>
              <a:rPr lang="en-US" altLang="ko-Kore-KR" sz="3000" dirty="0">
                <a:solidFill>
                  <a:srgbClr val="262626"/>
                </a:solidFill>
                <a:effectLst/>
                <a:latin typeface="HCRBatang"/>
              </a:rPr>
              <a:t>GIFT </a:t>
            </a:r>
            <a:r>
              <a:rPr lang="ko-KR" altLang="en-US" sz="3000" dirty="0">
                <a:solidFill>
                  <a:srgbClr val="262626"/>
                </a:solidFill>
                <a:effectLst/>
                <a:latin typeface="HCRBatang"/>
              </a:rPr>
              <a:t>블록 암호의 기본 구조를 기반으로 하고 있다</a:t>
            </a:r>
            <a:r>
              <a:rPr lang="en-US" altLang="ko-KR" sz="3000" dirty="0">
                <a:solidFill>
                  <a:srgbClr val="262626"/>
                </a:solidFill>
                <a:effectLst/>
                <a:latin typeface="HCRBatang"/>
              </a:rPr>
              <a:t>. </a:t>
            </a:r>
            <a:r>
              <a:rPr lang="ko-KR" altLang="en-US" sz="3000" dirty="0" err="1">
                <a:solidFill>
                  <a:srgbClr val="262626"/>
                </a:solidFill>
                <a:effectLst/>
                <a:latin typeface="HCRBatang"/>
              </a:rPr>
              <a:t>부채널</a:t>
            </a:r>
            <a:r>
              <a:rPr lang="ko-KR" altLang="en-US" sz="3000" dirty="0">
                <a:solidFill>
                  <a:srgbClr val="262626"/>
                </a:solidFill>
                <a:effectLst/>
                <a:latin typeface="HCRBatang"/>
              </a:rPr>
              <a:t> 공격 방법인 </a:t>
            </a:r>
            <a:r>
              <a:rPr lang="en-US" altLang="ko-Kore-KR" sz="3000" dirty="0">
                <a:solidFill>
                  <a:srgbClr val="262626"/>
                </a:solidFill>
                <a:effectLst/>
                <a:latin typeface="HCRBatang"/>
              </a:rPr>
              <a:t>DFA</a:t>
            </a:r>
            <a:r>
              <a:rPr lang="ko-KR" altLang="en-US" sz="3000" dirty="0">
                <a:solidFill>
                  <a:srgbClr val="262626"/>
                </a:solidFill>
                <a:effectLst/>
                <a:latin typeface="HCRBatang"/>
              </a:rPr>
              <a:t>로부터 내성을 갖도록 설계되었으며 </a:t>
            </a:r>
            <a:endParaRPr lang="en-US" altLang="ko-KR" sz="3000" dirty="0">
              <a:solidFill>
                <a:srgbClr val="262626"/>
              </a:solidFill>
              <a:effectLst/>
              <a:latin typeface="HCRBatang"/>
            </a:endParaRPr>
          </a:p>
          <a:p>
            <a:pPr algn="just"/>
            <a:r>
              <a:rPr lang="en-US" altLang="ko-Kore-KR" sz="3000" dirty="0">
                <a:solidFill>
                  <a:srgbClr val="262626"/>
                </a:solidFill>
                <a:effectLst/>
                <a:latin typeface="HCRBatang"/>
              </a:rPr>
              <a:t>LS </a:t>
            </a:r>
            <a:r>
              <a:rPr lang="en-US" altLang="ko-Kore-KR" sz="3000" dirty="0" err="1">
                <a:solidFill>
                  <a:srgbClr val="262626"/>
                </a:solidFill>
                <a:effectLst/>
                <a:latin typeface="HCRBatang"/>
              </a:rPr>
              <a:t>Sbox</a:t>
            </a:r>
            <a:r>
              <a:rPr lang="ko-KR" altLang="en-US" sz="3000" dirty="0">
                <a:solidFill>
                  <a:srgbClr val="262626"/>
                </a:solidFill>
                <a:effectLst/>
                <a:latin typeface="HCRBatang"/>
              </a:rPr>
              <a:t>라는 선형 구조의 </a:t>
            </a:r>
            <a:r>
              <a:rPr lang="en-US" altLang="ko-Kore-KR" sz="3000" dirty="0" err="1">
                <a:solidFill>
                  <a:srgbClr val="262626"/>
                </a:solidFill>
                <a:effectLst/>
                <a:latin typeface="HCRBatang"/>
              </a:rPr>
              <a:t>Sbox</a:t>
            </a:r>
            <a:r>
              <a:rPr lang="ko-KR" altLang="en-US" sz="3000" dirty="0">
                <a:solidFill>
                  <a:srgbClr val="262626"/>
                </a:solidFill>
                <a:effectLst/>
                <a:latin typeface="HCRBatang"/>
              </a:rPr>
              <a:t>로 인해 보호된다</a:t>
            </a:r>
            <a:r>
              <a:rPr lang="en-US" altLang="ko-KR" sz="3000" dirty="0">
                <a:solidFill>
                  <a:srgbClr val="262626"/>
                </a:solidFill>
                <a:effectLst/>
                <a:latin typeface="HCRBatang"/>
              </a:rPr>
              <a:t>. </a:t>
            </a:r>
          </a:p>
          <a:p>
            <a:pPr algn="just"/>
            <a:r>
              <a:rPr lang="ko-KR" altLang="en-US" sz="3000" dirty="0">
                <a:solidFill>
                  <a:srgbClr val="262626"/>
                </a:solidFill>
                <a:effectLst/>
                <a:latin typeface="HCRBatang"/>
              </a:rPr>
              <a:t>본 논문에서는 </a:t>
            </a:r>
            <a:r>
              <a:rPr lang="en-US" altLang="ko-Kore-KR" sz="3000" dirty="0">
                <a:solidFill>
                  <a:srgbClr val="262626"/>
                </a:solidFill>
                <a:effectLst/>
                <a:latin typeface="HCRBatang"/>
              </a:rPr>
              <a:t>GPU Nvidia GTX 3060</a:t>
            </a:r>
            <a:r>
              <a:rPr lang="ko-KR" altLang="en-US" sz="3000" dirty="0">
                <a:solidFill>
                  <a:srgbClr val="262626"/>
                </a:solidFill>
                <a:effectLst/>
                <a:latin typeface="HCRBatang"/>
              </a:rPr>
              <a:t>에서 </a:t>
            </a:r>
            <a:r>
              <a:rPr lang="en-US" altLang="ko-Kore-KR" sz="3000" dirty="0">
                <a:solidFill>
                  <a:srgbClr val="262626"/>
                </a:solidFill>
                <a:effectLst/>
                <a:latin typeface="HCRBatang"/>
              </a:rPr>
              <a:t>DEFAULT </a:t>
            </a:r>
            <a:r>
              <a:rPr lang="ko-KR" altLang="en-US" sz="3000" dirty="0">
                <a:solidFill>
                  <a:srgbClr val="262626"/>
                </a:solidFill>
                <a:effectLst/>
                <a:latin typeface="HCRBatang"/>
              </a:rPr>
              <a:t>병렬 구현을 진행하였다</a:t>
            </a:r>
            <a:r>
              <a:rPr lang="en-US" altLang="ko-KR" sz="3000" dirty="0">
                <a:solidFill>
                  <a:srgbClr val="262626"/>
                </a:solidFill>
                <a:effectLst/>
                <a:latin typeface="HCRBatang"/>
              </a:rPr>
              <a:t>. </a:t>
            </a:r>
            <a:r>
              <a:rPr lang="en-US" altLang="ko-Kore-KR" sz="3000" dirty="0">
                <a:solidFill>
                  <a:srgbClr val="262626"/>
                </a:solidFill>
                <a:effectLst/>
                <a:latin typeface="HCRBatang"/>
              </a:rPr>
              <a:t>GPU</a:t>
            </a:r>
            <a:r>
              <a:rPr lang="ko-KR" altLang="en-US" sz="3000" dirty="0">
                <a:solidFill>
                  <a:srgbClr val="262626"/>
                </a:solidFill>
                <a:effectLst/>
                <a:latin typeface="HCRBatang"/>
              </a:rPr>
              <a:t>에는 다양한 메모리 형태가 존재하는데 그 중 글로벌 메모리와 공유 메모리를 사용하였다</a:t>
            </a:r>
            <a:r>
              <a:rPr lang="en-US" altLang="ko-KR" sz="3000" dirty="0">
                <a:solidFill>
                  <a:srgbClr val="262626"/>
                </a:solidFill>
                <a:effectLst/>
                <a:latin typeface="HCRBatang"/>
              </a:rPr>
              <a:t>. </a:t>
            </a:r>
            <a:r>
              <a:rPr lang="ko-KR" altLang="en-US" sz="3000" dirty="0">
                <a:solidFill>
                  <a:srgbClr val="262626"/>
                </a:solidFill>
                <a:effectLst/>
                <a:latin typeface="HCRBatang"/>
              </a:rPr>
              <a:t>이후 각각 의 메모리를 사용한 구현에 대한 성능을 비교해 보았다</a:t>
            </a:r>
            <a:r>
              <a:rPr lang="en-US" altLang="ko-KR" sz="3000" dirty="0">
                <a:solidFill>
                  <a:srgbClr val="262626"/>
                </a:solidFill>
                <a:effectLst/>
                <a:latin typeface="HCRBatang"/>
              </a:rPr>
              <a:t>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9B4013-1C7A-4D6D-9CA8-2A335D08CDD2}"/>
              </a:ext>
            </a:extLst>
          </p:cNvPr>
          <p:cNvSpPr txBox="1"/>
          <p:nvPr/>
        </p:nvSpPr>
        <p:spPr>
          <a:xfrm>
            <a:off x="1627811" y="21446505"/>
            <a:ext cx="12843485" cy="808917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just"/>
            <a:r>
              <a:rPr lang="en-US" altLang="ko-Kore-KR" sz="3000" b="1" dirty="0">
                <a:solidFill>
                  <a:srgbClr val="262626"/>
                </a:solidFill>
                <a:latin typeface="HCRBatang"/>
              </a:rPr>
              <a:t>GPU</a:t>
            </a:r>
            <a:endParaRPr lang="en" altLang="ko-Kore-KR" sz="3000" b="1" dirty="0">
              <a:solidFill>
                <a:srgbClr val="262626"/>
              </a:solidFill>
              <a:effectLst/>
              <a:latin typeface="HCRBatang"/>
            </a:endParaRPr>
          </a:p>
          <a:p>
            <a:pPr algn="just"/>
            <a:r>
              <a:rPr lang="en-US" altLang="ko-Kore-KR" sz="3000" dirty="0">
                <a:effectLst/>
                <a:latin typeface="HCRBatang"/>
              </a:rPr>
              <a:t>GPU</a:t>
            </a:r>
            <a:r>
              <a:rPr lang="ko-KR" altLang="en-US" sz="3000" dirty="0">
                <a:effectLst/>
                <a:latin typeface="HCRBatang"/>
              </a:rPr>
              <a:t>는 그래픽 및 병렬 처리를 위해 설계된 전용 하드웨어이다</a:t>
            </a:r>
            <a:r>
              <a:rPr lang="en-US" altLang="ko-KR" sz="3000" dirty="0">
                <a:effectLst/>
                <a:latin typeface="HCRBatang"/>
              </a:rPr>
              <a:t>. </a:t>
            </a:r>
            <a:r>
              <a:rPr lang="en-US" altLang="ko-Kore-KR" sz="3000" dirty="0">
                <a:effectLst/>
                <a:latin typeface="HCRBatang"/>
              </a:rPr>
              <a:t>GPU</a:t>
            </a:r>
            <a:r>
              <a:rPr lang="ko-KR" altLang="en-US" sz="3000" dirty="0">
                <a:effectLst/>
                <a:latin typeface="HCRBatang"/>
              </a:rPr>
              <a:t>는 수많은 코어를 이용 한 병렬 연산을 통해 여러 작업을 동시에 처리할 수 있는 구조를 가지고 있다</a:t>
            </a:r>
            <a:r>
              <a:rPr lang="en-US" altLang="ko-KR" sz="3000" dirty="0">
                <a:effectLst/>
                <a:latin typeface="HCRBatang"/>
              </a:rPr>
              <a:t>[5]. </a:t>
            </a:r>
            <a:r>
              <a:rPr lang="ko-KR" altLang="en-US" sz="3000" dirty="0">
                <a:effectLst/>
                <a:latin typeface="HCRBatang"/>
              </a:rPr>
              <a:t>이러한 구조를 통해 컴퓨터 그래픽 연산을 처리하는데 특화되어 있으며 </a:t>
            </a:r>
            <a:r>
              <a:rPr lang="en-US" altLang="ko-KR" sz="3000" dirty="0">
                <a:effectLst/>
                <a:latin typeface="HCRBatang"/>
              </a:rPr>
              <a:t>2</a:t>
            </a:r>
            <a:r>
              <a:rPr lang="en-US" altLang="ko-Kore-KR" sz="3000" dirty="0">
                <a:effectLst/>
                <a:latin typeface="HCRBatang"/>
              </a:rPr>
              <a:t>D </a:t>
            </a:r>
            <a:r>
              <a:rPr lang="ko-KR" altLang="en-US" sz="3000" dirty="0">
                <a:effectLst/>
                <a:latin typeface="HCRBatang"/>
              </a:rPr>
              <a:t>및 </a:t>
            </a:r>
            <a:r>
              <a:rPr lang="en-US" altLang="ko-KR" sz="3000" dirty="0">
                <a:effectLst/>
                <a:latin typeface="HCRBatang"/>
              </a:rPr>
              <a:t>3</a:t>
            </a:r>
            <a:r>
              <a:rPr lang="en-US" altLang="ko-Kore-KR" sz="3000" dirty="0">
                <a:effectLst/>
                <a:latin typeface="HCRBatang"/>
              </a:rPr>
              <a:t>D, </a:t>
            </a:r>
            <a:r>
              <a:rPr lang="ko-KR" altLang="en-US" sz="3000" dirty="0">
                <a:effectLst/>
                <a:latin typeface="HCRBatang"/>
              </a:rPr>
              <a:t>비디오 렌더링 등의 작업에 효율적이다</a:t>
            </a:r>
            <a:r>
              <a:rPr lang="en-US" altLang="ko-KR" sz="3000" dirty="0">
                <a:effectLst/>
                <a:latin typeface="HCRBatang"/>
              </a:rPr>
              <a:t>. </a:t>
            </a:r>
            <a:r>
              <a:rPr lang="ko-KR" altLang="en-US" sz="3000" dirty="0">
                <a:effectLst/>
                <a:latin typeface="HCRBatang"/>
              </a:rPr>
              <a:t>최근에는 일반적인 그래픽 작업 외 에 </a:t>
            </a:r>
            <a:r>
              <a:rPr lang="ko-KR" altLang="en-US" sz="3000" dirty="0" err="1">
                <a:effectLst/>
                <a:latin typeface="HCRBatang"/>
              </a:rPr>
              <a:t>머신러닝</a:t>
            </a:r>
            <a:r>
              <a:rPr lang="ko-KR" altLang="en-US" sz="3000" dirty="0">
                <a:effectLst/>
                <a:latin typeface="HCRBatang"/>
              </a:rPr>
              <a:t> 및 </a:t>
            </a:r>
            <a:r>
              <a:rPr lang="ko-KR" altLang="en-US" sz="3000" dirty="0" err="1">
                <a:effectLst/>
                <a:latin typeface="HCRBatang"/>
              </a:rPr>
              <a:t>딥러닝과</a:t>
            </a:r>
            <a:r>
              <a:rPr lang="ko-KR" altLang="en-US" sz="3000" dirty="0">
                <a:effectLst/>
                <a:latin typeface="HCRBatang"/>
              </a:rPr>
              <a:t> 같은 인공지능 작업에 널리 사용되고 있다</a:t>
            </a:r>
            <a:r>
              <a:rPr lang="en-US" altLang="ko-KR" sz="3000" dirty="0">
                <a:effectLst/>
                <a:latin typeface="HCRBatang"/>
              </a:rPr>
              <a:t>. </a:t>
            </a:r>
          </a:p>
          <a:p>
            <a:pPr algn="just"/>
            <a:r>
              <a:rPr lang="en-US" altLang="ko-Kore-KR" sz="3000" dirty="0">
                <a:effectLst/>
                <a:latin typeface="HCRBatang"/>
              </a:rPr>
              <a:t>GPU</a:t>
            </a:r>
            <a:r>
              <a:rPr lang="ko-KR" altLang="en-US" sz="3000" dirty="0">
                <a:effectLst/>
                <a:latin typeface="HCRBatang"/>
              </a:rPr>
              <a:t>는 </a:t>
            </a:r>
            <a:r>
              <a:rPr lang="en-US" altLang="ko-Kore-KR" sz="3000" dirty="0">
                <a:effectLst/>
                <a:latin typeface="HCRBatang"/>
              </a:rPr>
              <a:t>CPU</a:t>
            </a:r>
            <a:r>
              <a:rPr lang="ko-KR" altLang="en-US" sz="3000" dirty="0">
                <a:effectLst/>
                <a:latin typeface="HCRBatang"/>
              </a:rPr>
              <a:t>와는 다른 구조를 가지고 있다</a:t>
            </a:r>
            <a:r>
              <a:rPr lang="en-US" altLang="ko-KR" sz="3000" dirty="0">
                <a:effectLst/>
                <a:latin typeface="HCRBatang"/>
              </a:rPr>
              <a:t>. </a:t>
            </a:r>
            <a:r>
              <a:rPr lang="en-US" altLang="ko-Kore-KR" sz="3000" dirty="0">
                <a:effectLst/>
                <a:latin typeface="HCRBatang"/>
              </a:rPr>
              <a:t>GPU</a:t>
            </a:r>
            <a:r>
              <a:rPr lang="ko-KR" altLang="en-US" sz="3000" dirty="0">
                <a:effectLst/>
                <a:latin typeface="HCRBatang"/>
              </a:rPr>
              <a:t>가 병렬 처리를 통해 대규모 데이터를 포함 한 연산 처리에 특화되어 있다면</a:t>
            </a:r>
            <a:r>
              <a:rPr lang="en-US" altLang="ko-KR" sz="3000" dirty="0">
                <a:effectLst/>
                <a:latin typeface="HCRBatang"/>
              </a:rPr>
              <a:t>, </a:t>
            </a:r>
            <a:r>
              <a:rPr lang="en-US" altLang="ko-Kore-KR" sz="3000" dirty="0">
                <a:effectLst/>
                <a:latin typeface="HCRBatang"/>
              </a:rPr>
              <a:t>CPU</a:t>
            </a:r>
            <a:r>
              <a:rPr lang="ko-KR" altLang="en-US" sz="3000" dirty="0">
                <a:effectLst/>
                <a:latin typeface="HCRBatang"/>
              </a:rPr>
              <a:t>는 여러 작업을 직렬적으로 처리를 하는데 특화되어 있다</a:t>
            </a:r>
            <a:r>
              <a:rPr lang="en-US" altLang="ko-KR" sz="3000" dirty="0">
                <a:effectLst/>
                <a:latin typeface="HCRBatang"/>
              </a:rPr>
              <a:t>. </a:t>
            </a:r>
            <a:r>
              <a:rPr lang="ko-KR" altLang="en-US" sz="3000" dirty="0">
                <a:effectLst/>
                <a:latin typeface="HCRBatang"/>
              </a:rPr>
              <a:t>각각의 특징을 이용한다면 하나의 하드웨어를 통해 연산을 하는 것보다 빠른 연산을 할 수 있다</a:t>
            </a:r>
            <a:r>
              <a:rPr lang="en-US" altLang="ko-KR" sz="3000" dirty="0">
                <a:effectLst/>
                <a:latin typeface="HCRBatang"/>
              </a:rPr>
              <a:t>. </a:t>
            </a:r>
          </a:p>
          <a:p>
            <a:pPr algn="just"/>
            <a:endParaRPr lang="en-US" altLang="ko-KR" sz="3000" dirty="0">
              <a:latin typeface="HCRBatang"/>
            </a:endParaRPr>
          </a:p>
          <a:p>
            <a:pPr algn="just"/>
            <a:r>
              <a:rPr lang="en-US" altLang="ko-Kore-KR" sz="3000" b="1" dirty="0">
                <a:solidFill>
                  <a:srgbClr val="262626"/>
                </a:solidFill>
                <a:effectLst/>
                <a:latin typeface="HCRBatang"/>
              </a:rPr>
              <a:t>DEFAULT</a:t>
            </a:r>
            <a:endParaRPr lang="en" altLang="ko-Kore-KR" sz="3000" b="1" dirty="0">
              <a:solidFill>
                <a:srgbClr val="262626"/>
              </a:solidFill>
              <a:effectLst/>
              <a:latin typeface="HCRBatang"/>
            </a:endParaRPr>
          </a:p>
          <a:p>
            <a:r>
              <a:rPr lang="en-US" altLang="ko-Kore-KR" sz="3000" dirty="0">
                <a:effectLst/>
                <a:latin typeface="+mn-ea"/>
              </a:rPr>
              <a:t>DEFAULT</a:t>
            </a:r>
            <a:r>
              <a:rPr lang="ko-KR" altLang="en-US" sz="3000" dirty="0">
                <a:effectLst/>
                <a:latin typeface="+mn-ea"/>
              </a:rPr>
              <a:t>는 </a:t>
            </a:r>
            <a:r>
              <a:rPr lang="en-US" altLang="ko-KR" sz="3000" dirty="0">
                <a:effectLst/>
                <a:latin typeface="+mn-ea"/>
              </a:rPr>
              <a:t>128</a:t>
            </a:r>
            <a:r>
              <a:rPr lang="ko-KR" altLang="en-US" sz="3000" dirty="0">
                <a:effectLst/>
                <a:latin typeface="+mn-ea"/>
              </a:rPr>
              <a:t>비트 경량 블록 암호로 다른 암호와 다르게 </a:t>
            </a:r>
            <a:r>
              <a:rPr lang="en-US" altLang="ko-Kore-KR" sz="3000" dirty="0">
                <a:effectLst/>
                <a:latin typeface="+mn-ea"/>
              </a:rPr>
              <a:t>LS </a:t>
            </a:r>
            <a:r>
              <a:rPr lang="en-US" altLang="ko-Kore-KR" sz="3000" dirty="0" err="1">
                <a:effectLst/>
                <a:latin typeface="+mn-ea"/>
              </a:rPr>
              <a:t>Sbox</a:t>
            </a:r>
            <a:r>
              <a:rPr lang="ko-KR" altLang="en-US" sz="3000" dirty="0">
                <a:effectLst/>
                <a:latin typeface="+mn-ea"/>
              </a:rPr>
              <a:t>라는 </a:t>
            </a:r>
            <a:r>
              <a:rPr lang="en-US" altLang="ko-KR" sz="3000" dirty="0">
                <a:effectLst/>
                <a:latin typeface="+mn-ea"/>
              </a:rPr>
              <a:t>4</a:t>
            </a:r>
            <a:r>
              <a:rPr lang="ko-KR" altLang="en-US" sz="3000" dirty="0">
                <a:effectLst/>
                <a:latin typeface="+mn-ea"/>
              </a:rPr>
              <a:t>비트 선형 </a:t>
            </a:r>
            <a:r>
              <a:rPr lang="en-US" altLang="ko-Kore-KR" sz="3000" dirty="0" err="1">
                <a:effectLst/>
                <a:latin typeface="+mn-ea"/>
              </a:rPr>
              <a:t>Sbox</a:t>
            </a:r>
            <a:r>
              <a:rPr lang="en-US" altLang="ko-Kore-KR" sz="3000" dirty="0">
                <a:effectLst/>
                <a:latin typeface="+mn-ea"/>
              </a:rPr>
              <a:t> </a:t>
            </a:r>
            <a:r>
              <a:rPr lang="ko-KR" altLang="en-US" sz="3000" dirty="0" err="1">
                <a:effectLst/>
                <a:latin typeface="+mn-ea"/>
              </a:rPr>
              <a:t>를</a:t>
            </a:r>
            <a:r>
              <a:rPr lang="ko-KR" altLang="en-US" sz="3000" dirty="0">
                <a:effectLst/>
                <a:latin typeface="+mn-ea"/>
              </a:rPr>
              <a:t> 사용한다</a:t>
            </a:r>
            <a:r>
              <a:rPr lang="en-US" altLang="ko-KR" sz="3000" dirty="0">
                <a:effectLst/>
                <a:latin typeface="+mn-ea"/>
              </a:rPr>
              <a:t>. </a:t>
            </a:r>
            <a:r>
              <a:rPr lang="ko-KR" altLang="en-US" sz="3000" dirty="0">
                <a:effectLst/>
                <a:latin typeface="+mn-ea"/>
              </a:rPr>
              <a:t>이 </a:t>
            </a:r>
            <a:r>
              <a:rPr lang="en-US" altLang="ko-Kore-KR" sz="3000" dirty="0" err="1">
                <a:effectLst/>
                <a:latin typeface="+mn-ea"/>
              </a:rPr>
              <a:t>Sbox</a:t>
            </a:r>
            <a:r>
              <a:rPr lang="ko-KR" altLang="en-US" sz="3000" dirty="0">
                <a:effectLst/>
                <a:latin typeface="+mn-ea"/>
              </a:rPr>
              <a:t>는 공격자가 </a:t>
            </a:r>
            <a:r>
              <a:rPr lang="en-US" altLang="ko-Kore-KR" sz="3000" dirty="0" err="1">
                <a:effectLst/>
                <a:latin typeface="+mn-ea"/>
              </a:rPr>
              <a:t>Sbox</a:t>
            </a:r>
            <a:r>
              <a:rPr lang="en-US" altLang="ko-Kore-KR" sz="3000" dirty="0">
                <a:effectLst/>
                <a:latin typeface="+mn-ea"/>
              </a:rPr>
              <a:t> </a:t>
            </a:r>
            <a:r>
              <a:rPr lang="ko-KR" altLang="en-US" sz="3000" dirty="0">
                <a:effectLst/>
                <a:latin typeface="+mn-ea"/>
              </a:rPr>
              <a:t>입력에 대해 아무리 많은 오류를 주입해도 충분한 정보를 얻기 어렵기에 </a:t>
            </a:r>
            <a:r>
              <a:rPr lang="en-US" altLang="ko-Kore-KR" sz="3000" dirty="0">
                <a:effectLst/>
                <a:latin typeface="+mn-ea"/>
              </a:rPr>
              <a:t>DFA</a:t>
            </a:r>
            <a:r>
              <a:rPr lang="ko-KR" altLang="en-US" sz="3000" dirty="0">
                <a:effectLst/>
                <a:latin typeface="+mn-ea"/>
              </a:rPr>
              <a:t>라는 </a:t>
            </a:r>
            <a:r>
              <a:rPr lang="ko-KR" altLang="en-US" sz="3000" dirty="0" err="1">
                <a:effectLst/>
                <a:latin typeface="+mn-ea"/>
              </a:rPr>
              <a:t>부채널</a:t>
            </a:r>
            <a:r>
              <a:rPr lang="ko-KR" altLang="en-US" sz="3000" dirty="0">
                <a:effectLst/>
                <a:latin typeface="+mn-ea"/>
              </a:rPr>
              <a:t> 공격에 내성 을 가질 수 있다</a:t>
            </a:r>
            <a:r>
              <a:rPr lang="en-US" altLang="ko-KR" sz="3000" dirty="0">
                <a:effectLst/>
                <a:latin typeface="+mn-ea"/>
              </a:rPr>
              <a:t>. </a:t>
            </a:r>
            <a:r>
              <a:rPr lang="ko-KR" altLang="en-US" sz="3000" dirty="0">
                <a:effectLst/>
                <a:latin typeface="+mn-ea"/>
              </a:rPr>
              <a:t>하지만 </a:t>
            </a:r>
            <a:r>
              <a:rPr lang="en-US" altLang="ko-Kore-KR" sz="3000" dirty="0">
                <a:effectLst/>
                <a:latin typeface="+mn-ea"/>
              </a:rPr>
              <a:t>DEFAULT</a:t>
            </a:r>
            <a:r>
              <a:rPr lang="ko-KR" altLang="en-US" sz="3000" dirty="0">
                <a:effectLst/>
                <a:latin typeface="+mn-ea"/>
              </a:rPr>
              <a:t>의 모든 암 호화</a:t>
            </a:r>
            <a:r>
              <a:rPr lang="en-US" altLang="ko-KR" sz="3000" dirty="0">
                <a:effectLst/>
                <a:latin typeface="+mn-ea"/>
              </a:rPr>
              <a:t>, </a:t>
            </a:r>
            <a:r>
              <a:rPr lang="ko-KR" altLang="en-US" sz="3000" dirty="0">
                <a:effectLst/>
                <a:latin typeface="+mn-ea"/>
              </a:rPr>
              <a:t>복호화 과정에 </a:t>
            </a:r>
            <a:r>
              <a:rPr lang="en-US" altLang="ko-Kore-KR" sz="3000" dirty="0">
                <a:effectLst/>
                <a:latin typeface="+mn-ea"/>
              </a:rPr>
              <a:t>LS </a:t>
            </a:r>
            <a:r>
              <a:rPr lang="en-US" altLang="ko-Kore-KR" sz="3000" dirty="0" err="1">
                <a:effectLst/>
                <a:latin typeface="+mn-ea"/>
              </a:rPr>
              <a:t>Sbox</a:t>
            </a:r>
            <a:r>
              <a:rPr lang="ko-KR" altLang="en-US" sz="3000" dirty="0">
                <a:effectLst/>
                <a:latin typeface="+mn-ea"/>
              </a:rPr>
              <a:t>가 쓰이는 것은 아니다</a:t>
            </a:r>
            <a:r>
              <a:rPr lang="en-US" altLang="ko-KR" sz="3000" dirty="0">
                <a:effectLst/>
                <a:latin typeface="+mn-ea"/>
              </a:rPr>
              <a:t>. </a:t>
            </a:r>
          </a:p>
          <a:p>
            <a:r>
              <a:rPr lang="en-US" altLang="ko-KR" sz="3000" dirty="0">
                <a:latin typeface="+mn-ea"/>
              </a:rPr>
              <a:t>DEFAULT</a:t>
            </a:r>
            <a:r>
              <a:rPr lang="ko-KR" altLang="en-US" sz="3000" dirty="0">
                <a:latin typeface="+mn-ea"/>
              </a:rPr>
              <a:t>는 </a:t>
            </a:r>
            <a:r>
              <a:rPr lang="en-US" altLang="ko-KR" sz="3000" dirty="0">
                <a:latin typeface="+mn-ea"/>
              </a:rPr>
              <a:t>2</a:t>
            </a:r>
            <a:r>
              <a:rPr lang="ko-KR" altLang="en-US" sz="3000" dirty="0">
                <a:latin typeface="+mn-ea"/>
              </a:rPr>
              <a:t>가지 구조로 나누어진다</a:t>
            </a:r>
            <a:r>
              <a:rPr lang="en-US" altLang="ko-KR" sz="3000" dirty="0">
                <a:latin typeface="+mn-ea"/>
              </a:rPr>
              <a:t>. LS </a:t>
            </a:r>
            <a:r>
              <a:rPr lang="en-US" altLang="ko-KR" sz="3000" dirty="0" err="1">
                <a:latin typeface="+mn-ea"/>
              </a:rPr>
              <a:t>Sbox</a:t>
            </a:r>
            <a:r>
              <a:rPr lang="ko-KR" altLang="en-US" sz="3000" dirty="0" err="1">
                <a:latin typeface="+mn-ea"/>
              </a:rPr>
              <a:t>를</a:t>
            </a:r>
            <a:r>
              <a:rPr lang="ko-KR" altLang="en-US" sz="3000" dirty="0">
                <a:latin typeface="+mn-ea"/>
              </a:rPr>
              <a:t> 사용하는 </a:t>
            </a:r>
            <a:r>
              <a:rPr lang="en-US" altLang="ko-KR" sz="3000" dirty="0">
                <a:latin typeface="+mn-ea"/>
              </a:rPr>
              <a:t>DEFAULT-LAYER</a:t>
            </a:r>
            <a:r>
              <a:rPr lang="ko-KR" altLang="en-US" sz="3000" dirty="0">
                <a:latin typeface="+mn-ea"/>
              </a:rPr>
              <a:t>와 비선형 </a:t>
            </a:r>
            <a:r>
              <a:rPr lang="en-US" altLang="ko-KR" sz="3000" dirty="0" err="1">
                <a:latin typeface="+mn-ea"/>
              </a:rPr>
              <a:t>Sbox</a:t>
            </a:r>
            <a:r>
              <a:rPr lang="en-US" altLang="ko-KR" sz="3000" dirty="0">
                <a:latin typeface="+mn-ea"/>
              </a:rPr>
              <a:t>(non-LS </a:t>
            </a:r>
            <a:r>
              <a:rPr lang="en-US" altLang="ko-KR" sz="3000" dirty="0" err="1">
                <a:latin typeface="+mn-ea"/>
              </a:rPr>
              <a:t>Sbox</a:t>
            </a:r>
            <a:r>
              <a:rPr lang="en-US" altLang="ko-KR" sz="3000" dirty="0">
                <a:latin typeface="+mn-ea"/>
              </a:rPr>
              <a:t>)</a:t>
            </a:r>
            <a:r>
              <a:rPr lang="ko-KR" altLang="en-US" sz="3000" dirty="0" err="1">
                <a:latin typeface="+mn-ea"/>
              </a:rPr>
              <a:t>를</a:t>
            </a:r>
            <a:r>
              <a:rPr lang="ko-KR" altLang="en-US" sz="3000" dirty="0">
                <a:latin typeface="+mn-ea"/>
              </a:rPr>
              <a:t> 사용하는 </a:t>
            </a:r>
            <a:r>
              <a:rPr lang="en-US" altLang="ko-KR" sz="3000" dirty="0">
                <a:latin typeface="+mn-ea"/>
              </a:rPr>
              <a:t>DEFAULT-CORE</a:t>
            </a:r>
            <a:r>
              <a:rPr lang="ko-KR" altLang="en-US" sz="3000" dirty="0">
                <a:latin typeface="+mn-ea"/>
              </a:rPr>
              <a:t>로 이루어진다</a:t>
            </a:r>
            <a:r>
              <a:rPr lang="en-US" altLang="ko-KR" sz="3000" dirty="0">
                <a:latin typeface="+mn-ea"/>
              </a:rPr>
              <a:t>.</a:t>
            </a:r>
            <a:r>
              <a:rPr lang="ko-KR" altLang="en-US" sz="3000" dirty="0">
                <a:latin typeface="+mn-ea"/>
              </a:rPr>
              <a:t> </a:t>
            </a:r>
            <a:r>
              <a:rPr lang="en-US" altLang="ko-KR" sz="3000" dirty="0">
                <a:latin typeface="+mn-ea"/>
              </a:rPr>
              <a:t>DEFAULT-LAYER</a:t>
            </a:r>
            <a:r>
              <a:rPr lang="ko-KR" altLang="en-US" sz="3000" dirty="0">
                <a:latin typeface="+mn-ea"/>
              </a:rPr>
              <a:t>는 </a:t>
            </a:r>
            <a:r>
              <a:rPr lang="en-US" altLang="ko-KR" sz="3000" dirty="0">
                <a:latin typeface="+mn-ea"/>
              </a:rPr>
              <a:t>DEFAULT-CORE</a:t>
            </a:r>
            <a:r>
              <a:rPr lang="ko-KR" altLang="en-US" sz="3000" dirty="0" err="1">
                <a:latin typeface="+mn-ea"/>
              </a:rPr>
              <a:t>를</a:t>
            </a:r>
            <a:r>
              <a:rPr lang="ko-KR" altLang="en-US" sz="3000" dirty="0">
                <a:latin typeface="+mn-ea"/>
              </a:rPr>
              <a:t> 감싸 는 형태로 샌드위치 구조라 부르며 전체 암호화 및 복호화 구조는 </a:t>
            </a:r>
            <a:r>
              <a:rPr lang="en-US" altLang="ko-KR" sz="3000" dirty="0">
                <a:latin typeface="+mn-ea"/>
              </a:rPr>
              <a:t>(</a:t>
            </a:r>
            <a:r>
              <a:rPr lang="ko-KR" altLang="en-US" sz="3000" dirty="0">
                <a:latin typeface="+mn-ea"/>
              </a:rPr>
              <a:t>그림 </a:t>
            </a:r>
            <a:r>
              <a:rPr lang="en-US" altLang="ko-KR" sz="3000" dirty="0">
                <a:latin typeface="+mn-ea"/>
              </a:rPr>
              <a:t>1)</a:t>
            </a:r>
            <a:r>
              <a:rPr lang="ko-KR" altLang="en-US" sz="3000" dirty="0">
                <a:latin typeface="+mn-ea"/>
              </a:rPr>
              <a:t>과 같다</a:t>
            </a:r>
            <a:r>
              <a:rPr lang="en-US" altLang="ko-KR" sz="3000" dirty="0">
                <a:latin typeface="+mn-ea"/>
              </a:rPr>
              <a:t>. </a:t>
            </a:r>
          </a:p>
          <a:p>
            <a:endParaRPr lang="ko-KR" altLang="en-US" sz="3000" dirty="0">
              <a:latin typeface="+mn-ea"/>
            </a:endParaRPr>
          </a:p>
          <a:p>
            <a:endParaRPr lang="ko-KR" altLang="en-US" sz="3000" dirty="0">
              <a:latin typeface="+mn-ea"/>
            </a:endParaRPr>
          </a:p>
          <a:p>
            <a:pPr algn="just"/>
            <a:endParaRPr lang="en-US" altLang="ko-KR" sz="3000" dirty="0">
              <a:effectLst/>
              <a:latin typeface="HCRBatang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2966F9-6F8F-C1FA-A9FA-8A9D7BAF84F0}"/>
              </a:ext>
            </a:extLst>
          </p:cNvPr>
          <p:cNvSpPr txBox="1"/>
          <p:nvPr/>
        </p:nvSpPr>
        <p:spPr>
          <a:xfrm>
            <a:off x="15898952" y="28614598"/>
            <a:ext cx="79704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/>
              <a:t>&lt;</a:t>
            </a:r>
            <a:r>
              <a:rPr kumimoji="1" lang="ko-KR" altLang="en-US" sz="3000" dirty="0"/>
              <a:t>표 </a:t>
            </a:r>
            <a:r>
              <a:rPr kumimoji="1" lang="en-US" altLang="ko-KR" sz="3000" dirty="0"/>
              <a:t>1&gt;	</a:t>
            </a:r>
            <a:r>
              <a:rPr kumimoji="1" lang="ko-KR" altLang="en-US" sz="3000" dirty="0"/>
              <a:t>성능 비교</a:t>
            </a:r>
            <a:endParaRPr kumimoji="1" lang="ko-Kore-KR" altLang="en-US" sz="3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8516D1C-A0D6-03C8-DF78-453FD170CEA1}"/>
              </a:ext>
            </a:extLst>
          </p:cNvPr>
          <p:cNvSpPr/>
          <p:nvPr/>
        </p:nvSpPr>
        <p:spPr>
          <a:xfrm>
            <a:off x="1627811" y="11165054"/>
            <a:ext cx="12843486" cy="1094132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서론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ED77203D-2A87-119D-EB5F-A74A403018D3}"/>
              </a:ext>
            </a:extLst>
          </p:cNvPr>
          <p:cNvSpPr/>
          <p:nvPr/>
        </p:nvSpPr>
        <p:spPr>
          <a:xfrm>
            <a:off x="1627810" y="18411851"/>
            <a:ext cx="12843486" cy="1094132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관련 연구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9AC9399A-DE98-318C-09F2-82730644B511}"/>
              </a:ext>
            </a:extLst>
          </p:cNvPr>
          <p:cNvSpPr/>
          <p:nvPr/>
        </p:nvSpPr>
        <p:spPr>
          <a:xfrm>
            <a:off x="15873632" y="14593643"/>
            <a:ext cx="12843486" cy="1094132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구현 기법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C14762-3EFA-4333-C27C-0A3F963A2BCA}"/>
              </a:ext>
            </a:extLst>
          </p:cNvPr>
          <p:cNvSpPr txBox="1"/>
          <p:nvPr/>
        </p:nvSpPr>
        <p:spPr>
          <a:xfrm>
            <a:off x="15898951" y="24878057"/>
            <a:ext cx="12843485" cy="44698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just"/>
            <a:r>
              <a:rPr lang="ko-KR" altLang="en-US" sz="3000" dirty="0"/>
              <a:t>이번 장에서는 </a:t>
            </a:r>
            <a:r>
              <a:rPr lang="en-US" altLang="ko-KR" sz="3000" dirty="0"/>
              <a:t>GPU</a:t>
            </a:r>
            <a:r>
              <a:rPr lang="ko-KR" altLang="en-US" sz="3000" dirty="0" err="1"/>
              <a:t>를</a:t>
            </a:r>
            <a:r>
              <a:rPr lang="ko-KR" altLang="en-US" sz="3000" dirty="0"/>
              <a:t> 통해 구현한 </a:t>
            </a:r>
            <a:r>
              <a:rPr lang="en-US" altLang="ko-KR" sz="3000" dirty="0"/>
              <a:t>DEFAULT </a:t>
            </a:r>
            <a:r>
              <a:rPr lang="ko-KR" altLang="en-US" sz="3000" dirty="0"/>
              <a:t>에 대한 성능을 분석한다</a:t>
            </a:r>
            <a:r>
              <a:rPr lang="en-US" altLang="ko-KR" sz="3000" dirty="0"/>
              <a:t>. </a:t>
            </a:r>
            <a:r>
              <a:rPr lang="ko-KR" altLang="en-US" sz="3000" dirty="0"/>
              <a:t>성능 측정은 </a:t>
            </a:r>
            <a:r>
              <a:rPr lang="en-US" altLang="ko-KR" sz="3000" dirty="0"/>
              <a:t>NVIDIA GeForce GTX 3060</a:t>
            </a:r>
            <a:r>
              <a:rPr lang="ko-KR" altLang="en-US" sz="3000" dirty="0"/>
              <a:t>에서 진행하였으며 측정 결 과는 </a:t>
            </a:r>
            <a:r>
              <a:rPr lang="en-US" altLang="ko-KR" sz="3000" dirty="0"/>
              <a:t>&lt;</a:t>
            </a:r>
            <a:r>
              <a:rPr lang="ko-KR" altLang="en-US" sz="3000" dirty="0"/>
              <a:t>표 </a:t>
            </a:r>
            <a:r>
              <a:rPr lang="en-US" altLang="ko-KR" sz="3000" dirty="0"/>
              <a:t>1&gt;</a:t>
            </a:r>
            <a:r>
              <a:rPr lang="ko-KR" altLang="en-US" sz="3000" dirty="0"/>
              <a:t>과 같다</a:t>
            </a:r>
            <a:r>
              <a:rPr lang="en-US" altLang="ko-KR" sz="3000" dirty="0"/>
              <a:t>. </a:t>
            </a:r>
          </a:p>
          <a:p>
            <a:pPr algn="just"/>
            <a:r>
              <a:rPr lang="ko-KR" altLang="en-US" sz="3000" dirty="0"/>
              <a:t>공유 메모리는 메모리 접근 속도가 가장 빨라 공유 메모리를 통한 구현이 가장 성능이 좋을 것 이라고 생각했으나 그러지 않았다</a:t>
            </a:r>
            <a:r>
              <a:rPr lang="en-US" altLang="ko-KR" sz="3000" dirty="0"/>
              <a:t>. </a:t>
            </a:r>
            <a:r>
              <a:rPr lang="ko-KR" altLang="en-US" sz="3000" dirty="0"/>
              <a:t>뱅크 충돌로 인한 성능 감소 때문이다</a:t>
            </a:r>
            <a:r>
              <a:rPr lang="en-US" altLang="ko-KR" sz="3000" dirty="0"/>
              <a:t>. </a:t>
            </a:r>
            <a:r>
              <a:rPr lang="ko-KR" altLang="en-US" sz="3000" dirty="0"/>
              <a:t>공유 메모리에 데이터를 많이 할당할수록 뱅크 충돌이 늘어나는 것을 확인할 수 있었고 성능은 점점 감소했다</a:t>
            </a:r>
            <a:r>
              <a:rPr lang="en-US" altLang="ko-KR" sz="3000" dirty="0"/>
              <a:t>. </a:t>
            </a:r>
          </a:p>
          <a:p>
            <a:pPr algn="just"/>
            <a:endParaRPr lang="en-US" altLang="ko-KR" sz="3000" dirty="0"/>
          </a:p>
          <a:p>
            <a:pPr algn="just"/>
            <a:endParaRPr lang="ko-KR" altLang="en-US" sz="3000" dirty="0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2AEDE51A-7D6E-B773-F0A4-ADC94FCA8521}"/>
              </a:ext>
            </a:extLst>
          </p:cNvPr>
          <p:cNvSpPr/>
          <p:nvPr/>
        </p:nvSpPr>
        <p:spPr>
          <a:xfrm>
            <a:off x="15803894" y="23624079"/>
            <a:ext cx="12843486" cy="1094132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분석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245A84-0789-230F-AB27-82C7D72178D8}"/>
              </a:ext>
            </a:extLst>
          </p:cNvPr>
          <p:cNvSpPr txBox="1"/>
          <p:nvPr/>
        </p:nvSpPr>
        <p:spPr>
          <a:xfrm>
            <a:off x="15898952" y="34185759"/>
            <a:ext cx="12843485" cy="334787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just"/>
            <a:r>
              <a:rPr lang="ko-KR" altLang="en-US" sz="3000" dirty="0"/>
              <a:t>본 논문에서는 </a:t>
            </a:r>
            <a:r>
              <a:rPr lang="en-US" altLang="ko-KR" sz="3000" dirty="0"/>
              <a:t>GPU </a:t>
            </a:r>
            <a:r>
              <a:rPr lang="ko-KR" altLang="en-US" sz="3000" dirty="0"/>
              <a:t>상에서 </a:t>
            </a:r>
            <a:r>
              <a:rPr lang="en-US" altLang="ko-KR" sz="3000" dirty="0"/>
              <a:t>DEFAULT </a:t>
            </a:r>
            <a:r>
              <a:rPr lang="ko-KR" altLang="en-US" sz="3000" dirty="0"/>
              <a:t>블록 암호에 대한 구현을 제시했다</a:t>
            </a:r>
            <a:r>
              <a:rPr lang="en-US" altLang="ko-KR" sz="3000" dirty="0"/>
              <a:t>. </a:t>
            </a:r>
            <a:r>
              <a:rPr lang="ko-KR" altLang="en-US" sz="3000" dirty="0"/>
              <a:t>두 종류의 메모리를 통해 구현을 진행했으며 그에 따라 다른 성능 을 보여줬다</a:t>
            </a:r>
            <a:r>
              <a:rPr lang="en-US" altLang="ko-KR" sz="3000" dirty="0"/>
              <a:t>. </a:t>
            </a:r>
            <a:r>
              <a:rPr lang="ko-KR" altLang="en-US" sz="3000" dirty="0"/>
              <a:t>예상과 다르게 공유메모리를 통한 구현이 성능이 좋지 않았고 이는 뱅크 충돌 때문 인 것을 확인했다</a:t>
            </a:r>
            <a:r>
              <a:rPr lang="en-US" altLang="ko-KR" sz="3000" dirty="0"/>
              <a:t>. </a:t>
            </a:r>
            <a:r>
              <a:rPr lang="ko-KR" altLang="en-US" sz="3000" dirty="0"/>
              <a:t>추후 연구로 뱅크 충돌 해결 을 위한 방안을 적용하면 성능이 크게 향상될 것으로 보인다</a:t>
            </a:r>
            <a:r>
              <a:rPr lang="en-US" altLang="ko-KR" sz="3000" dirty="0"/>
              <a:t>. </a:t>
            </a:r>
          </a:p>
          <a:p>
            <a:pPr algn="just"/>
            <a:endParaRPr lang="ko-KR" altLang="en-US" sz="3600" dirty="0"/>
          </a:p>
          <a:p>
            <a:pPr algn="just"/>
            <a:endParaRPr lang="ko-KR" altLang="en-US" sz="3600" dirty="0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FFE10C6B-CDF6-8C92-24B5-7EB769D6DC00}"/>
              </a:ext>
            </a:extLst>
          </p:cNvPr>
          <p:cNvSpPr/>
          <p:nvPr/>
        </p:nvSpPr>
        <p:spPr>
          <a:xfrm>
            <a:off x="15898952" y="32868779"/>
            <a:ext cx="12843486" cy="1094132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D26B1B-0FE2-2E9B-8ED4-43288599E10D}"/>
              </a:ext>
            </a:extLst>
          </p:cNvPr>
          <p:cNvSpPr txBox="1"/>
          <p:nvPr/>
        </p:nvSpPr>
        <p:spPr>
          <a:xfrm>
            <a:off x="15898953" y="38168427"/>
            <a:ext cx="12843485" cy="446983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" altLang="ko-Kore-KR" sz="2000" dirty="0">
                <a:effectLst/>
                <a:latin typeface="HCRBatang"/>
              </a:rPr>
              <a:t>[1] </a:t>
            </a:r>
            <a:r>
              <a:rPr lang="en-US" altLang="ko-Kore-KR" sz="2000" dirty="0">
                <a:effectLst/>
                <a:latin typeface="HCRBatang"/>
              </a:rPr>
              <a:t>Choi, </a:t>
            </a:r>
            <a:r>
              <a:rPr lang="en-US" altLang="ko-Kore-KR" sz="2000" dirty="0" err="1">
                <a:effectLst/>
                <a:latin typeface="HCRBatang"/>
              </a:rPr>
              <a:t>Hojin</a:t>
            </a:r>
            <a:r>
              <a:rPr lang="en-US" altLang="ko-Kore-KR" sz="2000" dirty="0">
                <a:effectLst/>
                <a:latin typeface="HCRBatang"/>
              </a:rPr>
              <a:t>, and </a:t>
            </a:r>
            <a:r>
              <a:rPr lang="en-US" altLang="ko-Kore-KR" sz="2000" dirty="0" err="1">
                <a:effectLst/>
                <a:latin typeface="HCRBatang"/>
              </a:rPr>
              <a:t>Seog</a:t>
            </a:r>
            <a:r>
              <a:rPr lang="en-US" altLang="ko-Kore-KR" sz="2000" dirty="0">
                <a:effectLst/>
                <a:latin typeface="HCRBatang"/>
              </a:rPr>
              <a:t> Chung </a:t>
            </a:r>
            <a:r>
              <a:rPr lang="en-US" altLang="ko-Kore-KR" sz="2000" dirty="0" err="1">
                <a:effectLst/>
                <a:latin typeface="HCRBatang"/>
              </a:rPr>
              <a:t>Seo</a:t>
            </a:r>
            <a:r>
              <a:rPr lang="en-US" altLang="ko-Kore-KR" sz="2000" dirty="0">
                <a:effectLst/>
                <a:latin typeface="HCRBatang"/>
              </a:rPr>
              <a:t>. "Efficient Parallel Implementations of PIPO Block Cipher on CPU and GPU." IEEE Access 10 (2022): 85995-86007.  </a:t>
            </a:r>
          </a:p>
          <a:p>
            <a:r>
              <a:rPr lang="en" altLang="ko-Kore-KR" sz="2000" dirty="0">
                <a:effectLst/>
                <a:latin typeface="HCRBatang"/>
              </a:rPr>
              <a:t>[2] </a:t>
            </a:r>
            <a:r>
              <a:rPr lang="en-US" altLang="ko-Kore-KR" sz="2000" dirty="0">
                <a:effectLst/>
                <a:latin typeface="HCRBatang"/>
              </a:rPr>
              <a:t>Lee, Wai-Kong, et al. "High speed implementation of symmetric block cipher on GPU." 2014 International Symposium on Intelligent Signal Processing and Communication Systems (ISPACS). IEEE, 2014. </a:t>
            </a:r>
          </a:p>
          <a:p>
            <a:r>
              <a:rPr lang="en-US" altLang="ko-KR" sz="2000" dirty="0"/>
              <a:t>[3]</a:t>
            </a:r>
            <a:r>
              <a:rPr lang="ko-KR" altLang="en-US" sz="2000" dirty="0"/>
              <a:t> </a:t>
            </a:r>
            <a:r>
              <a:rPr lang="en-US" altLang="ko-KR" sz="2000" dirty="0" err="1"/>
              <a:t>Baksi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Anubhab</a:t>
            </a:r>
            <a:r>
              <a:rPr lang="en-US" altLang="ko-KR" sz="2000" dirty="0"/>
              <a:t>, et al. "DEFAULT: Cipher level resistance against differential fault attack." Advances in Cryptology– ASIACRYPT 2021: 27th International Conference on the Theory and Application of Cryptology and Information Security, Singapore, December 6–10, 2021, Proceedings, Part II 27. Springer International Publishing, 2021. </a:t>
            </a:r>
          </a:p>
          <a:p>
            <a:r>
              <a:rPr lang="en-US" altLang="ko-KR" sz="2000" dirty="0"/>
              <a:t>[4] </a:t>
            </a:r>
            <a:r>
              <a:rPr lang="en-US" altLang="ko-KR" sz="2000" dirty="0" err="1"/>
              <a:t>Banik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Subhadeep</a:t>
            </a:r>
            <a:r>
              <a:rPr lang="en-US" altLang="ko-KR" sz="2000" dirty="0"/>
              <a:t>, et al. "GIFT: A small present: Towards reaching the limit of lightweight encryption." Cryptographic Hardware and Embedded Systems–CHES 2017: 19th International Conference, Taipei, Taiwan, September 25-28, 2017, Proceedings. Springer International Publishing, 2017. </a:t>
            </a:r>
          </a:p>
          <a:p>
            <a:r>
              <a:rPr lang="en-US" altLang="ko-KR" sz="2000" dirty="0"/>
              <a:t>[5]</a:t>
            </a:r>
            <a:r>
              <a:rPr lang="ko-KR" altLang="en-US" sz="2000" dirty="0"/>
              <a:t> </a:t>
            </a:r>
            <a:r>
              <a:rPr lang="en-US" altLang="ko-KR" sz="2000" dirty="0"/>
              <a:t>Owens, John D., et al. "GPU </a:t>
            </a:r>
            <a:r>
              <a:rPr lang="en-US" altLang="ko-KR" sz="2000" dirty="0" err="1"/>
              <a:t>computing."Proceedings</a:t>
            </a:r>
            <a:r>
              <a:rPr lang="en-US" altLang="ko-KR" sz="2000" dirty="0"/>
              <a:t> of the IEEE96.5 (2008): 879-899. </a:t>
            </a:r>
          </a:p>
          <a:p>
            <a:endParaRPr lang="en" altLang="ko-Kore-KR" sz="2400" dirty="0"/>
          </a:p>
          <a:p>
            <a:endParaRPr lang="en" altLang="ko-Kore-KR" sz="2400" dirty="0"/>
          </a:p>
          <a:p>
            <a:r>
              <a:rPr lang="en" altLang="ko-Kore-KR" sz="2400" dirty="0">
                <a:effectLst/>
                <a:latin typeface="HCRBatang"/>
              </a:rPr>
              <a:t> </a:t>
            </a:r>
          </a:p>
          <a:p>
            <a:endParaRPr lang="en" altLang="ko-Kore-KR" dirty="0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2155E2E4-7035-60FF-AC47-8E667211FCE6}"/>
              </a:ext>
            </a:extLst>
          </p:cNvPr>
          <p:cNvSpPr/>
          <p:nvPr/>
        </p:nvSpPr>
        <p:spPr>
          <a:xfrm>
            <a:off x="15898953" y="36760144"/>
            <a:ext cx="12843486" cy="1094132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</a:rPr>
              <a:t>Reference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9AB161EB-4E5A-9A1D-4E1C-738DF3A8A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29843"/>
              </p:ext>
            </p:extLst>
          </p:nvPr>
        </p:nvGraphicFramePr>
        <p:xfrm>
          <a:off x="15898954" y="29168938"/>
          <a:ext cx="12843483" cy="3200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777341">
                  <a:extLst>
                    <a:ext uri="{9D8B030D-6E8A-4147-A177-3AD203B41FA5}">
                      <a16:colId xmlns:a16="http://schemas.microsoft.com/office/drawing/2014/main" val="1222114021"/>
                    </a:ext>
                  </a:extLst>
                </a:gridCol>
                <a:gridCol w="2354963">
                  <a:extLst>
                    <a:ext uri="{9D8B030D-6E8A-4147-A177-3AD203B41FA5}">
                      <a16:colId xmlns:a16="http://schemas.microsoft.com/office/drawing/2014/main" val="3235017280"/>
                    </a:ext>
                  </a:extLst>
                </a:gridCol>
                <a:gridCol w="2500308">
                  <a:extLst>
                    <a:ext uri="{9D8B030D-6E8A-4147-A177-3AD203B41FA5}">
                      <a16:colId xmlns:a16="http://schemas.microsoft.com/office/drawing/2014/main" val="926592465"/>
                    </a:ext>
                  </a:extLst>
                </a:gridCol>
                <a:gridCol w="3210871">
                  <a:extLst>
                    <a:ext uri="{9D8B030D-6E8A-4147-A177-3AD203B41FA5}">
                      <a16:colId xmlns:a16="http://schemas.microsoft.com/office/drawing/2014/main" val="1950848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000" dirty="0"/>
                        <a:t>Type</a:t>
                      </a:r>
                      <a:endParaRPr lang="ko-Kore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000" dirty="0"/>
                        <a:t>Thread</a:t>
                      </a:r>
                      <a:endParaRPr lang="ko-Kore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000" dirty="0"/>
                        <a:t>Block</a:t>
                      </a:r>
                      <a:endParaRPr lang="ko-Kore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000" dirty="0"/>
                        <a:t>Throughput</a:t>
                      </a:r>
                    </a:p>
                    <a:p>
                      <a:pPr algn="ctr"/>
                      <a:r>
                        <a:rPr lang="en-US" altLang="ko-Kore-KR" sz="3000" dirty="0"/>
                        <a:t>(Gbps)</a:t>
                      </a:r>
                      <a:endParaRPr lang="ko-Kore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243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0" dirty="0"/>
                        <a:t>글로벌 메모리</a:t>
                      </a:r>
                      <a:endParaRPr lang="en-US" altLang="ko-KR" sz="30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3000" dirty="0"/>
                        <a:t>128</a:t>
                      </a:r>
                      <a:endParaRPr lang="ko-Kore-KR" altLang="en-US" sz="30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3000" dirty="0"/>
                        <a:t>32,768</a:t>
                      </a:r>
                      <a:endParaRPr lang="ko-Kore-KR" altLang="en-US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000" dirty="0"/>
                        <a:t>7.6364</a:t>
                      </a:r>
                      <a:endParaRPr lang="ko-Kore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99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000" dirty="0"/>
                        <a:t>공유</a:t>
                      </a:r>
                      <a:r>
                        <a:rPr lang="ko-KR" altLang="en-US" sz="3000" dirty="0"/>
                        <a:t> 메모리</a:t>
                      </a:r>
                      <a:r>
                        <a:rPr lang="en-US" altLang="ko-KR" sz="3000" dirty="0"/>
                        <a:t>(SBOX)</a:t>
                      </a:r>
                      <a:endParaRPr lang="ko-Kore-KR" altLang="en-US" sz="3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000" dirty="0"/>
                        <a:t>7.0352</a:t>
                      </a:r>
                      <a:endParaRPr lang="ko-Kore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496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3000" dirty="0"/>
                        <a:t>공유</a:t>
                      </a:r>
                      <a:r>
                        <a:rPr lang="ko-KR" altLang="en-US" sz="3000" dirty="0"/>
                        <a:t> 메모리</a:t>
                      </a:r>
                      <a:r>
                        <a:rPr lang="en-US" altLang="ko-KR" sz="3000" dirty="0"/>
                        <a:t>(RK)</a:t>
                      </a:r>
                      <a:endParaRPr lang="ko-Kore-KR" altLang="en-US" sz="3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000" dirty="0"/>
                        <a:t>6.8944</a:t>
                      </a:r>
                      <a:endParaRPr lang="ko-Kore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24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000" dirty="0"/>
                        <a:t>공유 메모리</a:t>
                      </a:r>
                      <a:r>
                        <a:rPr lang="en-US" altLang="ko-Kore-KR" sz="3000" dirty="0"/>
                        <a:t>(</a:t>
                      </a:r>
                      <a:r>
                        <a:rPr lang="en-US" altLang="ko-Kore-KR" sz="3000" dirty="0" err="1"/>
                        <a:t>Sbox</a:t>
                      </a:r>
                      <a:r>
                        <a:rPr lang="en-US" altLang="ko-Kore-KR" sz="3000" dirty="0"/>
                        <a:t> + RK)</a:t>
                      </a:r>
                      <a:endParaRPr lang="en-US" altLang="ko-KR" sz="3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3000" dirty="0"/>
                        <a:t>6.8600</a:t>
                      </a:r>
                      <a:endParaRPr lang="ko-Kore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2115079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F9F1D5A6-CC89-2747-AF75-9E912F5A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809" y="30762101"/>
            <a:ext cx="13035373" cy="61059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7FED0C-1060-0FC8-EF8A-53D753318F5B}"/>
              </a:ext>
            </a:extLst>
          </p:cNvPr>
          <p:cNvSpPr txBox="1"/>
          <p:nvPr/>
        </p:nvSpPr>
        <p:spPr>
          <a:xfrm>
            <a:off x="1627809" y="30383846"/>
            <a:ext cx="128434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/>
              <a:t>(</a:t>
            </a:r>
            <a:r>
              <a:rPr kumimoji="1" lang="ko-KR" altLang="en-US" sz="3000" dirty="0"/>
              <a:t>그림 </a:t>
            </a:r>
            <a:r>
              <a:rPr kumimoji="1" lang="en-US" altLang="ko-KR" sz="3000" dirty="0"/>
              <a:t>1)	DEFAULT </a:t>
            </a:r>
            <a:r>
              <a:rPr kumimoji="1" lang="ko-KR" altLang="en-US" sz="3000" dirty="0"/>
              <a:t>암호화 및 복호화 과정</a:t>
            </a:r>
            <a:endParaRPr kumimoji="1" lang="ko-Kore-KR" altLang="en-US" sz="3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349166-064A-8333-87A2-1E03C2D14CE8}"/>
              </a:ext>
            </a:extLst>
          </p:cNvPr>
          <p:cNvSpPr txBox="1"/>
          <p:nvPr/>
        </p:nvSpPr>
        <p:spPr>
          <a:xfrm>
            <a:off x="1723752" y="37607872"/>
            <a:ext cx="12843485" cy="4291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just"/>
            <a:r>
              <a:rPr lang="en-US" altLang="ko-Kore-KR" sz="3000" b="1" dirty="0">
                <a:solidFill>
                  <a:srgbClr val="262626"/>
                </a:solidFill>
                <a:effectLst/>
                <a:latin typeface="HCRBatang"/>
              </a:rPr>
              <a:t>DEFAULT</a:t>
            </a:r>
            <a:r>
              <a:rPr lang="en-US" altLang="ko-KR" sz="3000" b="1" dirty="0">
                <a:solidFill>
                  <a:srgbClr val="262626"/>
                </a:solidFill>
                <a:effectLst/>
                <a:latin typeface="HCRBatang"/>
              </a:rPr>
              <a:t>-</a:t>
            </a:r>
            <a:r>
              <a:rPr lang="en-US" altLang="ko-KR" sz="3000" b="1" dirty="0">
                <a:solidFill>
                  <a:srgbClr val="262626"/>
                </a:solidFill>
                <a:latin typeface="HCRBatang"/>
              </a:rPr>
              <a:t>LAYER</a:t>
            </a:r>
            <a:endParaRPr lang="en" altLang="ko-Kore-KR" sz="3000" b="1" dirty="0">
              <a:solidFill>
                <a:srgbClr val="262626"/>
              </a:solidFill>
              <a:effectLst/>
              <a:latin typeface="HCRBatang"/>
            </a:endParaRPr>
          </a:p>
          <a:p>
            <a:r>
              <a:rPr lang="en-US" altLang="ko-KR" sz="3000" dirty="0">
                <a:latin typeface="+mn-ea"/>
              </a:rPr>
              <a:t>DEFAULT-LAYER</a:t>
            </a:r>
            <a:r>
              <a:rPr lang="ko-KR" altLang="en-US" sz="3000" dirty="0">
                <a:latin typeface="+mn-ea"/>
              </a:rPr>
              <a:t>는 </a:t>
            </a:r>
            <a:r>
              <a:rPr lang="en-US" altLang="ko-KR" sz="3000" dirty="0">
                <a:latin typeface="+mn-ea"/>
              </a:rPr>
              <a:t>28</a:t>
            </a:r>
            <a:r>
              <a:rPr lang="ko-KR" altLang="en-US" sz="3000" dirty="0">
                <a:latin typeface="+mn-ea"/>
              </a:rPr>
              <a:t>라운드 연산을 수행한 다</a:t>
            </a:r>
            <a:r>
              <a:rPr lang="en-US" altLang="ko-KR" sz="3000" dirty="0">
                <a:latin typeface="+mn-ea"/>
              </a:rPr>
              <a:t>. </a:t>
            </a:r>
            <a:r>
              <a:rPr lang="ko-KR" altLang="en-US" sz="3000" dirty="0">
                <a:latin typeface="+mn-ea"/>
              </a:rPr>
              <a:t>각 라운드에는 </a:t>
            </a:r>
            <a:r>
              <a:rPr lang="en-US" altLang="ko-KR" sz="3000" dirty="0" err="1">
                <a:latin typeface="+mn-ea"/>
              </a:rPr>
              <a:t>SubCells</a:t>
            </a:r>
            <a:r>
              <a:rPr lang="en-US" altLang="ko-KR" sz="3000" dirty="0">
                <a:latin typeface="+mn-ea"/>
              </a:rPr>
              <a:t>, </a:t>
            </a:r>
            <a:r>
              <a:rPr lang="en-US" altLang="ko-KR" sz="3000" dirty="0" err="1">
                <a:latin typeface="+mn-ea"/>
              </a:rPr>
              <a:t>PermBits</a:t>
            </a:r>
            <a:r>
              <a:rPr lang="en-US" altLang="ko-KR" sz="3000" dirty="0">
                <a:latin typeface="+mn-ea"/>
              </a:rPr>
              <a:t>, </a:t>
            </a:r>
            <a:r>
              <a:rPr lang="en-US" altLang="ko-KR" sz="3000" dirty="0" err="1">
                <a:latin typeface="+mn-ea"/>
              </a:rPr>
              <a:t>AddRoundConstants</a:t>
            </a:r>
            <a:r>
              <a:rPr lang="en-US" altLang="ko-KR" sz="3000" dirty="0">
                <a:latin typeface="+mn-ea"/>
              </a:rPr>
              <a:t>, </a:t>
            </a:r>
            <a:r>
              <a:rPr lang="en-US" altLang="ko-KR" sz="3000" dirty="0" err="1">
                <a:latin typeface="+mn-ea"/>
              </a:rPr>
              <a:t>AddRoundKey</a:t>
            </a:r>
            <a:r>
              <a:rPr lang="en-US" altLang="ko-KR" sz="3000" dirty="0">
                <a:latin typeface="+mn-ea"/>
              </a:rPr>
              <a:t> </a:t>
            </a:r>
            <a:r>
              <a:rPr lang="ko-KR" altLang="en-US" sz="3000" dirty="0">
                <a:latin typeface="+mn-ea"/>
              </a:rPr>
              <a:t>총 </a:t>
            </a:r>
            <a:r>
              <a:rPr lang="en-US" altLang="ko-KR" sz="3000" dirty="0">
                <a:latin typeface="+mn-ea"/>
              </a:rPr>
              <a:t>4</a:t>
            </a:r>
            <a:r>
              <a:rPr lang="ko-KR" altLang="en-US" sz="3000" dirty="0">
                <a:latin typeface="+mn-ea"/>
              </a:rPr>
              <a:t>개의 함수 연산이 진행된다</a:t>
            </a:r>
            <a:r>
              <a:rPr lang="en-US" altLang="ko-KR" sz="3000" dirty="0">
                <a:latin typeface="+mn-ea"/>
              </a:rPr>
              <a:t>. </a:t>
            </a:r>
            <a:r>
              <a:rPr lang="en-US" altLang="ko-KR" sz="3000" dirty="0" err="1">
                <a:latin typeface="+mn-ea"/>
              </a:rPr>
              <a:t>SubCells</a:t>
            </a:r>
            <a:r>
              <a:rPr lang="ko-KR" altLang="en-US" sz="3000" dirty="0">
                <a:latin typeface="+mn-ea"/>
              </a:rPr>
              <a:t>에서는 선형 </a:t>
            </a:r>
            <a:r>
              <a:rPr lang="en-US" altLang="ko-KR" sz="3000" dirty="0" err="1">
                <a:latin typeface="+mn-ea"/>
              </a:rPr>
              <a:t>Sbox</a:t>
            </a:r>
            <a:r>
              <a:rPr lang="en-US" altLang="ko-KR" sz="3000" dirty="0">
                <a:latin typeface="+mn-ea"/>
              </a:rPr>
              <a:t> S = 037ED4A9CF18B265</a:t>
            </a:r>
            <a:r>
              <a:rPr lang="ko-KR" altLang="en-US" sz="3000" dirty="0" err="1">
                <a:latin typeface="+mn-ea"/>
              </a:rPr>
              <a:t>를</a:t>
            </a:r>
            <a:r>
              <a:rPr lang="ko-KR" altLang="en-US" sz="3000" dirty="0">
                <a:latin typeface="+mn-ea"/>
              </a:rPr>
              <a:t> 사용한다</a:t>
            </a:r>
            <a:r>
              <a:rPr lang="en-US" altLang="ko-KR" sz="3000" dirty="0">
                <a:latin typeface="+mn-ea"/>
              </a:rPr>
              <a:t>. </a:t>
            </a:r>
            <a:r>
              <a:rPr lang="en-US" altLang="ko-KR" sz="3000" dirty="0" err="1">
                <a:latin typeface="+mn-ea"/>
              </a:rPr>
              <a:t>PermBits</a:t>
            </a:r>
            <a:r>
              <a:rPr lang="ko-KR" altLang="en-US" sz="3000" dirty="0">
                <a:latin typeface="+mn-ea"/>
              </a:rPr>
              <a:t>는 </a:t>
            </a:r>
            <a:r>
              <a:rPr lang="en-US" altLang="ko-KR" sz="3000" dirty="0">
                <a:latin typeface="+mn-ea"/>
              </a:rPr>
              <a:t>GIFT-128</a:t>
            </a:r>
            <a:r>
              <a:rPr lang="ko-KR" altLang="en-US" sz="3000" dirty="0">
                <a:latin typeface="+mn-ea"/>
              </a:rPr>
              <a:t>과 동일하다</a:t>
            </a:r>
            <a:r>
              <a:rPr lang="en-US" altLang="ko-KR" sz="3000" dirty="0">
                <a:latin typeface="+mn-ea"/>
              </a:rPr>
              <a:t>. </a:t>
            </a:r>
            <a:r>
              <a:rPr lang="en-US" altLang="ko-KR" sz="3000" dirty="0" err="1">
                <a:latin typeface="+mn-ea"/>
              </a:rPr>
              <a:t>AddRoundConstants</a:t>
            </a:r>
            <a:r>
              <a:rPr lang="ko-KR" altLang="en-US" sz="3000" dirty="0">
                <a:latin typeface="+mn-ea"/>
              </a:rPr>
              <a:t>는 단일 비트 “</a:t>
            </a:r>
            <a:r>
              <a:rPr lang="en-US" altLang="ko-KR" sz="3000" dirty="0">
                <a:latin typeface="+mn-ea"/>
              </a:rPr>
              <a:t>1”</a:t>
            </a:r>
            <a:r>
              <a:rPr lang="ko-KR" altLang="en-US" sz="3000" dirty="0">
                <a:latin typeface="+mn-ea"/>
              </a:rPr>
              <a:t>과 </a:t>
            </a:r>
            <a:r>
              <a:rPr lang="en-US" altLang="ko-KR" sz="3000" dirty="0">
                <a:latin typeface="+mn-ea"/>
              </a:rPr>
              <a:t>6</a:t>
            </a:r>
            <a:r>
              <a:rPr lang="ko-KR" altLang="en-US" sz="3000" dirty="0">
                <a:latin typeface="+mn-ea"/>
              </a:rPr>
              <a:t>비트 의 </a:t>
            </a:r>
            <a:r>
              <a:rPr lang="en-US" altLang="ko-KR" sz="3000" dirty="0" err="1">
                <a:latin typeface="+mn-ea"/>
              </a:rPr>
              <a:t>RoundConstant</a:t>
            </a:r>
            <a:r>
              <a:rPr lang="en-US" altLang="ko-KR" sz="3000" dirty="0">
                <a:latin typeface="+mn-ea"/>
              </a:rPr>
              <a:t> C</a:t>
            </a:r>
            <a:r>
              <a:rPr lang="ko-KR" altLang="en-US" sz="3000" dirty="0" err="1">
                <a:latin typeface="+mn-ea"/>
              </a:rPr>
              <a:t>를</a:t>
            </a:r>
            <a:r>
              <a:rPr lang="ko-KR" altLang="en-US" sz="3000" dirty="0">
                <a:latin typeface="+mn-ea"/>
              </a:rPr>
              <a:t> </a:t>
            </a:r>
            <a:r>
              <a:rPr lang="ko-KR" altLang="en-US" sz="3000" dirty="0" err="1">
                <a:latin typeface="+mn-ea"/>
              </a:rPr>
              <a:t>평문과</a:t>
            </a:r>
            <a:r>
              <a:rPr lang="ko-KR" altLang="en-US" sz="3000" dirty="0">
                <a:latin typeface="+mn-ea"/>
              </a:rPr>
              <a:t> </a:t>
            </a:r>
            <a:r>
              <a:rPr lang="en-US" altLang="ko-KR" sz="3000" dirty="0">
                <a:latin typeface="+mn-ea"/>
              </a:rPr>
              <a:t>XOR </a:t>
            </a:r>
            <a:r>
              <a:rPr lang="ko-KR" altLang="en-US" sz="3000" dirty="0">
                <a:latin typeface="+mn-ea"/>
              </a:rPr>
              <a:t>연산하는 과정이다</a:t>
            </a:r>
            <a:r>
              <a:rPr lang="en-US" altLang="ko-KR" sz="3000" dirty="0">
                <a:latin typeface="+mn-ea"/>
              </a:rPr>
              <a:t>. </a:t>
            </a:r>
            <a:r>
              <a:rPr lang="en-US" altLang="ko-KR" sz="3000" dirty="0" err="1">
                <a:latin typeface="+mn-ea"/>
              </a:rPr>
              <a:t>AddRoundKey</a:t>
            </a:r>
            <a:r>
              <a:rPr lang="ko-KR" altLang="en-US" sz="3000" dirty="0">
                <a:latin typeface="+mn-ea"/>
              </a:rPr>
              <a:t>는 키 스케줄을 통해 만들어진 키와 현재 </a:t>
            </a:r>
            <a:r>
              <a:rPr lang="ko-KR" altLang="en-US" sz="3000" dirty="0" err="1">
                <a:latin typeface="+mn-ea"/>
              </a:rPr>
              <a:t>평문에</a:t>
            </a:r>
            <a:r>
              <a:rPr lang="ko-KR" altLang="en-US" sz="3000" dirty="0">
                <a:latin typeface="+mn-ea"/>
              </a:rPr>
              <a:t> 대해 </a:t>
            </a:r>
            <a:r>
              <a:rPr lang="en-US" altLang="ko-KR" sz="3000" dirty="0">
                <a:latin typeface="+mn-ea"/>
              </a:rPr>
              <a:t>XOR </a:t>
            </a:r>
            <a:r>
              <a:rPr lang="ko-KR" altLang="en-US" sz="3000" dirty="0">
                <a:latin typeface="+mn-ea"/>
              </a:rPr>
              <a:t>연산을 진행하는 과정이다</a:t>
            </a:r>
            <a:r>
              <a:rPr lang="en-US" altLang="ko-KR" sz="3000" dirty="0">
                <a:latin typeface="+mn-ea"/>
              </a:rPr>
              <a:t>. DEFAULT-LAYER</a:t>
            </a:r>
            <a:r>
              <a:rPr lang="ko-KR" altLang="en-US" sz="3000" dirty="0">
                <a:latin typeface="+mn-ea"/>
              </a:rPr>
              <a:t>의 연산 과정을 보여주는 구조는 </a:t>
            </a:r>
            <a:r>
              <a:rPr lang="en-US" altLang="ko-KR" sz="3000" dirty="0">
                <a:latin typeface="+mn-ea"/>
              </a:rPr>
              <a:t>(</a:t>
            </a:r>
            <a:r>
              <a:rPr lang="ko-KR" altLang="en-US" sz="3000" dirty="0">
                <a:latin typeface="+mn-ea"/>
              </a:rPr>
              <a:t>그림 </a:t>
            </a:r>
            <a:r>
              <a:rPr lang="en-US" altLang="ko-KR" sz="3000" dirty="0">
                <a:latin typeface="+mn-ea"/>
              </a:rPr>
              <a:t>2)</a:t>
            </a:r>
            <a:r>
              <a:rPr lang="ko-KR" altLang="en-US" sz="3000" dirty="0">
                <a:latin typeface="+mn-ea"/>
              </a:rPr>
              <a:t>와 같다</a:t>
            </a:r>
            <a:r>
              <a:rPr lang="en-US" altLang="ko-KR" sz="3000" dirty="0">
                <a:latin typeface="+mn-ea"/>
              </a:rPr>
              <a:t>. </a:t>
            </a:r>
          </a:p>
          <a:p>
            <a:endParaRPr lang="ko-KR" altLang="en-US" sz="3000" dirty="0">
              <a:latin typeface="+mn-ea"/>
            </a:endParaRPr>
          </a:p>
          <a:p>
            <a:endParaRPr lang="ko-KR" altLang="en-US" sz="3000" dirty="0">
              <a:latin typeface="+mn-ea"/>
            </a:endParaRPr>
          </a:p>
          <a:p>
            <a:pPr algn="just"/>
            <a:endParaRPr lang="en-US" altLang="ko-KR" sz="3000" dirty="0">
              <a:effectLst/>
              <a:latin typeface="HCRBatang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E650E6-23EA-8790-40D8-6D68D1F45641}"/>
              </a:ext>
            </a:extLst>
          </p:cNvPr>
          <p:cNvSpPr txBox="1"/>
          <p:nvPr/>
        </p:nvSpPr>
        <p:spPr>
          <a:xfrm>
            <a:off x="15898951" y="11920510"/>
            <a:ext cx="12843485" cy="4291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just"/>
            <a:r>
              <a:rPr lang="en-US" altLang="ko-Kore-KR" sz="3000" b="1" dirty="0">
                <a:solidFill>
                  <a:srgbClr val="262626"/>
                </a:solidFill>
                <a:effectLst/>
                <a:latin typeface="HCRBatang"/>
              </a:rPr>
              <a:t>DEFAULT</a:t>
            </a:r>
            <a:r>
              <a:rPr lang="en-US" altLang="ko-KR" sz="3000" b="1" dirty="0">
                <a:solidFill>
                  <a:srgbClr val="262626"/>
                </a:solidFill>
                <a:effectLst/>
                <a:latin typeface="HCRBatang"/>
              </a:rPr>
              <a:t>-CORE</a:t>
            </a:r>
            <a:endParaRPr lang="en" altLang="ko-Kore-KR" sz="3000" b="1" dirty="0">
              <a:solidFill>
                <a:srgbClr val="262626"/>
              </a:solidFill>
              <a:effectLst/>
              <a:latin typeface="HCRBatang"/>
            </a:endParaRPr>
          </a:p>
          <a:p>
            <a:r>
              <a:rPr lang="en-US" altLang="ko-KR" sz="3000" dirty="0">
                <a:latin typeface="+mn-ea"/>
              </a:rPr>
              <a:t>DEFAULT-CORE</a:t>
            </a:r>
            <a:r>
              <a:rPr lang="ko-KR" altLang="en-US" sz="3000" dirty="0">
                <a:latin typeface="+mn-ea"/>
              </a:rPr>
              <a:t>는 </a:t>
            </a:r>
            <a:r>
              <a:rPr lang="en-US" altLang="ko-KR" sz="3000" dirty="0">
                <a:latin typeface="+mn-ea"/>
              </a:rPr>
              <a:t>24</a:t>
            </a:r>
            <a:r>
              <a:rPr lang="ko-KR" altLang="en-US" sz="3000" dirty="0">
                <a:latin typeface="+mn-ea"/>
              </a:rPr>
              <a:t>라운드 연산을 수행한 다</a:t>
            </a:r>
            <a:r>
              <a:rPr lang="en-US" altLang="ko-KR" sz="3000" dirty="0">
                <a:latin typeface="+mn-ea"/>
              </a:rPr>
              <a:t>. </a:t>
            </a:r>
            <a:r>
              <a:rPr lang="ko-KR" altLang="en-US" sz="3000" dirty="0">
                <a:latin typeface="+mn-ea"/>
              </a:rPr>
              <a:t>각 라운드에서 진행하는 함수는 </a:t>
            </a:r>
            <a:r>
              <a:rPr lang="en-US" altLang="ko-KR" sz="3000" dirty="0">
                <a:latin typeface="+mn-ea"/>
              </a:rPr>
              <a:t>DEFAULT-LAYER</a:t>
            </a:r>
            <a:r>
              <a:rPr lang="ko-KR" altLang="en-US" sz="3000" dirty="0">
                <a:latin typeface="+mn-ea"/>
              </a:rPr>
              <a:t>와 같다</a:t>
            </a:r>
            <a:r>
              <a:rPr lang="en-US" altLang="ko-KR" sz="3000" dirty="0">
                <a:latin typeface="+mn-ea"/>
              </a:rPr>
              <a:t>. DEFAULT-LAYER </a:t>
            </a:r>
            <a:r>
              <a:rPr lang="ko-KR" altLang="en-US" sz="3000" dirty="0" err="1">
                <a:latin typeface="+mn-ea"/>
              </a:rPr>
              <a:t>와의</a:t>
            </a:r>
            <a:r>
              <a:rPr lang="ko-KR" altLang="en-US" sz="3000" dirty="0">
                <a:latin typeface="+mn-ea"/>
              </a:rPr>
              <a:t> 다른 점은 </a:t>
            </a:r>
            <a:r>
              <a:rPr lang="en-US" altLang="ko-KR" sz="3000" dirty="0" err="1">
                <a:latin typeface="+mn-ea"/>
              </a:rPr>
              <a:t>SubCells</a:t>
            </a:r>
            <a:r>
              <a:rPr lang="en-US" altLang="ko-KR" sz="3000" dirty="0">
                <a:latin typeface="+mn-ea"/>
              </a:rPr>
              <a:t> </a:t>
            </a:r>
            <a:r>
              <a:rPr lang="ko-KR" altLang="en-US" sz="3000" dirty="0">
                <a:latin typeface="+mn-ea"/>
              </a:rPr>
              <a:t>함수에서 비선형 </a:t>
            </a:r>
            <a:r>
              <a:rPr lang="en-US" altLang="ko-KR" sz="3000" dirty="0" err="1">
                <a:latin typeface="+mn-ea"/>
              </a:rPr>
              <a:t>Sbox</a:t>
            </a:r>
            <a:r>
              <a:rPr lang="en-US" altLang="ko-KR" sz="3000" dirty="0">
                <a:latin typeface="+mn-ea"/>
              </a:rPr>
              <a:t> S = 196F7C82AED043B5</a:t>
            </a:r>
            <a:r>
              <a:rPr lang="ko-KR" altLang="en-US" sz="3000" dirty="0" err="1">
                <a:latin typeface="+mn-ea"/>
              </a:rPr>
              <a:t>를</a:t>
            </a:r>
            <a:r>
              <a:rPr lang="ko-KR" altLang="en-US" sz="3000" dirty="0">
                <a:latin typeface="+mn-ea"/>
              </a:rPr>
              <a:t> 사용한다</a:t>
            </a:r>
            <a:r>
              <a:rPr lang="en-US" altLang="ko-KR" sz="3000" dirty="0">
                <a:latin typeface="+mn-ea"/>
              </a:rPr>
              <a:t>. DEFAULT-CORE</a:t>
            </a:r>
            <a:r>
              <a:rPr lang="ko-KR" altLang="en-US" sz="3000" dirty="0">
                <a:latin typeface="+mn-ea"/>
              </a:rPr>
              <a:t>의 연산 과정을 보여주는 구조 는 </a:t>
            </a:r>
            <a:r>
              <a:rPr lang="en-US" altLang="ko-KR" sz="3000" dirty="0">
                <a:latin typeface="+mn-ea"/>
              </a:rPr>
              <a:t>(</a:t>
            </a:r>
            <a:r>
              <a:rPr lang="ko-KR" altLang="en-US" sz="3000" dirty="0">
                <a:latin typeface="+mn-ea"/>
              </a:rPr>
              <a:t>그림 </a:t>
            </a:r>
            <a:r>
              <a:rPr lang="en-US" altLang="ko-KR" sz="3000" dirty="0">
                <a:latin typeface="+mn-ea"/>
              </a:rPr>
              <a:t>2)</a:t>
            </a:r>
            <a:r>
              <a:rPr lang="ko-KR" altLang="en-US" sz="3000" dirty="0">
                <a:latin typeface="+mn-ea"/>
              </a:rPr>
              <a:t>와 같다</a:t>
            </a:r>
            <a:r>
              <a:rPr lang="en-US" altLang="ko-KR" sz="3000" dirty="0">
                <a:latin typeface="+mn-ea"/>
              </a:rPr>
              <a:t>. </a:t>
            </a:r>
          </a:p>
          <a:p>
            <a:endParaRPr lang="en-US" altLang="ko-KR" sz="3000" dirty="0">
              <a:latin typeface="+mn-ea"/>
            </a:endParaRPr>
          </a:p>
          <a:p>
            <a:endParaRPr lang="ko-KR" altLang="en-US" sz="3000" dirty="0">
              <a:latin typeface="+mn-ea"/>
            </a:endParaRPr>
          </a:p>
          <a:p>
            <a:endParaRPr lang="ko-KR" altLang="en-US" sz="3000" dirty="0">
              <a:latin typeface="+mn-ea"/>
            </a:endParaRPr>
          </a:p>
          <a:p>
            <a:pPr algn="just"/>
            <a:endParaRPr lang="en-US" altLang="ko-KR" sz="3000" dirty="0">
              <a:effectLst/>
              <a:latin typeface="HCRBatang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11A0751-66E3-0223-E9BD-A7DE0C73C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8951" y="5978545"/>
            <a:ext cx="12843485" cy="60407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6A8452-2044-B657-0FD1-215064FD0080}"/>
              </a:ext>
            </a:extLst>
          </p:cNvPr>
          <p:cNvSpPr txBox="1"/>
          <p:nvPr/>
        </p:nvSpPr>
        <p:spPr>
          <a:xfrm>
            <a:off x="15898954" y="5614584"/>
            <a:ext cx="128434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/>
              <a:t>(</a:t>
            </a:r>
            <a:r>
              <a:rPr kumimoji="1" lang="ko-KR" altLang="en-US" sz="3000" dirty="0"/>
              <a:t>그림 </a:t>
            </a:r>
            <a:r>
              <a:rPr kumimoji="1" lang="en-US" altLang="ko-KR" sz="3000" dirty="0"/>
              <a:t>2)	DEFAULT-LAYER</a:t>
            </a:r>
            <a:r>
              <a:rPr kumimoji="1" lang="ko-KR" altLang="en-US" sz="3000" dirty="0"/>
              <a:t> 및 </a:t>
            </a:r>
            <a:r>
              <a:rPr kumimoji="1" lang="en-US" altLang="ko-KR" sz="3000" dirty="0"/>
              <a:t>DEFAULT-CORE</a:t>
            </a:r>
            <a:r>
              <a:rPr kumimoji="1" lang="ko-KR" altLang="en-US" sz="3000" dirty="0"/>
              <a:t> 구조</a:t>
            </a:r>
            <a:endParaRPr kumimoji="1" lang="ko-Kore-KR" altLang="en-US" sz="3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A3CCF0-CF74-FA3B-C735-0A30CBA9FC69}"/>
              </a:ext>
            </a:extLst>
          </p:cNvPr>
          <p:cNvSpPr txBox="1"/>
          <p:nvPr/>
        </p:nvSpPr>
        <p:spPr>
          <a:xfrm>
            <a:off x="15873632" y="17484489"/>
            <a:ext cx="12843485" cy="42913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endParaRPr lang="en-US" altLang="ko-KR" sz="3000" dirty="0">
              <a:latin typeface="+mn-ea"/>
            </a:endParaRPr>
          </a:p>
          <a:p>
            <a:r>
              <a:rPr lang="ko-KR" altLang="en-US" sz="3000" b="1" dirty="0">
                <a:solidFill>
                  <a:srgbClr val="262626"/>
                </a:solidFill>
                <a:latin typeface="HCRBatang"/>
              </a:rPr>
              <a:t>글로벌 메모리 구현</a:t>
            </a:r>
            <a:endParaRPr lang="en-US" altLang="ko-KR" sz="3000" dirty="0">
              <a:latin typeface="+mn-ea"/>
            </a:endParaRPr>
          </a:p>
          <a:p>
            <a:r>
              <a:rPr lang="en-US" altLang="ko-KR" sz="3000" dirty="0">
                <a:latin typeface="+mn-ea"/>
              </a:rPr>
              <a:t>DEFAULT</a:t>
            </a:r>
            <a:r>
              <a:rPr lang="ko-KR" altLang="en-US" sz="3000" dirty="0">
                <a:latin typeface="+mn-ea"/>
              </a:rPr>
              <a:t>에서 사용하는 </a:t>
            </a:r>
            <a:r>
              <a:rPr lang="en-US" altLang="ko-KR" sz="3000" dirty="0" err="1">
                <a:latin typeface="+mn-ea"/>
              </a:rPr>
              <a:t>Sbox</a:t>
            </a:r>
            <a:r>
              <a:rPr lang="ko-KR" altLang="en-US" sz="3000" dirty="0">
                <a:latin typeface="+mn-ea"/>
              </a:rPr>
              <a:t>와 </a:t>
            </a:r>
            <a:r>
              <a:rPr lang="en-US" altLang="ko-KR" sz="3000" dirty="0" err="1">
                <a:latin typeface="+mn-ea"/>
              </a:rPr>
              <a:t>RoundKey</a:t>
            </a:r>
            <a:r>
              <a:rPr lang="ko-KR" altLang="en-US" sz="3000" dirty="0" err="1">
                <a:latin typeface="+mn-ea"/>
              </a:rPr>
              <a:t>를</a:t>
            </a:r>
            <a:r>
              <a:rPr lang="ko-KR" altLang="en-US" sz="3000" dirty="0">
                <a:latin typeface="+mn-ea"/>
              </a:rPr>
              <a:t> 글로벌 메모리를 통해 구현한다</a:t>
            </a:r>
            <a:r>
              <a:rPr lang="en-US" altLang="ko-KR" sz="3000" dirty="0">
                <a:latin typeface="+mn-ea"/>
              </a:rPr>
              <a:t>. </a:t>
            </a:r>
            <a:r>
              <a:rPr lang="ko-KR" altLang="en-US" sz="3000" dirty="0">
                <a:latin typeface="+mn-ea"/>
              </a:rPr>
              <a:t>글로벌 메모 리는 용량이 크나 메모리 접근 속도가 느리다는 단점을 가지고 있다</a:t>
            </a:r>
            <a:r>
              <a:rPr lang="en-US" altLang="ko-KR" sz="3000" dirty="0">
                <a:latin typeface="+mn-ea"/>
              </a:rPr>
              <a:t>. GPU </a:t>
            </a:r>
            <a:r>
              <a:rPr lang="ko-KR" altLang="en-US" sz="3000" dirty="0">
                <a:latin typeface="+mn-ea"/>
              </a:rPr>
              <a:t>프로그래밍을 사용하 기 위해서는 </a:t>
            </a:r>
            <a:r>
              <a:rPr lang="en-US" altLang="ko-KR" sz="3000" dirty="0" err="1">
                <a:latin typeface="+mn-ea"/>
              </a:rPr>
              <a:t>cudaMalloc</a:t>
            </a:r>
            <a:r>
              <a:rPr lang="en-US" altLang="ko-KR" sz="3000" dirty="0">
                <a:latin typeface="+mn-ea"/>
              </a:rPr>
              <a:t>()</a:t>
            </a:r>
            <a:r>
              <a:rPr lang="ko-KR" altLang="en-US" sz="3000" dirty="0">
                <a:latin typeface="+mn-ea"/>
              </a:rPr>
              <a:t>을 통해 메모리를 할 당해줘야 한다</a:t>
            </a:r>
            <a:r>
              <a:rPr lang="en-US" altLang="ko-KR" sz="3000" dirty="0">
                <a:latin typeface="+mn-ea"/>
              </a:rPr>
              <a:t>. </a:t>
            </a:r>
            <a:r>
              <a:rPr lang="en-US" altLang="ko-KR" sz="3000" dirty="0" err="1">
                <a:latin typeface="+mn-ea"/>
              </a:rPr>
              <a:t>cudaMalloc</a:t>
            </a:r>
            <a:r>
              <a:rPr lang="en-US" altLang="ko-KR" sz="3000" dirty="0">
                <a:latin typeface="+mn-ea"/>
              </a:rPr>
              <a:t>()</a:t>
            </a:r>
            <a:r>
              <a:rPr lang="ko-KR" altLang="en-US" sz="3000" dirty="0">
                <a:latin typeface="+mn-ea"/>
              </a:rPr>
              <a:t>을 통해 메모리를 할당해줬으면 </a:t>
            </a:r>
            <a:r>
              <a:rPr lang="en-US" altLang="ko-KR" sz="3000" dirty="0" err="1">
                <a:latin typeface="+mn-ea"/>
              </a:rPr>
              <a:t>cudaMemcpy</a:t>
            </a:r>
            <a:r>
              <a:rPr lang="en-US" altLang="ko-KR" sz="3000" dirty="0">
                <a:latin typeface="+mn-ea"/>
              </a:rPr>
              <a:t>()</a:t>
            </a:r>
            <a:r>
              <a:rPr lang="ko-KR" altLang="en-US" sz="3000" dirty="0" err="1">
                <a:latin typeface="+mn-ea"/>
              </a:rPr>
              <a:t>를</a:t>
            </a:r>
            <a:r>
              <a:rPr lang="ko-KR" altLang="en-US" sz="3000" dirty="0">
                <a:latin typeface="+mn-ea"/>
              </a:rPr>
              <a:t> 통해 메모리를 복사하여 연산을 진행할 수 있다</a:t>
            </a:r>
            <a:r>
              <a:rPr lang="en-US" altLang="ko-KR" sz="3000" dirty="0">
                <a:latin typeface="+mn-ea"/>
              </a:rPr>
              <a:t>.</a:t>
            </a:r>
            <a:endParaRPr lang="en-US" altLang="ko-KR" sz="3000" b="1" dirty="0">
              <a:solidFill>
                <a:srgbClr val="262626"/>
              </a:solidFill>
              <a:latin typeface="HCRBatang"/>
            </a:endParaRPr>
          </a:p>
          <a:p>
            <a:pPr algn="just"/>
            <a:endParaRPr lang="en-US" altLang="ko-KR" sz="3000" b="1" dirty="0">
              <a:solidFill>
                <a:srgbClr val="262626"/>
              </a:solidFill>
              <a:latin typeface="HCRBatang"/>
            </a:endParaRPr>
          </a:p>
          <a:p>
            <a:pPr algn="just"/>
            <a:r>
              <a:rPr lang="ko-KR" altLang="en-US" sz="3000" b="1" dirty="0">
                <a:solidFill>
                  <a:srgbClr val="262626"/>
                </a:solidFill>
                <a:latin typeface="HCRBatang"/>
              </a:rPr>
              <a:t>공유 메모리 구현</a:t>
            </a:r>
            <a:endParaRPr lang="en" altLang="ko-Kore-KR" sz="3000" b="1" dirty="0">
              <a:solidFill>
                <a:srgbClr val="262626"/>
              </a:solidFill>
              <a:effectLst/>
              <a:latin typeface="HCRBatang"/>
            </a:endParaRPr>
          </a:p>
          <a:p>
            <a:r>
              <a:rPr lang="ko-KR" altLang="en-US" sz="3000" dirty="0">
                <a:latin typeface="+mn-ea"/>
              </a:rPr>
              <a:t>공유 메모리는 블록 당 제공되는 메모리 공간 </a:t>
            </a:r>
            <a:r>
              <a:rPr lang="ko-KR" altLang="en-US" sz="3000" dirty="0" err="1">
                <a:latin typeface="+mn-ea"/>
              </a:rPr>
              <a:t>으로</a:t>
            </a:r>
            <a:r>
              <a:rPr lang="ko-KR" altLang="en-US" sz="3000" dirty="0">
                <a:latin typeface="+mn-ea"/>
              </a:rPr>
              <a:t> 여러 스레드가 공유해서 사용할 수 있다</a:t>
            </a:r>
            <a:r>
              <a:rPr lang="en-US" altLang="ko-KR" sz="3000" dirty="0">
                <a:latin typeface="+mn-ea"/>
              </a:rPr>
              <a:t>. </a:t>
            </a:r>
            <a:r>
              <a:rPr lang="ko-KR" altLang="en-US" sz="3000" dirty="0">
                <a:latin typeface="+mn-ea"/>
              </a:rPr>
              <a:t>공유 메모리는 글로벌 메모리와 다르게 용량이 적지만 메모리 접근 속도가 아주 빠르다는 장점 을 가지고 있다</a:t>
            </a:r>
            <a:r>
              <a:rPr lang="en-US" altLang="ko-KR" sz="3000" dirty="0">
                <a:latin typeface="+mn-ea"/>
              </a:rPr>
              <a:t>. </a:t>
            </a:r>
            <a:r>
              <a:rPr lang="ko-KR" altLang="en-US" sz="3000" dirty="0">
                <a:latin typeface="+mn-ea"/>
              </a:rPr>
              <a:t>공유 메모리를 사용할 때 주의 할 점은 뱅크 충돌이다</a:t>
            </a:r>
            <a:r>
              <a:rPr lang="en-US" altLang="ko-KR" sz="3000" dirty="0">
                <a:latin typeface="+mn-ea"/>
              </a:rPr>
              <a:t>. </a:t>
            </a:r>
            <a:r>
              <a:rPr lang="ko-KR" altLang="en-US" sz="3000" dirty="0">
                <a:latin typeface="+mn-ea"/>
              </a:rPr>
              <a:t>뱅크 충돌은 여러 </a:t>
            </a:r>
            <a:r>
              <a:rPr lang="ko-KR" altLang="en-US" sz="3000" dirty="0" err="1">
                <a:latin typeface="+mn-ea"/>
              </a:rPr>
              <a:t>스레</a:t>
            </a:r>
            <a:r>
              <a:rPr lang="ko-KR" altLang="en-US" sz="3000" dirty="0">
                <a:latin typeface="+mn-ea"/>
              </a:rPr>
              <a:t> </a:t>
            </a:r>
            <a:r>
              <a:rPr lang="ko-KR" altLang="en-US" sz="3000" dirty="0" err="1">
                <a:latin typeface="+mn-ea"/>
              </a:rPr>
              <a:t>드가</a:t>
            </a:r>
            <a:r>
              <a:rPr lang="ko-KR" altLang="en-US" sz="3000" dirty="0">
                <a:latin typeface="+mn-ea"/>
              </a:rPr>
              <a:t> 동일한 뱅크에 접근하여 순차적으로 연산이 진행되는 것을 의미한다</a:t>
            </a:r>
            <a:r>
              <a:rPr lang="en-US" altLang="ko-KR" sz="3000" dirty="0">
                <a:latin typeface="+mn-ea"/>
              </a:rPr>
              <a:t>. </a:t>
            </a:r>
            <a:r>
              <a:rPr lang="ko-KR" altLang="en-US" sz="3000" dirty="0">
                <a:latin typeface="+mn-ea"/>
              </a:rPr>
              <a:t>이는 </a:t>
            </a:r>
            <a:r>
              <a:rPr lang="en-US" altLang="ko-KR" sz="3000" dirty="0">
                <a:latin typeface="+mn-ea"/>
              </a:rPr>
              <a:t>GPU</a:t>
            </a:r>
            <a:r>
              <a:rPr lang="ko-KR" altLang="en-US" sz="3000" dirty="0">
                <a:latin typeface="+mn-ea"/>
              </a:rPr>
              <a:t>의 가장 큰 특징인 병렬 연산을 방해하는 문제로 주의해야 한다</a:t>
            </a:r>
            <a:r>
              <a:rPr lang="en-US" altLang="ko-KR" sz="3000" dirty="0">
                <a:latin typeface="+mn-ea"/>
              </a:rPr>
              <a:t>. </a:t>
            </a:r>
            <a:r>
              <a:rPr lang="ko-KR" altLang="en-US" sz="3000" dirty="0">
                <a:latin typeface="+mn-ea"/>
              </a:rPr>
              <a:t>공유 메모리를 사용하기 위해서는 </a:t>
            </a:r>
            <a:r>
              <a:rPr lang="en-US" altLang="ko-KR" sz="3000" dirty="0">
                <a:latin typeface="+mn-ea"/>
              </a:rPr>
              <a:t>__shared__</a:t>
            </a:r>
            <a:r>
              <a:rPr lang="ko-KR" altLang="en-US" sz="3000" dirty="0" err="1">
                <a:latin typeface="+mn-ea"/>
              </a:rPr>
              <a:t>를</a:t>
            </a:r>
            <a:r>
              <a:rPr lang="ko-KR" altLang="en-US" sz="3000" dirty="0">
                <a:latin typeface="+mn-ea"/>
              </a:rPr>
              <a:t> 통해 선언해줘야 한다</a:t>
            </a:r>
            <a:r>
              <a:rPr lang="en-US" altLang="ko-KR" sz="3000" dirty="0">
                <a:latin typeface="+mn-ea"/>
              </a:rPr>
              <a:t>. </a:t>
            </a:r>
          </a:p>
          <a:p>
            <a:pPr algn="just"/>
            <a:endParaRPr lang="en-US" altLang="ko-KR" sz="3000" dirty="0">
              <a:effectLst/>
              <a:latin typeface="HCRBatang"/>
            </a:endParaRPr>
          </a:p>
        </p:txBody>
      </p:sp>
    </p:spTree>
    <p:extLst>
      <p:ext uri="{BB962C8B-B14F-4D97-AF65-F5344CB8AC3E}">
        <p14:creationId xmlns:p14="http://schemas.microsoft.com/office/powerpoint/2010/main" val="12108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1638</TotalTime>
  <Words>1161</Words>
  <Application>Microsoft Macintosh PowerPoint</Application>
  <PresentationFormat>사용자 지정</PresentationFormat>
  <Paragraphs>67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HCRBatang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민호 송</cp:lastModifiedBy>
  <cp:revision>138</cp:revision>
  <dcterms:created xsi:type="dcterms:W3CDTF">2017-09-25T14:51:22Z</dcterms:created>
  <dcterms:modified xsi:type="dcterms:W3CDTF">2023-12-03T10:44:06Z</dcterms:modified>
</cp:coreProperties>
</file>