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75" r:id="rId4"/>
    <p:sldId id="281" r:id="rId5"/>
    <p:sldId id="387" r:id="rId6"/>
    <p:sldId id="388" r:id="rId7"/>
    <p:sldId id="280" r:id="rId8"/>
    <p:sldId id="285" r:id="rId9"/>
    <p:sldId id="405" r:id="rId10"/>
    <p:sldId id="630" r:id="rId11"/>
    <p:sldId id="287" r:id="rId12"/>
    <p:sldId id="631" r:id="rId13"/>
    <p:sldId id="632" r:id="rId14"/>
    <p:sldId id="634" r:id="rId15"/>
    <p:sldId id="633" r:id="rId16"/>
    <p:sldId id="289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FC5388-C014-B44B-AF3B-AD665D96F751}" v="788" dt="2023-12-01T16:07:04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8" autoAdjust="0"/>
    <p:restoredTop sz="80395"/>
  </p:normalViewPr>
  <p:slideViewPr>
    <p:cSldViewPr snapToGrid="0">
      <p:cViewPr>
        <p:scale>
          <a:sx n="81" d="100"/>
          <a:sy n="81" d="100"/>
        </p:scale>
        <p:origin x="624" y="1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2023. 12. 1.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2023. 12. 1.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54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6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132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334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1F05D-CAB2-4449-9080-23E58763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모서리가 둥근 직사각형 19">
            <a:extLst>
              <a:ext uri="{FF2B5EF4-FFF2-40B4-BE49-F238E27FC236}">
                <a16:creationId xmlns:a16="http://schemas.microsoft.com/office/drawing/2014/main" id="{80FE2FBD-DB22-4F77-BAFC-91F7A85FF45B}"/>
              </a:ext>
            </a:extLst>
          </p:cNvPr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6E8B8A8-F33C-46C2-9FDC-BCA35A998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1453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TLS PQC</a:t>
            </a:r>
            <a:r>
              <a:rPr lang="ko-KR" altLang="en-US" sz="4800" dirty="0"/>
              <a:t> 전환과 이로 인해 야기되는 </a:t>
            </a:r>
            <a:br>
              <a:rPr lang="en-US" altLang="ko-KR" sz="4800" dirty="0"/>
            </a:br>
            <a:r>
              <a:rPr lang="ko-KR" altLang="en-US" sz="4800" dirty="0"/>
              <a:t>보안 취약점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한성대학교</a:t>
            </a:r>
            <a:endParaRPr lang="en-US" altLang="ko-KR" dirty="0"/>
          </a:p>
          <a:p>
            <a:r>
              <a:rPr lang="ko-KR" altLang="en-US" b="1" dirty="0">
                <a:solidFill>
                  <a:srgbClr val="2E75B6"/>
                </a:solidFill>
              </a:rPr>
              <a:t>심민주</a:t>
            </a:r>
            <a:r>
              <a:rPr lang="en-US" altLang="ko-KR" b="1" dirty="0">
                <a:solidFill>
                  <a:srgbClr val="2E75B6"/>
                </a:solidFill>
              </a:rPr>
              <a:t>,</a:t>
            </a:r>
            <a:r>
              <a:rPr lang="ko-KR" altLang="en-US" b="1" dirty="0">
                <a:solidFill>
                  <a:srgbClr val="2E75B6"/>
                </a:solidFill>
              </a:rPr>
              <a:t> </a:t>
            </a:r>
            <a:r>
              <a:rPr lang="ko-KR" altLang="en-US" dirty="0" err="1"/>
              <a:t>권혁동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송경주</a:t>
            </a:r>
            <a:r>
              <a:rPr lang="en-US" altLang="ko-KR" dirty="0"/>
              <a:t>,</a:t>
            </a:r>
            <a:r>
              <a:rPr lang="ko-KR" altLang="en-US" dirty="0"/>
              <a:t> 이민우</a:t>
            </a:r>
            <a:r>
              <a:rPr lang="en-US" altLang="ko-KR" dirty="0"/>
              <a:t>,</a:t>
            </a:r>
            <a:r>
              <a:rPr lang="ko-KR" altLang="en-US" dirty="0"/>
              <a:t> 김상원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 err="1"/>
              <a:t>서화정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FEDD3-00E7-2506-2EE1-682C1EA0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TLS</a:t>
            </a:r>
            <a:r>
              <a:rPr kumimoji="1" lang="ko-KR" altLang="en-US" dirty="0"/>
              <a:t> </a:t>
            </a:r>
            <a:r>
              <a:rPr kumimoji="1" lang="en-US" altLang="ko-KR" dirty="0"/>
              <a:t>PQC </a:t>
            </a:r>
            <a:r>
              <a:rPr kumimoji="1" lang="ko-KR" altLang="en-US" dirty="0"/>
              <a:t>전환으로 인해 발생하는 보안 취약점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CD0FE3D-1EC1-7549-FB9A-5A6A0390298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969910"/>
                <a:ext cx="11368160" cy="505777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ko-KR" b="1" dirty="0"/>
                  <a:t>SIKE Broken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sz="2400" dirty="0"/>
                  <a:t>SIKE</a:t>
                </a:r>
                <a:r>
                  <a:rPr kumimoji="1" lang="ko-KR" altLang="en-US" sz="2400" dirty="0"/>
                  <a:t> 해킹 사례는 </a:t>
                </a:r>
                <a:r>
                  <a:rPr kumimoji="1" lang="ko-KR" altLang="en-US" sz="2400" b="1" dirty="0">
                    <a:solidFill>
                      <a:srgbClr val="2E75B6"/>
                    </a:solidFill>
                  </a:rPr>
                  <a:t>최근 표준화된 양자 내성 암호도 새로운 양자 공격이나 </a:t>
                </a:r>
                <a:r>
                  <a:rPr kumimoji="1" lang="en-US" altLang="ko-KR" sz="2400" b="1" dirty="0">
                    <a:solidFill>
                      <a:srgbClr val="2E75B6"/>
                    </a:solidFill>
                  </a:rPr>
                  <a:t>Classical </a:t>
                </a:r>
                <a:r>
                  <a:rPr kumimoji="1" lang="ko-KR" altLang="en-US" sz="2400" b="1" dirty="0">
                    <a:solidFill>
                      <a:srgbClr val="2E75B6"/>
                    </a:solidFill>
                  </a:rPr>
                  <a:t>공격에 의해 해킹될 가능성을 시사함</a:t>
                </a:r>
                <a:endParaRPr kumimoji="1"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ko-KR" altLang="en-US" sz="2400" b="1" dirty="0"/>
                  <a:t>전환 이후 표준화된 </a:t>
                </a:r>
                <a:r>
                  <a:rPr kumimoji="1" lang="ko-KR" altLang="en-US" sz="2400" b="1" dirty="0" err="1"/>
                  <a:t>양자내성암호</a:t>
                </a:r>
                <a:r>
                  <a:rPr kumimoji="1" lang="ko-KR" altLang="en-US" sz="2400" b="1" dirty="0"/>
                  <a:t> 알고리즘이 공격에 의해 해킹될 가능성 존재</a:t>
                </a:r>
                <a:endParaRPr kumimoji="1" lang="en-US" altLang="ko-KR" sz="2400" b="1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ko-KR" altLang="en-US" b="1" dirty="0">
                    <a:solidFill>
                      <a:srgbClr val="FF0000"/>
                    </a:solidFill>
                  </a:rPr>
                  <a:t>이미 전환이 완료된 상황에서도 새로운 </a:t>
                </a:r>
                <a:r>
                  <a:rPr kumimoji="1" lang="ko-KR" altLang="en-US" b="1" dirty="0" err="1">
                    <a:solidFill>
                      <a:srgbClr val="FF0000"/>
                    </a:solidFill>
                  </a:rPr>
                  <a:t>양자내성암호로</a:t>
                </a:r>
                <a:r>
                  <a:rPr kumimoji="1" lang="ko-KR" altLang="en-US" b="1" dirty="0">
                    <a:solidFill>
                      <a:srgbClr val="FF0000"/>
                    </a:solidFill>
                  </a:rPr>
                  <a:t> 전환 해야 할 수 있음</a:t>
                </a:r>
                <a:endParaRPr kumimoji="1" lang="en-US" altLang="ko-KR" b="1" dirty="0">
                  <a:solidFill>
                    <a:srgbClr val="FF0000"/>
                  </a:solidFill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ko-KR" dirty="0"/>
                  <a:t>PQC </a:t>
                </a:r>
                <a:r>
                  <a:rPr kumimoji="1" lang="ko-KR" altLang="en-US" dirty="0"/>
                  <a:t>전환과 유사하게 추가적인 비용과 노력이 필요할 수 있음</a:t>
                </a:r>
                <a:endParaRPr kumimoji="1" lang="en-US" altLang="ko-KR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CD0FE3D-1EC1-7549-FB9A-5A6A03902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969910"/>
                <a:ext cx="11368160" cy="5057775"/>
              </a:xfrm>
              <a:blipFill>
                <a:blip r:embed="rId2"/>
                <a:stretch>
                  <a:fillRect l="-1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FF4A22A-B5D9-BF18-3E7B-9336AC27812F}"/>
              </a:ext>
            </a:extLst>
          </p:cNvPr>
          <p:cNvSpPr txBox="1"/>
          <p:nvPr/>
        </p:nvSpPr>
        <p:spPr>
          <a:xfrm>
            <a:off x="539663" y="6355789"/>
            <a:ext cx="1111267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Castryck</a:t>
            </a:r>
            <a:r>
              <a:rPr lang="en" altLang="ko-KR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" altLang="ko-KR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Wouter</a:t>
            </a:r>
            <a:r>
              <a:rPr lang="en" altLang="ko-KR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Thomas </a:t>
            </a:r>
            <a:r>
              <a:rPr lang="en" altLang="ko-KR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Decru</a:t>
            </a:r>
            <a:r>
              <a:rPr lang="en" altLang="ko-KR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"An efficient key recovery attack on SIDH." </a:t>
            </a:r>
            <a:r>
              <a:rPr lang="en" altLang="ko-KR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Annual International Conference on the Theory and Applications of Cryptographic Techniques</a:t>
            </a:r>
            <a:r>
              <a:rPr lang="en" altLang="ko-KR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Cham: Springer Nature Switzerland, 2023.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5949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FEDD3-00E7-2506-2EE1-682C1EA0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TLS</a:t>
            </a:r>
            <a:r>
              <a:rPr kumimoji="1" lang="ko-KR" altLang="en-US" dirty="0"/>
              <a:t> </a:t>
            </a:r>
            <a:r>
              <a:rPr kumimoji="1" lang="en-US" altLang="ko-KR" dirty="0"/>
              <a:t>PQC </a:t>
            </a:r>
            <a:r>
              <a:rPr kumimoji="1" lang="ko-KR" altLang="en-US" dirty="0"/>
              <a:t>전환으로 인해 발생하는 보안 취약점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0FE3D-1EC1-7549-FB9A-5A6A039029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8160" cy="549772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ko-KR" b="1" dirty="0">
                <a:latin typeface="+mn-ea"/>
              </a:rPr>
              <a:t>Lattice Broken</a:t>
            </a:r>
          </a:p>
          <a:p>
            <a:pPr lvl="1">
              <a:lnSpc>
                <a:spcPct val="100000"/>
              </a:lnSpc>
            </a:pPr>
            <a:r>
              <a:rPr kumimoji="1" lang="ko-KR" altLang="en-US" b="1" dirty="0">
                <a:solidFill>
                  <a:srgbClr val="2E75B6"/>
                </a:solidFill>
                <a:latin typeface="+mn-ea"/>
              </a:rPr>
              <a:t>격자 기반 </a:t>
            </a:r>
            <a:r>
              <a:rPr kumimoji="1" lang="ko-KR" altLang="en-US" b="1" dirty="0" err="1">
                <a:solidFill>
                  <a:srgbClr val="2E75B6"/>
                </a:solidFill>
                <a:latin typeface="+mn-ea"/>
              </a:rPr>
              <a:t>양자내성암호의</a:t>
            </a:r>
            <a:r>
              <a:rPr kumimoji="1" lang="ko-KR" altLang="en-US" b="1" dirty="0">
                <a:solidFill>
                  <a:srgbClr val="2E75B6"/>
                </a:solidFill>
                <a:latin typeface="+mn-ea"/>
              </a:rPr>
              <a:t> 기반 문제인 이진 선형 잡음 문제의 공략 가능성을 입증하는 연구 발표됨</a:t>
            </a:r>
            <a:endParaRPr kumimoji="1" lang="en-US" altLang="ko-KR" b="1" dirty="0">
              <a:solidFill>
                <a:srgbClr val="2E75B6"/>
              </a:solidFill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kumimoji="1" lang="ko-KR" altLang="en-US" sz="2400" dirty="0">
                <a:latin typeface="+mn-ea"/>
              </a:rPr>
              <a:t>최초로 양자 샘플을 구성하기 위한 양자 회로를 알고리즘에 종합적으로 분석하고 최적화</a:t>
            </a:r>
            <a:endParaRPr kumimoji="1" lang="en-US" altLang="ko-KR" sz="2400" dirty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kumimoji="1" lang="ko-KR" altLang="en-US" sz="2400" dirty="0">
                <a:latin typeface="+mn-ea"/>
              </a:rPr>
              <a:t>양자 샘플 구성은 원</a:t>
            </a:r>
            <a:r>
              <a:rPr kumimoji="1" lang="en-US" altLang="ko-KR" sz="2400" dirty="0">
                <a:latin typeface="+mn-ea"/>
              </a:rPr>
              <a:t>-</a:t>
            </a:r>
            <a:r>
              <a:rPr kumimoji="1" lang="ko-KR" altLang="en-US" sz="2400" dirty="0">
                <a:latin typeface="+mn-ea"/>
              </a:rPr>
              <a:t>핫</a:t>
            </a:r>
            <a:r>
              <a:rPr kumimoji="1" lang="en-US" altLang="ko-KR" sz="2400" dirty="0">
                <a:latin typeface="+mn-ea"/>
              </a:rPr>
              <a:t> </a:t>
            </a:r>
            <a:r>
              <a:rPr kumimoji="1" lang="ko-KR" altLang="en-US" sz="2400" dirty="0">
                <a:latin typeface="+mn-ea"/>
              </a:rPr>
              <a:t>인코딩을 활용하고</a:t>
            </a:r>
            <a:r>
              <a:rPr kumimoji="1" lang="en-US" altLang="ko-KR" sz="2400" dirty="0">
                <a:latin typeface="+mn-ea"/>
              </a:rPr>
              <a:t>,</a:t>
            </a:r>
            <a:r>
              <a:rPr kumimoji="1" lang="ko-KR" altLang="en-US" sz="2400" dirty="0">
                <a:latin typeface="+mn-ea"/>
              </a:rPr>
              <a:t> 이외의 알고리즘 계산에는 </a:t>
            </a:r>
            <a:r>
              <a:rPr kumimoji="1" lang="en-US" altLang="ko-KR" sz="2400" dirty="0">
                <a:latin typeface="+mn-ea"/>
              </a:rPr>
              <a:t>Binary</a:t>
            </a:r>
            <a:r>
              <a:rPr kumimoji="1" lang="ko-KR" altLang="en-US" sz="2400" dirty="0">
                <a:latin typeface="+mn-ea"/>
              </a:rPr>
              <a:t> 인코딩을 활용</a:t>
            </a:r>
            <a:endParaRPr kumimoji="1" lang="en-US" altLang="ko-KR" sz="2800" dirty="0">
              <a:latin typeface="+mn-ea"/>
            </a:endParaRPr>
          </a:p>
          <a:p>
            <a:pPr>
              <a:lnSpc>
                <a:spcPct val="100000"/>
              </a:lnSpc>
            </a:pPr>
            <a:endParaRPr kumimoji="1" lang="en-US" altLang="ko-KR" sz="3200" dirty="0">
              <a:latin typeface="+mn-ea"/>
            </a:endParaRPr>
          </a:p>
          <a:p>
            <a:pPr>
              <a:lnSpc>
                <a:spcPct val="100000"/>
              </a:lnSpc>
            </a:pPr>
            <a:endParaRPr kumimoji="1" lang="en-US" altLang="ko-KR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2E89FAE-F846-1D01-DAEC-256EC320C9F6}"/>
                  </a:ext>
                </a:extLst>
              </p:cNvPr>
              <p:cNvSpPr/>
              <p:nvPr/>
            </p:nvSpPr>
            <p:spPr>
              <a:xfrm>
                <a:off x="-757" y="4238847"/>
                <a:ext cx="12192000" cy="207554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sz="2400" b="1" dirty="0">
                    <a:solidFill>
                      <a:schemeClr val="tx1"/>
                    </a:solidFill>
                    <a:latin typeface="+mn-ea"/>
                  </a:rPr>
                  <a:t>NIST</a:t>
                </a:r>
                <a:r>
                  <a:rPr kumimoji="1" lang="ko-KR" altLang="en-US" sz="24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kumimoji="1" lang="ko-KR" altLang="en-US" sz="2400" b="1" dirty="0" err="1">
                    <a:solidFill>
                      <a:schemeClr val="tx1"/>
                    </a:solidFill>
                    <a:latin typeface="+mn-ea"/>
                  </a:rPr>
                  <a:t>양자내성암호</a:t>
                </a:r>
                <a:r>
                  <a:rPr kumimoji="1" lang="ko-KR" altLang="en-US" sz="2400" b="1" dirty="0">
                    <a:solidFill>
                      <a:schemeClr val="tx1"/>
                    </a:solidFill>
                    <a:latin typeface="+mn-ea"/>
                  </a:rPr>
                  <a:t> 표준화 선정 알고리즘은 대부분 격자기반 암호 알고리즘</a:t>
                </a:r>
                <a:endParaRPr kumimoji="1" lang="en-US" altLang="ko-KR" sz="2400" b="1" dirty="0">
                  <a:solidFill>
                    <a:schemeClr val="tx1"/>
                  </a:solidFill>
                  <a:latin typeface="+mn-ea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sz="2400" b="1" dirty="0">
                    <a:solidFill>
                      <a:srgbClr val="2E75B6"/>
                    </a:solidFill>
                    <a:latin typeface="+mn-ea"/>
                  </a:rPr>
                  <a:t>향후</a:t>
                </a:r>
                <a:r>
                  <a:rPr kumimoji="1" lang="en-US" altLang="ko-KR" sz="2400" b="1" dirty="0">
                    <a:solidFill>
                      <a:srgbClr val="2E75B6"/>
                    </a:solidFill>
                    <a:latin typeface="+mn-ea"/>
                  </a:rPr>
                  <a:t> </a:t>
                </a:r>
                <a:r>
                  <a:rPr kumimoji="1" lang="ko-KR" altLang="en-US" sz="2400" b="1" dirty="0">
                    <a:solidFill>
                      <a:srgbClr val="2E75B6"/>
                    </a:solidFill>
                    <a:latin typeface="+mn-ea"/>
                  </a:rPr>
                  <a:t>격자 기반 문제가 해킹된다면</a:t>
                </a:r>
                <a:r>
                  <a:rPr kumimoji="1" lang="en-US" altLang="ko-KR" sz="2400" b="1" dirty="0">
                    <a:solidFill>
                      <a:srgbClr val="2E75B6"/>
                    </a:solidFill>
                    <a:latin typeface="+mn-ea"/>
                  </a:rPr>
                  <a:t>, </a:t>
                </a:r>
                <a:r>
                  <a:rPr kumimoji="1" lang="ko-KR" altLang="en-US" sz="2400" b="1" dirty="0">
                    <a:solidFill>
                      <a:srgbClr val="2E75B6"/>
                    </a:solidFill>
                    <a:latin typeface="+mn-ea"/>
                  </a:rPr>
                  <a:t>현재 표준화된 </a:t>
                </a:r>
                <a:r>
                  <a:rPr kumimoji="1" lang="en-US" altLang="ko-KR" sz="2400" b="1" dirty="0">
                    <a:solidFill>
                      <a:srgbClr val="2E75B6"/>
                    </a:solidFill>
                    <a:latin typeface="+mn-ea"/>
                  </a:rPr>
                  <a:t>PQC</a:t>
                </a:r>
                <a:r>
                  <a:rPr kumimoji="1" lang="ko-KR" altLang="en-US" sz="2400" b="1" dirty="0">
                    <a:solidFill>
                      <a:srgbClr val="2E75B6"/>
                    </a:solidFill>
                    <a:latin typeface="+mn-ea"/>
                  </a:rPr>
                  <a:t>는 사용할 수 없게 됨</a:t>
                </a:r>
                <a:endParaRPr kumimoji="1" lang="en-US" altLang="ko-KR" sz="2400" b="1" dirty="0">
                  <a:solidFill>
                    <a:srgbClr val="2E75B6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kumimoji="1" lang="en-US" altLang="ko-KR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kumimoji="1" lang="en-US" altLang="ko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kumimoji="1" lang="ko-KR" altLang="en-US" sz="2400" b="1" dirty="0">
                    <a:solidFill>
                      <a:srgbClr val="FF0000"/>
                    </a:solidFill>
                    <a:latin typeface="+mn-ea"/>
                  </a:rPr>
                  <a:t>다른 기반의 문제를 사용하는 </a:t>
                </a:r>
                <a:r>
                  <a:rPr kumimoji="1" lang="ko-KR" altLang="en-US" sz="2400" b="1" dirty="0" err="1">
                    <a:solidFill>
                      <a:srgbClr val="FF0000"/>
                    </a:solidFill>
                    <a:latin typeface="+mn-ea"/>
                  </a:rPr>
                  <a:t>양자내성암호로</a:t>
                </a:r>
                <a:r>
                  <a:rPr kumimoji="1" lang="ko-KR" altLang="en-US" sz="2400" b="1" dirty="0">
                    <a:solidFill>
                      <a:srgbClr val="FF0000"/>
                    </a:solidFill>
                    <a:latin typeface="+mn-ea"/>
                  </a:rPr>
                  <a:t> 대체되어야 함</a:t>
                </a:r>
                <a:r>
                  <a:rPr kumimoji="1" lang="en-US" altLang="ko-KR" sz="2400" b="1" dirty="0">
                    <a:solidFill>
                      <a:srgbClr val="FF0000"/>
                    </a:solidFill>
                    <a:latin typeface="+mn-ea"/>
                  </a:rPr>
                  <a:t>.</a:t>
                </a: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2E89FAE-F846-1D01-DAEC-256EC320C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7" y="4238847"/>
                <a:ext cx="12192000" cy="2075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04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FEDD3-00E7-2506-2EE1-682C1EA0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TLS</a:t>
            </a:r>
            <a:r>
              <a:rPr kumimoji="1" lang="ko-KR" altLang="en-US" dirty="0"/>
              <a:t> </a:t>
            </a:r>
            <a:r>
              <a:rPr kumimoji="1" lang="en-US" altLang="ko-KR" dirty="0"/>
              <a:t>PQC </a:t>
            </a:r>
            <a:r>
              <a:rPr kumimoji="1" lang="ko-KR" altLang="en-US" dirty="0"/>
              <a:t>전환으로 인해 발생하는 보안 취약점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0FE3D-1EC1-7549-FB9A-5A6A039029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b="1" dirty="0">
                <a:latin typeface="+mn-ea"/>
              </a:rPr>
              <a:t>Downgrade Attack</a:t>
            </a:r>
            <a:endParaRPr kumimoji="1" lang="en-US" altLang="ko-KR" dirty="0">
              <a:latin typeface="+mn-ea"/>
            </a:endParaRPr>
          </a:p>
          <a:p>
            <a:r>
              <a:rPr kumimoji="1" lang="ko-KR" altLang="en-US" sz="2400" dirty="0">
                <a:latin typeface="+mn-ea"/>
              </a:rPr>
              <a:t>대부분 중간자 공격</a:t>
            </a:r>
            <a:r>
              <a:rPr kumimoji="1" lang="en-US" altLang="ko-KR" sz="2400" dirty="0">
                <a:latin typeface="+mn-ea"/>
              </a:rPr>
              <a:t>(Man In The Middle, MITM)</a:t>
            </a:r>
          </a:p>
          <a:p>
            <a:endParaRPr kumimoji="1" lang="en-US" altLang="ko-KR" sz="2400" dirty="0">
              <a:latin typeface="+mn-ea"/>
            </a:endParaRPr>
          </a:p>
          <a:p>
            <a:r>
              <a:rPr kumimoji="1" lang="en-US" altLang="ko-KR" sz="2400" b="1" dirty="0">
                <a:solidFill>
                  <a:srgbClr val="2E75B6"/>
                </a:solidFill>
                <a:latin typeface="+mn-ea"/>
              </a:rPr>
              <a:t>FREAK</a:t>
            </a:r>
            <a:r>
              <a:rPr kumimoji="1" lang="en-US" altLang="ko-KR" sz="2400" dirty="0">
                <a:latin typeface="+mn-ea"/>
              </a:rPr>
              <a:t>(</a:t>
            </a:r>
            <a:r>
              <a:rPr lang="en" altLang="ko-KR" sz="2400" dirty="0">
                <a:effectLst/>
                <a:latin typeface="+mn-ea"/>
              </a:rPr>
              <a:t>Factoring Attack on RSA-EXPORT keys</a:t>
            </a:r>
            <a:r>
              <a:rPr kumimoji="1" lang="en-US" altLang="ko-KR" sz="2400" dirty="0">
                <a:latin typeface="+mn-ea"/>
              </a:rPr>
              <a:t>) Attack</a:t>
            </a:r>
          </a:p>
          <a:p>
            <a:pPr lvl="1"/>
            <a:r>
              <a:rPr kumimoji="1" lang="en-US" altLang="ko-KR" sz="2000" dirty="0">
                <a:latin typeface="+mn-ea"/>
              </a:rPr>
              <a:t>OpenSSL</a:t>
            </a:r>
            <a:r>
              <a:rPr kumimoji="1" lang="ko-KR" altLang="en-US" sz="2000" dirty="0">
                <a:latin typeface="+mn-ea"/>
              </a:rPr>
              <a:t>의 </a:t>
            </a:r>
            <a:r>
              <a:rPr lang="en" altLang="ko-KR" sz="2000" dirty="0">
                <a:effectLst/>
                <a:latin typeface="+mn-ea"/>
              </a:rPr>
              <a:t>ssl3_get_ key exchange </a:t>
            </a:r>
            <a:r>
              <a:rPr lang="en" altLang="ko-KR" sz="2000" dirty="0" err="1">
                <a:effectLst/>
                <a:latin typeface="+mn-ea"/>
              </a:rPr>
              <a:t>fucntion</a:t>
            </a:r>
            <a:r>
              <a:rPr lang="ko-KR" altLang="en-US" sz="2000" dirty="0">
                <a:effectLst/>
                <a:latin typeface="+mn-ea"/>
              </a:rPr>
              <a:t>에서 발생하는 취약점을 이용한</a:t>
            </a:r>
            <a:endParaRPr lang="en-US" altLang="ko-KR" sz="2000" dirty="0">
              <a:effectLst/>
              <a:latin typeface="+mn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n-ea"/>
              </a:rPr>
              <a:t>  </a:t>
            </a:r>
            <a:r>
              <a:rPr lang="ko-KR" altLang="en-US" sz="2000" dirty="0">
                <a:effectLst/>
                <a:latin typeface="+mn-ea"/>
              </a:rPr>
              <a:t> 약한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effectLst/>
                <a:latin typeface="+mn-ea"/>
              </a:rPr>
              <a:t>키 길이와 중간자 공격을 사용하여 </a:t>
            </a:r>
            <a:r>
              <a:rPr lang="en" altLang="ko-KR" sz="2000" dirty="0">
                <a:effectLst/>
                <a:latin typeface="+mn-ea"/>
              </a:rPr>
              <a:t>RSA</a:t>
            </a:r>
            <a:r>
              <a:rPr lang="ko-KR" altLang="en-US" sz="2000" dirty="0">
                <a:effectLst/>
                <a:latin typeface="+mn-ea"/>
              </a:rPr>
              <a:t>로 다운그레이드</a:t>
            </a:r>
            <a:endParaRPr lang="en-US" altLang="ko-KR" sz="2000" dirty="0">
              <a:effectLst/>
              <a:latin typeface="+mn-ea"/>
            </a:endParaRPr>
          </a:p>
          <a:p>
            <a:pPr marL="457200" lvl="1" indent="0">
              <a:buNone/>
            </a:pPr>
            <a:endParaRPr kumimoji="1" lang="en-US" altLang="ko-KR" sz="2000" dirty="0">
              <a:latin typeface="+mn-ea"/>
            </a:endParaRPr>
          </a:p>
          <a:p>
            <a:r>
              <a:rPr lang="en" altLang="ko-KR" sz="2400" b="1" dirty="0">
                <a:solidFill>
                  <a:srgbClr val="2E75B6"/>
                </a:solidFill>
                <a:effectLst/>
                <a:latin typeface="+mn-ea"/>
              </a:rPr>
              <a:t>POODLE</a:t>
            </a:r>
            <a:r>
              <a:rPr lang="en" altLang="ko-KR" sz="2400" dirty="0">
                <a:effectLst/>
                <a:latin typeface="+mn-ea"/>
              </a:rPr>
              <a:t>(Padding Oracle On Downgraded Legacy Encryption)</a:t>
            </a:r>
            <a:r>
              <a:rPr kumimoji="1" lang="en-US" altLang="ko-KR" sz="2400" dirty="0">
                <a:latin typeface="+mn-ea"/>
              </a:rPr>
              <a:t> Attack</a:t>
            </a:r>
          </a:p>
          <a:p>
            <a:pPr lvl="1"/>
            <a:r>
              <a:rPr lang="en" altLang="ko-KR" sz="2000" dirty="0">
                <a:effectLst/>
                <a:latin typeface="+mn-ea"/>
              </a:rPr>
              <a:t>SSL/TLS </a:t>
            </a:r>
            <a:r>
              <a:rPr lang="ko-KR" altLang="en-US" sz="2000" dirty="0">
                <a:effectLst/>
                <a:latin typeface="+mn-ea"/>
              </a:rPr>
              <a:t>버전을 </a:t>
            </a:r>
            <a:r>
              <a:rPr lang="en" altLang="ko-KR" sz="2000" dirty="0">
                <a:effectLst/>
                <a:latin typeface="+mn-ea"/>
              </a:rPr>
              <a:t>TLS 1.2 </a:t>
            </a:r>
            <a:r>
              <a:rPr lang="ko-KR" altLang="en-US" sz="2000" dirty="0">
                <a:effectLst/>
                <a:latin typeface="+mn-ea"/>
              </a:rPr>
              <a:t>버전 이하의 버전에서 발생하는 암호화 통신 취약점을 활용하여    다운그레이드</a:t>
            </a:r>
            <a:endParaRPr lang="en-US" altLang="ko-KR" sz="2000" dirty="0">
              <a:effectLst/>
              <a:latin typeface="+mn-ea"/>
            </a:endParaRPr>
          </a:p>
          <a:p>
            <a:pPr lvl="1"/>
            <a:endParaRPr lang="ko-KR" altLang="en-US" sz="2000" dirty="0">
              <a:effectLst/>
              <a:latin typeface="+mn-ea"/>
            </a:endParaRPr>
          </a:p>
          <a:p>
            <a:r>
              <a:rPr lang="en" altLang="ko-KR" sz="2400" b="1" dirty="0">
                <a:solidFill>
                  <a:srgbClr val="2E75B6"/>
                </a:solidFill>
                <a:effectLst/>
                <a:latin typeface="+mn-ea"/>
              </a:rPr>
              <a:t>Logjam Attack</a:t>
            </a:r>
          </a:p>
          <a:p>
            <a:pPr lvl="1"/>
            <a:r>
              <a:rPr lang="en" altLang="ko-KR" sz="2000" dirty="0">
                <a:effectLst/>
                <a:latin typeface="+mn-ea"/>
              </a:rPr>
              <a:t> Diffie -Hellman </a:t>
            </a:r>
            <a:r>
              <a:rPr lang="ko-KR" altLang="en-US" sz="2000" dirty="0">
                <a:effectLst/>
                <a:latin typeface="+mn-ea"/>
              </a:rPr>
              <a:t>키 교환 프로세스의 취약점을 활용하여 </a:t>
            </a:r>
            <a:r>
              <a:rPr lang="en" altLang="ko-KR" sz="2000" dirty="0">
                <a:effectLst/>
                <a:latin typeface="+mn-ea"/>
              </a:rPr>
              <a:t>TLS </a:t>
            </a:r>
            <a:r>
              <a:rPr lang="ko-KR" altLang="en-US" sz="2000" dirty="0">
                <a:effectLst/>
                <a:latin typeface="+mn-ea"/>
              </a:rPr>
              <a:t>연결의 보안 키를 다운그레이드</a:t>
            </a:r>
            <a:endParaRPr lang="en-US" altLang="ko-KR" sz="2000" dirty="0">
              <a:effectLst/>
              <a:latin typeface="+mn-ea"/>
            </a:endParaRPr>
          </a:p>
          <a:p>
            <a:pPr lvl="1"/>
            <a:r>
              <a:rPr lang="ko-KR" altLang="en-US" sz="2000" dirty="0">
                <a:effectLst/>
                <a:latin typeface="+mn-ea"/>
              </a:rPr>
              <a:t>주로 </a:t>
            </a:r>
            <a:r>
              <a:rPr lang="en-US" altLang="ko-KR" sz="2000" dirty="0">
                <a:effectLst/>
                <a:latin typeface="+mn-ea"/>
              </a:rPr>
              <a:t>512</a:t>
            </a:r>
            <a:r>
              <a:rPr lang="ko-KR" altLang="en-US" sz="2000" dirty="0">
                <a:effectLst/>
                <a:latin typeface="+mn-ea"/>
              </a:rPr>
              <a:t>비트의 키 길이로 암호화된 연결을 대상</a:t>
            </a:r>
          </a:p>
          <a:p>
            <a:pPr lvl="1"/>
            <a:endParaRPr kumimoji="1" lang="en-US" altLang="ko-KR" sz="2000" dirty="0">
              <a:latin typeface="+mn-ea"/>
            </a:endParaRPr>
          </a:p>
          <a:p>
            <a:endParaRPr kumimoji="1" lang="ko-KR" altLang="en-US" sz="2400" dirty="0">
              <a:latin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B944564-FE8C-D79B-37A1-4491F1619B70}"/>
              </a:ext>
            </a:extLst>
          </p:cNvPr>
          <p:cNvGrpSpPr/>
          <p:nvPr/>
        </p:nvGrpSpPr>
        <p:grpSpPr>
          <a:xfrm>
            <a:off x="7993193" y="588828"/>
            <a:ext cx="4198807" cy="1980420"/>
            <a:chOff x="7604776" y="1152525"/>
            <a:chExt cx="4198807" cy="198042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3F81340-B2F6-EF68-C074-0D10B416C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2184" y="1152525"/>
              <a:ext cx="859567" cy="85956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7D2EE0B-15FD-D844-9B5B-0031BB86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4776" y="2078584"/>
              <a:ext cx="1054361" cy="1054361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69BDF8F-9FA6-8E99-DA46-5394864E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28973" y="2168459"/>
              <a:ext cx="874610" cy="874610"/>
            </a:xfrm>
            <a:prstGeom prst="rect">
              <a:avLst/>
            </a:prstGeom>
          </p:spPr>
        </p:pic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CC7F44B-E6C6-E140-5947-80264CFADDE9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 flipV="1">
              <a:off x="8659137" y="2605764"/>
              <a:ext cx="2269836" cy="1"/>
            </a:xfrm>
            <a:prstGeom prst="straightConnector1">
              <a:avLst/>
            </a:prstGeom>
            <a:ln w="28575">
              <a:solidFill>
                <a:srgbClr val="2E75B6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545B7E2-170E-1077-3A44-4588188215B4}"/>
                </a:ext>
              </a:extLst>
            </p:cNvPr>
            <p:cNvCxnSpPr>
              <a:cxnSpLocks/>
              <a:stCxn id="21" idx="0"/>
              <a:endCxn id="20" idx="1"/>
            </p:cNvCxnSpPr>
            <p:nvPr/>
          </p:nvCxnSpPr>
          <p:spPr>
            <a:xfrm flipV="1">
              <a:off x="8131957" y="1582309"/>
              <a:ext cx="1240227" cy="49627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4E91005-C822-E6AD-8D17-752FB1CAFE7A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 flipV="1">
              <a:off x="10231751" y="1582309"/>
              <a:ext cx="1234176" cy="49627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59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FEDD3-00E7-2506-2EE1-682C1EA0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TLS</a:t>
            </a:r>
            <a:r>
              <a:rPr kumimoji="1" lang="ko-KR" altLang="en-US" dirty="0"/>
              <a:t> </a:t>
            </a:r>
            <a:r>
              <a:rPr kumimoji="1" lang="en-US" altLang="ko-KR" dirty="0"/>
              <a:t>PQC </a:t>
            </a:r>
            <a:r>
              <a:rPr kumimoji="1" lang="ko-KR" altLang="en-US" dirty="0"/>
              <a:t>전환으로 인해 발생하는 보안 취약점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0FE3D-1EC1-7549-FB9A-5A6A039029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b="1" dirty="0">
                <a:latin typeface="+mn-ea"/>
              </a:rPr>
              <a:t>Downgrade Attack</a:t>
            </a:r>
            <a:endParaRPr kumimoji="1" lang="en-US" altLang="ko-KR" dirty="0">
              <a:latin typeface="+mn-ea"/>
            </a:endParaRPr>
          </a:p>
          <a:p>
            <a:r>
              <a:rPr kumimoji="1" lang="ko-KR" altLang="en-US" sz="2400" dirty="0">
                <a:latin typeface="+mn-ea"/>
              </a:rPr>
              <a:t>대부분 중간자 공격</a:t>
            </a:r>
            <a:r>
              <a:rPr kumimoji="1" lang="en-US" altLang="ko-KR" sz="2400" dirty="0">
                <a:latin typeface="+mn-ea"/>
              </a:rPr>
              <a:t>(Man In The Middle, MITM)</a:t>
            </a:r>
          </a:p>
          <a:p>
            <a:endParaRPr kumimoji="1" lang="en-US" altLang="ko-KR" sz="2400" dirty="0">
              <a:latin typeface="+mn-ea"/>
            </a:endParaRPr>
          </a:p>
          <a:p>
            <a:r>
              <a:rPr kumimoji="1" lang="en-US" altLang="ko-KR" sz="2400" b="1" dirty="0">
                <a:solidFill>
                  <a:srgbClr val="2E75B6"/>
                </a:solidFill>
                <a:latin typeface="+mn-ea"/>
              </a:rPr>
              <a:t>FREAK</a:t>
            </a:r>
            <a:r>
              <a:rPr kumimoji="1" lang="en-US" altLang="ko-KR" sz="2400" dirty="0">
                <a:latin typeface="+mn-ea"/>
              </a:rPr>
              <a:t>(</a:t>
            </a:r>
            <a:r>
              <a:rPr lang="en" altLang="ko-KR" sz="2400" dirty="0">
                <a:effectLst/>
                <a:latin typeface="+mn-ea"/>
              </a:rPr>
              <a:t>Factoring Attack on RSA-EXPORT keys</a:t>
            </a:r>
            <a:r>
              <a:rPr kumimoji="1" lang="en-US" altLang="ko-KR" sz="2400" dirty="0">
                <a:latin typeface="+mn-ea"/>
              </a:rPr>
              <a:t>) Attack</a:t>
            </a:r>
          </a:p>
          <a:p>
            <a:pPr lvl="1"/>
            <a:r>
              <a:rPr kumimoji="1" lang="en-US" altLang="ko-KR" sz="2000" dirty="0">
                <a:latin typeface="+mn-ea"/>
              </a:rPr>
              <a:t>OpenSSL</a:t>
            </a:r>
            <a:r>
              <a:rPr kumimoji="1" lang="ko-KR" altLang="en-US" sz="2000" dirty="0">
                <a:latin typeface="+mn-ea"/>
              </a:rPr>
              <a:t>의 </a:t>
            </a:r>
            <a:r>
              <a:rPr lang="en" altLang="ko-KR" sz="2000" dirty="0">
                <a:effectLst/>
                <a:latin typeface="+mn-ea"/>
              </a:rPr>
              <a:t>ssl3_get_ key exchange </a:t>
            </a:r>
            <a:r>
              <a:rPr lang="en" altLang="ko-KR" sz="2000" dirty="0" err="1">
                <a:effectLst/>
                <a:latin typeface="+mn-ea"/>
              </a:rPr>
              <a:t>fucntion</a:t>
            </a:r>
            <a:r>
              <a:rPr lang="ko-KR" altLang="en-US" sz="2000" dirty="0">
                <a:effectLst/>
                <a:latin typeface="+mn-ea"/>
              </a:rPr>
              <a:t>에서 발생하는 취약점을 이용한</a:t>
            </a:r>
            <a:endParaRPr lang="en-US" altLang="ko-KR" sz="2000" dirty="0">
              <a:effectLst/>
              <a:latin typeface="+mn-ea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+mn-ea"/>
              </a:rPr>
              <a:t>  </a:t>
            </a:r>
            <a:r>
              <a:rPr lang="ko-KR" altLang="en-US" sz="2000" dirty="0">
                <a:effectLst/>
                <a:latin typeface="+mn-ea"/>
              </a:rPr>
              <a:t> 약한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effectLst/>
                <a:latin typeface="+mn-ea"/>
              </a:rPr>
              <a:t>키 길이와 중간자 공격을 사용하여 </a:t>
            </a:r>
            <a:r>
              <a:rPr lang="en" altLang="ko-KR" sz="2000" dirty="0">
                <a:effectLst/>
                <a:latin typeface="+mn-ea"/>
              </a:rPr>
              <a:t>RSA</a:t>
            </a:r>
            <a:r>
              <a:rPr lang="ko-KR" altLang="en-US" sz="2000" dirty="0">
                <a:effectLst/>
                <a:latin typeface="+mn-ea"/>
              </a:rPr>
              <a:t>로 다운그레이드</a:t>
            </a:r>
            <a:endParaRPr lang="en-US" altLang="ko-KR" sz="2000" dirty="0">
              <a:effectLst/>
              <a:latin typeface="+mn-ea"/>
            </a:endParaRPr>
          </a:p>
          <a:p>
            <a:pPr marL="457200" lvl="1" indent="0">
              <a:buNone/>
            </a:pPr>
            <a:endParaRPr kumimoji="1" lang="en-US" altLang="ko-KR" sz="2000" dirty="0">
              <a:latin typeface="+mn-ea"/>
            </a:endParaRPr>
          </a:p>
          <a:p>
            <a:r>
              <a:rPr lang="en" altLang="ko-KR" sz="2400" b="1" dirty="0">
                <a:solidFill>
                  <a:srgbClr val="2E75B6"/>
                </a:solidFill>
                <a:effectLst/>
                <a:latin typeface="+mn-ea"/>
              </a:rPr>
              <a:t>POODLE</a:t>
            </a:r>
            <a:r>
              <a:rPr lang="en" altLang="ko-KR" sz="2400" dirty="0">
                <a:effectLst/>
                <a:latin typeface="+mn-ea"/>
              </a:rPr>
              <a:t>(Padding Oracle On Downgraded Legacy Encryption)</a:t>
            </a:r>
            <a:r>
              <a:rPr kumimoji="1" lang="en-US" altLang="ko-KR" sz="2400" dirty="0">
                <a:latin typeface="+mn-ea"/>
              </a:rPr>
              <a:t> Attack</a:t>
            </a:r>
          </a:p>
          <a:p>
            <a:pPr lvl="1"/>
            <a:r>
              <a:rPr lang="en" altLang="ko-KR" sz="2000" dirty="0">
                <a:effectLst/>
                <a:latin typeface="+mn-ea"/>
              </a:rPr>
              <a:t>SSL/TLS </a:t>
            </a:r>
            <a:r>
              <a:rPr lang="ko-KR" altLang="en-US" sz="2000" dirty="0">
                <a:effectLst/>
                <a:latin typeface="+mn-ea"/>
              </a:rPr>
              <a:t>버전을 </a:t>
            </a:r>
            <a:r>
              <a:rPr lang="en" altLang="ko-KR" sz="2000" dirty="0">
                <a:effectLst/>
                <a:latin typeface="+mn-ea"/>
              </a:rPr>
              <a:t>TLS 1.2 </a:t>
            </a:r>
            <a:r>
              <a:rPr lang="ko-KR" altLang="en-US" sz="2000" dirty="0">
                <a:effectLst/>
                <a:latin typeface="+mn-ea"/>
              </a:rPr>
              <a:t>버전 이하의 버전에서 발생하는 암호화 통신 취약점을 활용하여    다운그레이드</a:t>
            </a:r>
            <a:endParaRPr lang="en-US" altLang="ko-KR" sz="2000" dirty="0">
              <a:effectLst/>
              <a:latin typeface="+mn-ea"/>
            </a:endParaRPr>
          </a:p>
          <a:p>
            <a:pPr lvl="1"/>
            <a:endParaRPr lang="ko-KR" altLang="en-US" sz="2000" dirty="0">
              <a:effectLst/>
              <a:latin typeface="+mn-ea"/>
            </a:endParaRPr>
          </a:p>
          <a:p>
            <a:r>
              <a:rPr lang="en" altLang="ko-KR" sz="2400" b="1" dirty="0">
                <a:solidFill>
                  <a:srgbClr val="2E75B6"/>
                </a:solidFill>
                <a:effectLst/>
                <a:latin typeface="+mn-ea"/>
              </a:rPr>
              <a:t>Logjam Attack</a:t>
            </a:r>
          </a:p>
          <a:p>
            <a:pPr lvl="1"/>
            <a:r>
              <a:rPr lang="en" altLang="ko-KR" sz="2000" dirty="0">
                <a:effectLst/>
                <a:latin typeface="+mn-ea"/>
              </a:rPr>
              <a:t> Diffie -Hellman </a:t>
            </a:r>
            <a:r>
              <a:rPr lang="ko-KR" altLang="en-US" sz="2000" dirty="0">
                <a:effectLst/>
                <a:latin typeface="+mn-ea"/>
              </a:rPr>
              <a:t>키 교환 프로세스의 취약점을 활용하여 </a:t>
            </a:r>
            <a:r>
              <a:rPr lang="en" altLang="ko-KR" sz="2000" dirty="0">
                <a:effectLst/>
                <a:latin typeface="+mn-ea"/>
              </a:rPr>
              <a:t>TLS </a:t>
            </a:r>
            <a:r>
              <a:rPr lang="ko-KR" altLang="en-US" sz="2000" dirty="0">
                <a:effectLst/>
                <a:latin typeface="+mn-ea"/>
              </a:rPr>
              <a:t>연결의 보안 키를 다운그레이드</a:t>
            </a:r>
            <a:endParaRPr lang="en-US" altLang="ko-KR" sz="2000" dirty="0">
              <a:effectLst/>
              <a:latin typeface="+mn-ea"/>
            </a:endParaRPr>
          </a:p>
          <a:p>
            <a:pPr lvl="1"/>
            <a:r>
              <a:rPr lang="ko-KR" altLang="en-US" sz="2000" dirty="0">
                <a:effectLst/>
                <a:latin typeface="+mn-ea"/>
              </a:rPr>
              <a:t>주로 </a:t>
            </a:r>
            <a:r>
              <a:rPr lang="en-US" altLang="ko-KR" sz="2000" dirty="0">
                <a:effectLst/>
                <a:latin typeface="+mn-ea"/>
              </a:rPr>
              <a:t>512</a:t>
            </a:r>
            <a:r>
              <a:rPr lang="ko-KR" altLang="en-US" sz="2000" dirty="0">
                <a:effectLst/>
                <a:latin typeface="+mn-ea"/>
              </a:rPr>
              <a:t>비트의 키 길이로 암호화된 연결을 대상</a:t>
            </a:r>
          </a:p>
          <a:p>
            <a:pPr lvl="1"/>
            <a:endParaRPr kumimoji="1" lang="en-US" altLang="ko-KR" sz="2000" dirty="0">
              <a:latin typeface="+mn-ea"/>
            </a:endParaRPr>
          </a:p>
          <a:p>
            <a:endParaRPr kumimoji="1" lang="ko-KR" altLang="en-US" sz="2400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B2FCDA-7672-7ACA-51EC-55163BF07477}"/>
              </a:ext>
            </a:extLst>
          </p:cNvPr>
          <p:cNvSpPr/>
          <p:nvPr/>
        </p:nvSpPr>
        <p:spPr>
          <a:xfrm>
            <a:off x="0" y="2262487"/>
            <a:ext cx="12192000" cy="4264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solidFill>
                  <a:schemeClr val="tx1"/>
                </a:solidFill>
                <a:latin typeface="+mn-ea"/>
              </a:rPr>
              <a:t>TLS </a:t>
            </a:r>
            <a:r>
              <a:rPr kumimoji="1" lang="ko-KR" altLang="en-US" sz="2400" b="1" dirty="0">
                <a:solidFill>
                  <a:schemeClr val="tx1"/>
                </a:solidFill>
                <a:latin typeface="+mn-ea"/>
              </a:rPr>
              <a:t>전환 과정에서 호환을 </a:t>
            </a:r>
            <a:r>
              <a:rPr kumimoji="1" lang="ko-KR" altLang="en-US" sz="2400" b="1" dirty="0">
                <a:solidFill>
                  <a:srgbClr val="2E75B6"/>
                </a:solidFill>
                <a:latin typeface="+mn-ea"/>
              </a:rPr>
              <a:t>위해 하이브리드</a:t>
            </a:r>
            <a:r>
              <a:rPr kumimoji="1" lang="en-US" altLang="ko-KR" sz="2400" b="1" dirty="0">
                <a:solidFill>
                  <a:srgbClr val="2E75B6"/>
                </a:solidFill>
                <a:latin typeface="+mn-ea"/>
              </a:rPr>
              <a:t>(</a:t>
            </a:r>
            <a:r>
              <a:rPr kumimoji="1" lang="en-US" altLang="ko-KR" sz="2400" b="1" dirty="0" err="1">
                <a:solidFill>
                  <a:srgbClr val="2E75B6"/>
                </a:solidFill>
                <a:latin typeface="+mn-ea"/>
              </a:rPr>
              <a:t>Legacy+PQC</a:t>
            </a:r>
            <a:r>
              <a:rPr kumimoji="1" lang="en-US" altLang="ko-KR" sz="2400" b="1" dirty="0">
                <a:solidFill>
                  <a:srgbClr val="2E75B6"/>
                </a:solidFill>
                <a:latin typeface="+mn-ea"/>
              </a:rPr>
              <a:t>) </a:t>
            </a:r>
            <a:r>
              <a:rPr kumimoji="1" lang="ko-KR" altLang="en-US" sz="2400" b="1" dirty="0">
                <a:solidFill>
                  <a:srgbClr val="2E75B6"/>
                </a:solidFill>
                <a:latin typeface="+mn-ea"/>
              </a:rPr>
              <a:t>전환 </a:t>
            </a:r>
            <a:r>
              <a:rPr kumimoji="1" lang="ko-KR" altLang="en-US" sz="2400" b="1" dirty="0">
                <a:solidFill>
                  <a:schemeClr val="tx1"/>
                </a:solidFill>
                <a:latin typeface="+mn-ea"/>
              </a:rPr>
              <a:t>시 </a:t>
            </a:r>
            <a:endParaRPr kumimoji="1" lang="en-US" altLang="ko-KR" sz="2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solidFill>
                  <a:schemeClr val="tx1"/>
                </a:solidFill>
                <a:latin typeface="+mn-ea"/>
              </a:rPr>
              <a:t>클라이언트가 </a:t>
            </a:r>
            <a:r>
              <a:rPr kumimoji="1" lang="en-US" altLang="ko-KR" sz="2400" b="1" dirty="0">
                <a:solidFill>
                  <a:schemeClr val="tx1"/>
                </a:solidFill>
                <a:latin typeface="+mn-ea"/>
              </a:rPr>
              <a:t>Legacy TLS </a:t>
            </a:r>
            <a:r>
              <a:rPr kumimoji="1" lang="ko-KR" altLang="en-US" sz="2400" b="1" dirty="0">
                <a:solidFill>
                  <a:schemeClr val="tx1"/>
                </a:solidFill>
                <a:latin typeface="+mn-ea"/>
              </a:rPr>
              <a:t>밖에 없어 </a:t>
            </a:r>
            <a:r>
              <a:rPr kumimoji="1" lang="en-US" altLang="ko-KR" sz="2400" b="1" dirty="0">
                <a:solidFill>
                  <a:schemeClr val="tx1"/>
                </a:solidFill>
                <a:latin typeface="+mn-ea"/>
              </a:rPr>
              <a:t>Legacy</a:t>
            </a:r>
            <a:r>
              <a:rPr kumimoji="1" lang="ko-KR" altLang="en-US" sz="2400" b="1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en-US" altLang="ko-KR" sz="2400" b="1" dirty="0">
                <a:solidFill>
                  <a:schemeClr val="tx1"/>
                </a:solidFill>
                <a:latin typeface="+mn-ea"/>
              </a:rPr>
              <a:t>TLS </a:t>
            </a:r>
            <a:r>
              <a:rPr kumimoji="1" lang="ko-KR" altLang="en-US" sz="2400" b="1" dirty="0">
                <a:solidFill>
                  <a:schemeClr val="tx1"/>
                </a:solidFill>
                <a:latin typeface="+mn-ea"/>
              </a:rPr>
              <a:t>사용하자고 </a:t>
            </a:r>
            <a:endParaRPr kumimoji="1" lang="en-US" altLang="ko-KR" sz="2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solidFill>
                  <a:schemeClr val="tx1"/>
                </a:solidFill>
                <a:latin typeface="+mn-ea"/>
              </a:rPr>
              <a:t>서버에게 제안할 경우 보안 강도 하락의 위협이 존재</a:t>
            </a:r>
            <a:endParaRPr kumimoji="1" lang="en-US" altLang="ko-KR" sz="2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kumimoji="1" lang="en-US" altLang="ko-KR" sz="2400" b="1" dirty="0">
              <a:solidFill>
                <a:srgbClr val="FF0000"/>
              </a:solidFill>
              <a:latin typeface="+mn-ea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solidFill>
                  <a:srgbClr val="FF0000"/>
                </a:solidFill>
                <a:latin typeface="+mn-ea"/>
              </a:rPr>
              <a:t>TLS </a:t>
            </a:r>
            <a:r>
              <a:rPr kumimoji="1" lang="ko-KR" altLang="en-US" sz="2400" b="1" dirty="0" err="1">
                <a:solidFill>
                  <a:srgbClr val="FF0000"/>
                </a:solidFill>
                <a:latin typeface="+mn-ea"/>
              </a:rPr>
              <a:t>양자내성암호</a:t>
            </a:r>
            <a:r>
              <a:rPr kumimoji="1" lang="ko-KR" altLang="en-US" sz="2400" b="1" dirty="0">
                <a:solidFill>
                  <a:srgbClr val="FF0000"/>
                </a:solidFill>
                <a:latin typeface="+mn-ea"/>
              </a:rPr>
              <a:t> 전환 과도기의 대안인 하이브리드 전환 시 </a:t>
            </a:r>
            <a:endParaRPr kumimoji="1" lang="en-US" altLang="ko-KR" sz="2400" b="1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solidFill>
                  <a:srgbClr val="FF0000"/>
                </a:solidFill>
                <a:latin typeface="+mn-ea"/>
              </a:rPr>
              <a:t>Downgrade Attack</a:t>
            </a:r>
            <a:r>
              <a:rPr kumimoji="1" lang="ko-KR" altLang="en-US" sz="2400" b="1" dirty="0" err="1">
                <a:solidFill>
                  <a:srgbClr val="FF0000"/>
                </a:solidFill>
                <a:latin typeface="+mn-ea"/>
              </a:rPr>
              <a:t>으로</a:t>
            </a:r>
            <a:r>
              <a:rPr kumimoji="1" lang="ko-KR" altLang="en-US" sz="2400" b="1" dirty="0">
                <a:solidFill>
                  <a:srgbClr val="FF0000"/>
                </a:solidFill>
                <a:latin typeface="+mn-ea"/>
              </a:rPr>
              <a:t> 인한 문제점 야기</a:t>
            </a:r>
            <a:endParaRPr kumimoji="1" lang="en-US" altLang="ko-KR" sz="24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5D16F3-D1EC-3275-55AF-CAEAEDB68D37}"/>
              </a:ext>
            </a:extLst>
          </p:cNvPr>
          <p:cNvGrpSpPr/>
          <p:nvPr/>
        </p:nvGrpSpPr>
        <p:grpSpPr>
          <a:xfrm>
            <a:off x="7993193" y="588828"/>
            <a:ext cx="4198807" cy="1980420"/>
            <a:chOff x="7604776" y="1152525"/>
            <a:chExt cx="4198807" cy="19804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9598063-D7A9-54C4-96A0-DE988444A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2184" y="1152525"/>
              <a:ext cx="859567" cy="85956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325D9A-FF1D-1A60-43E7-9E6A8BF87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4776" y="2078584"/>
              <a:ext cx="1054361" cy="105436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0551ED9-F986-FE8A-304E-B4709357F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28973" y="2168459"/>
              <a:ext cx="874610" cy="874610"/>
            </a:xfrm>
            <a:prstGeom prst="rect">
              <a:avLst/>
            </a:prstGeom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7DFB048-DB1C-068F-578C-26B07B2290A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8659137" y="2605764"/>
              <a:ext cx="2269836" cy="1"/>
            </a:xfrm>
            <a:prstGeom prst="straightConnector1">
              <a:avLst/>
            </a:prstGeom>
            <a:ln w="28575">
              <a:solidFill>
                <a:srgbClr val="2E75B6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7229ED9-2A63-EC39-1E97-8827CD902617}"/>
                </a:ext>
              </a:extLst>
            </p:cNvPr>
            <p:cNvCxnSpPr>
              <a:cxnSpLocks/>
              <a:stCxn id="5" idx="0"/>
              <a:endCxn id="4" idx="1"/>
            </p:cNvCxnSpPr>
            <p:nvPr/>
          </p:nvCxnSpPr>
          <p:spPr>
            <a:xfrm flipV="1">
              <a:off x="8131957" y="1582309"/>
              <a:ext cx="1240227" cy="49627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F68F4DB-70FA-F7F9-6C47-0C8678C46E24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 flipV="1">
              <a:off x="10231751" y="1582309"/>
              <a:ext cx="1234176" cy="49627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13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FEDD3-00E7-2506-2EE1-682C1EA0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TLS</a:t>
            </a:r>
            <a:r>
              <a:rPr kumimoji="1" lang="ko-KR" altLang="en-US" dirty="0"/>
              <a:t> </a:t>
            </a:r>
            <a:r>
              <a:rPr kumimoji="1" lang="en-US" altLang="ko-KR" dirty="0"/>
              <a:t>PQC </a:t>
            </a:r>
            <a:r>
              <a:rPr kumimoji="1" lang="ko-KR" altLang="en-US"/>
              <a:t>전환으로 인해 발생하는 보안 취약점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CD0FE3D-1EC1-7549-FB9A-5A6A0390298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R" b="1" dirty="0">
                    <a:latin typeface="+mn-ea"/>
                  </a:rPr>
                  <a:t>Denial of Service Attack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sz="2400" dirty="0"/>
                  <a:t>TLS </a:t>
                </a:r>
                <a:r>
                  <a:rPr kumimoji="1" lang="ko-KR" altLang="en-US" sz="2400" dirty="0"/>
                  <a:t>서비스에 대한 제한이 늘어날수록</a:t>
                </a:r>
                <a:r>
                  <a:rPr kumimoji="1" lang="en-US" altLang="ko-KR" sz="2400" dirty="0"/>
                  <a:t> DoS </a:t>
                </a:r>
                <a:r>
                  <a:rPr kumimoji="1" lang="ko-KR" altLang="en-US" sz="2400" dirty="0"/>
                  <a:t>공격에 대한 저항 능력에 부정적인 영향을 미칠 수 있어 이에 대한 연구가 필요함이 언급됨</a:t>
                </a:r>
                <a:endParaRPr kumimoji="1"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sz="2400" b="1" dirty="0"/>
                  <a:t>TLS</a:t>
                </a:r>
                <a:r>
                  <a:rPr kumimoji="1" lang="ko-KR" altLang="en-US" sz="2400" b="1" dirty="0"/>
                  <a:t> </a:t>
                </a:r>
                <a:r>
                  <a:rPr kumimoji="1" lang="ko-KR" altLang="en-US" sz="2400" b="1" dirty="0" err="1"/>
                  <a:t>양자내성암호</a:t>
                </a:r>
                <a:r>
                  <a:rPr kumimoji="1" lang="ko-KR" altLang="en-US" sz="2400" b="1" dirty="0"/>
                  <a:t> 전환 시 </a:t>
                </a:r>
                <a:r>
                  <a:rPr kumimoji="1" lang="en-US" altLang="ko-KR" sz="2400" b="1" dirty="0"/>
                  <a:t>TLS</a:t>
                </a:r>
                <a:r>
                  <a:rPr kumimoji="1" lang="ko-KR" altLang="en-US" sz="2400" b="1" dirty="0"/>
                  <a:t>에서 필요한 공개키</a:t>
                </a:r>
                <a:r>
                  <a:rPr kumimoji="1" lang="en-US" altLang="ko-KR" sz="2400" b="1" dirty="0"/>
                  <a:t>, </a:t>
                </a:r>
                <a:r>
                  <a:rPr kumimoji="1" lang="ko-KR" altLang="en-US" sz="2400" b="1" dirty="0"/>
                  <a:t>서명</a:t>
                </a:r>
                <a:r>
                  <a:rPr kumimoji="1" lang="en-US" altLang="ko-KR" sz="2400" b="1" dirty="0"/>
                  <a:t>, </a:t>
                </a:r>
                <a:r>
                  <a:rPr kumimoji="1" lang="ko-KR" altLang="en-US" sz="2400" b="1" dirty="0"/>
                  <a:t>암호문의 크기 증가</a:t>
                </a:r>
                <a:endParaRPr kumimoji="1" lang="en-US" altLang="ko-KR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sz="2400" b="1" dirty="0"/>
                  <a:t> </a:t>
                </a:r>
                <a:r>
                  <a:rPr kumimoji="1" lang="en-US" altLang="ko-KR" sz="2400" b="1" dirty="0">
                    <a:solidFill>
                      <a:srgbClr val="FF0000"/>
                    </a:solidFill>
                  </a:rPr>
                  <a:t>TLS </a:t>
                </a:r>
                <a:r>
                  <a:rPr kumimoji="1" lang="ko-KR" altLang="en-US" sz="2400" b="1" dirty="0">
                    <a:solidFill>
                      <a:srgbClr val="FF0000"/>
                    </a:solidFill>
                  </a:rPr>
                  <a:t>서비스의 가용성이 떨어져 </a:t>
                </a:r>
                <a:r>
                  <a:rPr kumimoji="1" lang="en-US" altLang="ko-KR" sz="2400" b="1" dirty="0"/>
                  <a:t>DDoS(</a:t>
                </a:r>
                <a:r>
                  <a:rPr lang="en" altLang="ko-KR" sz="2400" b="1" dirty="0"/>
                  <a:t>Distributed Denial of Service)</a:t>
                </a:r>
                <a:r>
                  <a:rPr lang="ko-KR" altLang="en-US" sz="2400" b="1" dirty="0"/>
                  <a:t>에 보다 취약한 문제점 야기할 수 있음</a:t>
                </a:r>
                <a:endParaRPr lang="en" altLang="ko-KR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ko-KR" altLang="en-US" sz="24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CD0FE3D-1EC1-7549-FB9A-5A6A03902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r="-7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C133755-45A9-4433-76D3-BDE2D86FF756}"/>
              </a:ext>
            </a:extLst>
          </p:cNvPr>
          <p:cNvSpPr txBox="1"/>
          <p:nvPr/>
        </p:nvSpPr>
        <p:spPr>
          <a:xfrm>
            <a:off x="411921" y="6527142"/>
            <a:ext cx="113681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ko-KR" sz="1000" dirty="0">
                <a:effectLst/>
                <a:latin typeface="+mn-ea"/>
              </a:rPr>
              <a:t>Crockett, Eric, Christian Paquin, and Douglas </a:t>
            </a:r>
            <a:r>
              <a:rPr lang="en" altLang="ko-KR" sz="1000" dirty="0" err="1">
                <a:effectLst/>
                <a:latin typeface="+mn-ea"/>
              </a:rPr>
              <a:t>Stebila</a:t>
            </a:r>
            <a:r>
              <a:rPr lang="en" altLang="ko-KR" sz="1000" dirty="0">
                <a:effectLst/>
                <a:latin typeface="+mn-ea"/>
              </a:rPr>
              <a:t>. "Prototyping post-quantum and hybrid key exchange and authentication in TLS and SSH." Cryptology </a:t>
            </a:r>
            <a:r>
              <a:rPr lang="en" altLang="ko-KR" sz="1000" dirty="0" err="1">
                <a:effectLst/>
                <a:latin typeface="+mn-ea"/>
              </a:rPr>
              <a:t>ePrint</a:t>
            </a:r>
            <a:r>
              <a:rPr lang="en" altLang="ko-KR" sz="1000" dirty="0">
                <a:effectLst/>
                <a:latin typeface="+mn-ea"/>
              </a:rPr>
              <a:t> Archive (2019).</a:t>
            </a:r>
          </a:p>
        </p:txBody>
      </p:sp>
    </p:spTree>
    <p:extLst>
      <p:ext uri="{BB962C8B-B14F-4D97-AF65-F5344CB8AC3E}">
        <p14:creationId xmlns:p14="http://schemas.microsoft.com/office/powerpoint/2010/main" val="406320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FEDD3-00E7-2506-2EE1-682C1EA0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CD0FE3D-1EC1-7549-FB9A-5A6A0390298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1152525"/>
                <a:ext cx="11368160" cy="5354292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R" sz="2000" b="1" dirty="0"/>
                  <a:t>TLS</a:t>
                </a:r>
                <a:r>
                  <a:rPr kumimoji="1" lang="ko-KR" altLang="en-US" sz="2000" b="1" dirty="0" err="1"/>
                  <a:t>를</a:t>
                </a:r>
                <a:r>
                  <a:rPr kumimoji="1" lang="ko-KR" altLang="en-US" sz="2000" b="1" dirty="0"/>
                  <a:t> </a:t>
                </a:r>
                <a:r>
                  <a:rPr kumimoji="1" lang="ko-KR" altLang="en-US" sz="2000" b="1" dirty="0" err="1"/>
                  <a:t>양자내성암호로</a:t>
                </a:r>
                <a:r>
                  <a:rPr kumimoji="1" lang="ko-KR" altLang="en-US" sz="2000" b="1" dirty="0"/>
                  <a:t> 전환 시 </a:t>
                </a:r>
                <a:r>
                  <a:rPr kumimoji="1" lang="en-US" altLang="ko-KR" sz="2000" b="1" dirty="0"/>
                  <a:t>TLS </a:t>
                </a:r>
                <a:r>
                  <a:rPr kumimoji="1" lang="ko-KR" altLang="en-US" sz="2000" b="1" dirty="0"/>
                  <a:t>버전 업그레이드 시 발생하는 취약점과는 다른 보안 취약점이 발생할 수 있음</a:t>
                </a:r>
                <a:endParaRPr kumimoji="1" lang="en-US" altLang="ko-KR" sz="2000" b="1" dirty="0"/>
              </a:p>
              <a:p>
                <a:pPr>
                  <a:lnSpc>
                    <a:spcPct val="150000"/>
                  </a:lnSpc>
                </a:pPr>
                <a:r>
                  <a:rPr kumimoji="1" lang="ko-KR" altLang="en-US" sz="2000" dirty="0"/>
                  <a:t>본 논문에서는 </a:t>
                </a:r>
                <a:r>
                  <a:rPr kumimoji="1" lang="en-US" altLang="ko-KR" sz="2000" dirty="0"/>
                  <a:t>TLS</a:t>
                </a:r>
                <a:r>
                  <a:rPr kumimoji="1" lang="ko-KR" altLang="en-US" sz="2000" dirty="0"/>
                  <a:t> </a:t>
                </a:r>
                <a:r>
                  <a:rPr kumimoji="1" lang="ko-KR" altLang="en-US" sz="2000" dirty="0" err="1"/>
                  <a:t>양자내성암호</a:t>
                </a:r>
                <a:r>
                  <a:rPr kumimoji="1" lang="ko-KR" altLang="en-US" sz="2000" dirty="0"/>
                  <a:t> 전환 연구를 살펴보고</a:t>
                </a:r>
                <a:r>
                  <a:rPr kumimoji="1" lang="en-US" altLang="ko-KR" sz="2000" dirty="0"/>
                  <a:t>,</a:t>
                </a:r>
                <a:r>
                  <a:rPr kumimoji="1" lang="ko-KR" altLang="en-US" sz="2000" dirty="0"/>
                  <a:t> 전환으로 인해 야기되는 보안 취약점을 제시하였음</a:t>
                </a:r>
                <a:endParaRPr kumimoji="1" lang="en-US" altLang="ko-KR" sz="2000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ko-KR" altLang="en-US" sz="1800" b="1" dirty="0">
                    <a:solidFill>
                      <a:srgbClr val="2E75B6"/>
                    </a:solidFill>
                  </a:rPr>
                  <a:t>현재 표준화된 </a:t>
                </a:r>
                <a:r>
                  <a:rPr kumimoji="1" lang="ko-KR" altLang="en-US" sz="1800" b="1" dirty="0" err="1">
                    <a:solidFill>
                      <a:srgbClr val="2E75B6"/>
                    </a:solidFill>
                  </a:rPr>
                  <a:t>양자내성암호는</a:t>
                </a:r>
                <a:r>
                  <a:rPr kumimoji="1" lang="ko-KR" altLang="en-US" sz="1800" b="1" dirty="0">
                    <a:solidFill>
                      <a:srgbClr val="2E75B6"/>
                    </a:solidFill>
                  </a:rPr>
                  <a:t> 향후 </a:t>
                </a:r>
                <a:r>
                  <a:rPr kumimoji="1" lang="en-US" altLang="ko-KR" sz="1800" b="1" dirty="0">
                    <a:solidFill>
                      <a:srgbClr val="2E75B6"/>
                    </a:solidFill>
                  </a:rPr>
                  <a:t>SIKE</a:t>
                </a:r>
                <a:r>
                  <a:rPr kumimoji="1" lang="ko-KR" altLang="en-US" sz="1800" b="1" dirty="0">
                    <a:solidFill>
                      <a:srgbClr val="2E75B6"/>
                    </a:solidFill>
                  </a:rPr>
                  <a:t>와 같이</a:t>
                </a:r>
                <a:r>
                  <a:rPr kumimoji="1" lang="en-US" altLang="ko-KR" sz="1800" b="1" dirty="0">
                    <a:solidFill>
                      <a:srgbClr val="2E75B6"/>
                    </a:solidFill>
                  </a:rPr>
                  <a:t> </a:t>
                </a:r>
                <a:r>
                  <a:rPr kumimoji="1" lang="ko-KR" altLang="en-US" sz="1800" b="1" dirty="0">
                    <a:solidFill>
                      <a:srgbClr val="2E75B6"/>
                    </a:solidFill>
                  </a:rPr>
                  <a:t>보안상의 보안상의 문제점 발생 가능</a:t>
                </a:r>
                <a:endParaRPr kumimoji="1" lang="en-US" altLang="ko-KR" sz="1800" b="1" dirty="0">
                  <a:solidFill>
                    <a:srgbClr val="2E75B6"/>
                  </a:solidFill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ko-KR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800" dirty="0"/>
                  <a:t>이 경우</a:t>
                </a:r>
                <a:r>
                  <a:rPr kumimoji="1" lang="en-US" altLang="ko-KR" sz="1800" dirty="0"/>
                  <a:t>,</a:t>
                </a:r>
                <a:r>
                  <a:rPr kumimoji="1" lang="ko-KR" altLang="en-US" sz="1800" dirty="0"/>
                  <a:t> 전환이 완료된 상태에서 </a:t>
                </a:r>
                <a:r>
                  <a:rPr kumimoji="1" lang="ko-KR" altLang="en-US" sz="1800" b="1" dirty="0">
                    <a:solidFill>
                      <a:srgbClr val="FF0000"/>
                    </a:solidFill>
                  </a:rPr>
                  <a:t>새로운 양자 내성 알고리즘으로 추가 전환이 필요할 수 있음</a:t>
                </a:r>
                <a:endParaRPr kumimoji="1" lang="en-US" altLang="ko-KR" sz="1800" b="1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ko-KR" altLang="en-US" sz="1800" b="1" dirty="0">
                    <a:solidFill>
                      <a:srgbClr val="FF0000"/>
                    </a:solidFill>
                  </a:rPr>
                  <a:t>격자 기반 문제에 대한 해킹</a:t>
                </a:r>
                <a:r>
                  <a:rPr kumimoji="1" lang="ko-KR" altLang="en-US" sz="1800" dirty="0">
                    <a:solidFill>
                      <a:srgbClr val="FF0000"/>
                    </a:solidFill>
                  </a:rPr>
                  <a:t> </a:t>
                </a:r>
                <a:r>
                  <a:rPr kumimoji="1" lang="ko-KR" altLang="en-US" sz="1800" dirty="0"/>
                  <a:t>사례 연구가 진행이기 이에 대한  </a:t>
                </a:r>
                <a:r>
                  <a:rPr kumimoji="1" lang="ko-KR" altLang="en-US" sz="1800" b="1" dirty="0">
                    <a:solidFill>
                      <a:srgbClr val="FF0000"/>
                    </a:solidFill>
                  </a:rPr>
                  <a:t>추가적인 대응책도 고려</a:t>
                </a:r>
                <a:r>
                  <a:rPr kumimoji="1" lang="ko-KR" altLang="en-US" sz="1800" dirty="0"/>
                  <a:t>되어야 함</a:t>
                </a:r>
                <a:endParaRPr kumimoji="1" lang="en-US" altLang="ko-KR" sz="1800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ko-KR" altLang="en-US" sz="1800" dirty="0"/>
                  <a:t>전환 과정에서 </a:t>
                </a:r>
                <a:r>
                  <a:rPr kumimoji="1" lang="en-US" altLang="ko-KR" sz="1800" b="1" dirty="0">
                    <a:solidFill>
                      <a:srgbClr val="FF0000"/>
                    </a:solidFill>
                  </a:rPr>
                  <a:t>Downgrade Attack</a:t>
                </a:r>
                <a:r>
                  <a:rPr kumimoji="1" lang="ko-KR" altLang="en-US" sz="1800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ko-KR" altLang="en-US" sz="1800" b="1" dirty="0" err="1">
                    <a:solidFill>
                      <a:srgbClr val="FF0000"/>
                    </a:solidFill>
                  </a:rPr>
                  <a:t>으로</a:t>
                </a:r>
                <a:r>
                  <a:rPr kumimoji="1" lang="ko-KR" altLang="en-US" sz="1800" b="1" dirty="0">
                    <a:solidFill>
                      <a:srgbClr val="FF0000"/>
                    </a:solidFill>
                  </a:rPr>
                  <a:t> 인한 보안강도 하향</a:t>
                </a:r>
                <a:r>
                  <a:rPr kumimoji="1" lang="ko-KR" altLang="en-US" sz="1800" dirty="0"/>
                  <a:t>의 위험 존재</a:t>
                </a:r>
                <a:endParaRPr kumimoji="1" lang="en-US" altLang="ko-KR" sz="1800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ko-KR" altLang="en-US" sz="1800" dirty="0"/>
                  <a:t>전환으로 인해 </a:t>
                </a:r>
                <a:r>
                  <a:rPr kumimoji="1" lang="en-US" altLang="ko-KR" sz="1800" b="1" dirty="0">
                    <a:solidFill>
                      <a:srgbClr val="FF0000"/>
                    </a:solidFill>
                  </a:rPr>
                  <a:t>TLS </a:t>
                </a:r>
                <a:r>
                  <a:rPr kumimoji="1" lang="ko-KR" altLang="en-US" sz="1800" b="1" dirty="0">
                    <a:solidFill>
                      <a:srgbClr val="FF0000"/>
                    </a:solidFill>
                  </a:rPr>
                  <a:t>서비스의 가용성이 감소</a:t>
                </a:r>
                <a:r>
                  <a:rPr kumimoji="1" lang="ko-KR" altLang="en-US" sz="1800" dirty="0"/>
                  <a:t>하고 </a:t>
                </a:r>
                <a:r>
                  <a:rPr kumimoji="1" lang="en-US" altLang="ko-KR" sz="1800" b="1" dirty="0">
                    <a:solidFill>
                      <a:srgbClr val="FF0000"/>
                    </a:solidFill>
                  </a:rPr>
                  <a:t>DDOS</a:t>
                </a:r>
                <a:r>
                  <a:rPr kumimoji="1" lang="ko-KR" altLang="en-US" sz="1800" b="1" dirty="0">
                    <a:solidFill>
                      <a:srgbClr val="FF0000"/>
                    </a:solidFill>
                  </a:rPr>
                  <a:t> 공격에 보다 취약</a:t>
                </a:r>
                <a:r>
                  <a:rPr kumimoji="1" lang="ko-KR" altLang="en-US" sz="1800" dirty="0"/>
                  <a:t>해질 수 있음</a:t>
                </a:r>
                <a:endParaRPr kumimoji="1" lang="en-US" altLang="ko-KR" sz="1800" dirty="0"/>
              </a:p>
              <a:p>
                <a:pPr>
                  <a:lnSpc>
                    <a:spcPct val="150000"/>
                  </a:lnSpc>
                </a:pPr>
                <a:r>
                  <a:rPr kumimoji="1" lang="ko-KR" altLang="en-US" sz="2000" dirty="0"/>
                  <a:t>따라서</a:t>
                </a:r>
                <a:r>
                  <a:rPr kumimoji="1" lang="en-US" altLang="ko-KR" sz="2000" dirty="0"/>
                  <a:t>,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TLS</a:t>
                </a:r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</a:t>
                </a:r>
                <a:r>
                  <a:rPr kumimoji="1" lang="ko-KR" altLang="en-US" sz="2000" dirty="0" err="1"/>
                  <a:t>양자내성암호로</a:t>
                </a:r>
                <a:r>
                  <a:rPr kumimoji="1" lang="ko-KR" altLang="en-US" sz="2000" dirty="0"/>
                  <a:t> 전환하는 프로세스를 신중하게 검토하고 보안 측면에서의 위험을 최소화하는 방안을 모색하는 연구가 필요함</a:t>
                </a:r>
                <a:endParaRPr kumimoji="1" lang="en-US" altLang="ko-KR" sz="20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CD0FE3D-1EC1-7549-FB9A-5A6A03902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1152525"/>
                <a:ext cx="11368160" cy="5354292"/>
              </a:xfrm>
              <a:blipFill>
                <a:blip r:embed="rId2"/>
                <a:stretch>
                  <a:fillRect l="-446" r="-4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371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sz="2800" dirty="0"/>
              <a:t>TLS PQC</a:t>
            </a:r>
            <a:r>
              <a:rPr lang="ko-KR" altLang="en-US" sz="2800" dirty="0"/>
              <a:t> 전환 연구 동향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TLS PQC</a:t>
            </a:r>
            <a:r>
              <a:rPr lang="ko-KR" altLang="en-US" sz="2800" dirty="0"/>
              <a:t> 전환으로 인해 발생하는 보안 취약점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FEDD3-00E7-2506-2EE1-682C1EA0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0FE3D-1EC1-7549-FB9A-5A6A039029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505066" cy="5057775"/>
          </a:xfrm>
        </p:spPr>
        <p:txBody>
          <a:bodyPr/>
          <a:lstStyle/>
          <a:p>
            <a:r>
              <a:rPr kumimoji="1" lang="en-US" altLang="ko-KR" sz="2400" dirty="0">
                <a:latin typeface="+mn-ea"/>
              </a:rPr>
              <a:t>NIST</a:t>
            </a:r>
            <a:r>
              <a:rPr kumimoji="1" lang="ko-KR" altLang="en-US" sz="2400" dirty="0">
                <a:latin typeface="+mn-ea"/>
              </a:rPr>
              <a:t>에서는 양자 컴퓨터의 빠른 발전을 대비하기 위해 양자 내성 암호 표준화    공모전 진행</a:t>
            </a:r>
            <a:endParaRPr kumimoji="1" lang="en-US" altLang="ko-KR" sz="2400" dirty="0">
              <a:latin typeface="+mn-ea"/>
            </a:endParaRPr>
          </a:p>
          <a:p>
            <a:pPr lvl="1" algn="just"/>
            <a:r>
              <a:rPr kumimoji="1" lang="en-US" altLang="ko-KR" sz="2000" dirty="0">
                <a:latin typeface="+mn-ea"/>
              </a:rPr>
              <a:t>2022</a:t>
            </a:r>
            <a:r>
              <a:rPr kumimoji="1" lang="ko-KR" altLang="en-US" sz="2000" dirty="0">
                <a:latin typeface="+mn-ea"/>
              </a:rPr>
              <a:t>년 </a:t>
            </a:r>
            <a:r>
              <a:rPr kumimoji="1" lang="en-US" altLang="ko-KR" sz="2000" dirty="0">
                <a:latin typeface="+mn-ea"/>
              </a:rPr>
              <a:t>4</a:t>
            </a:r>
            <a:r>
              <a:rPr kumimoji="1" lang="ko-KR" altLang="en-US" sz="2000" dirty="0">
                <a:latin typeface="+mn-ea"/>
              </a:rPr>
              <a:t>개의 표준화 알고리즘 선정</a:t>
            </a:r>
            <a:r>
              <a:rPr kumimoji="1" lang="en-US" altLang="ko-KR" sz="2000" dirty="0">
                <a:latin typeface="+mn-ea"/>
              </a:rPr>
              <a:t>(</a:t>
            </a:r>
            <a:r>
              <a:rPr lang="en" altLang="ko-KR" sz="2000" dirty="0">
                <a:effectLst/>
                <a:latin typeface="+mn-ea"/>
              </a:rPr>
              <a:t>CRYSTALS-KYBER</a:t>
            </a:r>
            <a:r>
              <a:rPr lang="en-US" altLang="ko-KR" sz="2000" dirty="0">
                <a:effectLst/>
                <a:latin typeface="+mn-ea"/>
              </a:rPr>
              <a:t>, </a:t>
            </a:r>
            <a:r>
              <a:rPr lang="en" altLang="ko-KR" sz="2000" dirty="0">
                <a:effectLst/>
                <a:latin typeface="+mn-ea"/>
              </a:rPr>
              <a:t>CRYSTALS-</a:t>
            </a:r>
            <a:r>
              <a:rPr lang="en" altLang="ko-KR" sz="2000" dirty="0" err="1">
                <a:effectLst/>
                <a:latin typeface="+mn-ea"/>
              </a:rPr>
              <a:t>Dilithium</a:t>
            </a:r>
            <a:r>
              <a:rPr lang="en" altLang="ko-KR" sz="2000" dirty="0">
                <a:effectLst/>
                <a:latin typeface="+mn-ea"/>
              </a:rPr>
              <a:t>, FALCON</a:t>
            </a:r>
            <a:r>
              <a:rPr lang="en-US" altLang="ko-KR" sz="2000" dirty="0">
                <a:effectLst/>
                <a:latin typeface="+mn-ea"/>
              </a:rPr>
              <a:t>, </a:t>
            </a:r>
            <a:r>
              <a:rPr lang="en" altLang="ko-KR" sz="2000" dirty="0">
                <a:effectLst/>
                <a:latin typeface="+mn-ea"/>
              </a:rPr>
              <a:t>SPHINCS+</a:t>
            </a:r>
            <a:r>
              <a:rPr lang="en-US" altLang="ko-KR" sz="2000" dirty="0">
                <a:effectLst/>
                <a:latin typeface="+mn-ea"/>
              </a:rPr>
              <a:t>)</a:t>
            </a:r>
          </a:p>
          <a:p>
            <a:pPr lvl="1" algn="just"/>
            <a:r>
              <a:rPr kumimoji="1" lang="ko-KR" altLang="en-US" sz="2000" dirty="0">
                <a:latin typeface="+mn-ea"/>
              </a:rPr>
              <a:t>현재 </a:t>
            </a:r>
            <a:r>
              <a:rPr kumimoji="1" lang="en-US" altLang="ko-KR" sz="2000" dirty="0">
                <a:latin typeface="+mn-ea"/>
              </a:rPr>
              <a:t>4</a:t>
            </a:r>
            <a:r>
              <a:rPr kumimoji="1" lang="ko-KR" altLang="en-US" sz="2000" dirty="0">
                <a:latin typeface="+mn-ea"/>
              </a:rPr>
              <a:t> 라운드 추가로 진행 중</a:t>
            </a:r>
            <a:r>
              <a:rPr kumimoji="1" lang="en-US" altLang="ko-KR" sz="2000" dirty="0">
                <a:latin typeface="+mn-ea"/>
              </a:rPr>
              <a:t>(</a:t>
            </a:r>
            <a:r>
              <a:rPr lang="en" altLang="ko-KR" sz="2000" dirty="0">
                <a:effectLst/>
                <a:latin typeface="+mn-ea"/>
              </a:rPr>
              <a:t>BIKE, Classic </a:t>
            </a:r>
            <a:r>
              <a:rPr lang="en" altLang="ko-KR" sz="2000" dirty="0" err="1">
                <a:effectLst/>
                <a:latin typeface="+mn-ea"/>
              </a:rPr>
              <a:t>McEliece</a:t>
            </a:r>
            <a:r>
              <a:rPr lang="en" altLang="ko-KR" sz="2000" dirty="0">
                <a:effectLst/>
                <a:latin typeface="+mn-ea"/>
              </a:rPr>
              <a:t>,  HQC</a:t>
            </a:r>
            <a:r>
              <a:rPr lang="en-US" altLang="ko-KR" sz="2000" dirty="0">
                <a:effectLst/>
                <a:latin typeface="+mn-ea"/>
              </a:rPr>
              <a:t>, </a:t>
            </a:r>
            <a:r>
              <a:rPr lang="en-US" altLang="ko-KR" sz="2000" strike="sngStrike" dirty="0">
                <a:latin typeface="+mn-ea"/>
              </a:rPr>
              <a:t>SIKE</a:t>
            </a:r>
            <a:r>
              <a:rPr lang="en-US" altLang="ko-KR" sz="2000" dirty="0">
                <a:latin typeface="+mn-ea"/>
              </a:rPr>
              <a:t>)</a:t>
            </a:r>
            <a:endParaRPr kumimoji="1" lang="en-US" altLang="ko-KR" sz="20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+mn-ea"/>
              </a:rPr>
              <a:t>2021</a:t>
            </a:r>
            <a:r>
              <a:rPr lang="ko-KR" altLang="en-US" sz="2400" dirty="0">
                <a:latin typeface="+mn-ea"/>
              </a:rPr>
              <a:t>년 말부터 국내 </a:t>
            </a:r>
            <a:r>
              <a:rPr lang="ko-KR" altLang="en-US" sz="2400" dirty="0" err="1">
                <a:latin typeface="+mn-ea"/>
              </a:rPr>
              <a:t>양자내성암호</a:t>
            </a:r>
            <a:r>
              <a:rPr lang="ko-KR" altLang="en-US" sz="2400" dirty="0">
                <a:latin typeface="+mn-ea"/>
              </a:rPr>
              <a:t> 표준 선정을 위한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err="1">
                <a:latin typeface="+mn-ea"/>
              </a:rPr>
              <a:t>KpqC</a:t>
            </a:r>
            <a:r>
              <a:rPr lang="ko-KR" altLang="en-US" sz="2400" dirty="0">
                <a:latin typeface="+mn-ea"/>
              </a:rPr>
              <a:t> 공모전이 진행 중 </a:t>
            </a:r>
            <a:endParaRPr lang="en-US" altLang="ko-KR" sz="24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+mn-ea"/>
              </a:rPr>
              <a:t>2022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12</a:t>
            </a:r>
            <a:r>
              <a:rPr lang="ko-KR" altLang="en-US" sz="2000" dirty="0">
                <a:latin typeface="+mn-ea"/>
              </a:rPr>
              <a:t>월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라운드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후보 알고리즘 </a:t>
            </a:r>
            <a:r>
              <a:rPr lang="en-US" altLang="ko-KR" sz="2000" dirty="0">
                <a:latin typeface="+mn-ea"/>
              </a:rPr>
              <a:t>16</a:t>
            </a:r>
            <a:r>
              <a:rPr lang="ko-KR" altLang="en-US" sz="2000" dirty="0">
                <a:latin typeface="+mn-ea"/>
              </a:rPr>
              <a:t>개 선정</a:t>
            </a:r>
            <a:r>
              <a:rPr lang="en-US" altLang="ko-KR" sz="2000" dirty="0">
                <a:latin typeface="+mn-ea"/>
              </a:rPr>
              <a:t>(7</a:t>
            </a:r>
            <a:r>
              <a:rPr lang="ko-KR" altLang="en-US" sz="2000" dirty="0">
                <a:latin typeface="+mn-ea"/>
              </a:rPr>
              <a:t>개의 공개키와 </a:t>
            </a:r>
            <a:r>
              <a:rPr lang="en-US" altLang="ko-KR" sz="2000" dirty="0">
                <a:latin typeface="+mn-ea"/>
              </a:rPr>
              <a:t>9</a:t>
            </a:r>
            <a:r>
              <a:rPr lang="ko-KR" altLang="en-US" sz="2000" dirty="0">
                <a:latin typeface="+mn-ea"/>
              </a:rPr>
              <a:t>개의 전자서명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+mn-ea"/>
              </a:rPr>
              <a:t>TLS</a:t>
            </a:r>
            <a:r>
              <a:rPr lang="ko-KR" altLang="en-US" sz="2400" dirty="0">
                <a:latin typeface="+mn-ea"/>
              </a:rPr>
              <a:t>와 같은 통신 보안 프로토콜에 사용되는 암호화 알고리즘도 </a:t>
            </a:r>
            <a:r>
              <a:rPr lang="ko-KR" altLang="en-US" sz="2400" dirty="0" err="1">
                <a:latin typeface="+mn-ea"/>
              </a:rPr>
              <a:t>양자내성암호로</a:t>
            </a:r>
            <a:r>
              <a:rPr lang="ko-KR" altLang="en-US" sz="2400" dirty="0">
                <a:latin typeface="+mn-ea"/>
              </a:rPr>
              <a:t> 전환 해야 함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kumimoji="1" lang="ko-KR" altLang="en-US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B7224D0-B77F-6A32-D900-E861D6F38DBD}"/>
                  </a:ext>
                </a:extLst>
              </p:cNvPr>
              <p:cNvSpPr/>
              <p:nvPr/>
            </p:nvSpPr>
            <p:spPr>
              <a:xfrm>
                <a:off x="0" y="4715887"/>
                <a:ext cx="12192000" cy="167702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ko-KR" sz="2800" b="1" dirty="0">
                    <a:solidFill>
                      <a:srgbClr val="2E75B6"/>
                    </a:solidFill>
                  </a:rPr>
                  <a:t>TLS PQC </a:t>
                </a:r>
                <a:r>
                  <a:rPr lang="ko-KR" altLang="en-US" sz="2800" b="1" dirty="0">
                    <a:solidFill>
                      <a:srgbClr val="2E75B6"/>
                    </a:solidFill>
                  </a:rPr>
                  <a:t>전환 시</a:t>
                </a:r>
                <a:endParaRPr lang="en-US" altLang="ko-KR" sz="2800" b="1" dirty="0">
                  <a:solidFill>
                    <a:srgbClr val="2E75B6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ko-KR" altLang="en-US" sz="2800" b="1" dirty="0">
                    <a:solidFill>
                      <a:schemeClr val="tx1"/>
                    </a:solidFill>
                  </a:rPr>
                  <a:t>   </a:t>
                </a:r>
                <a:r>
                  <a:rPr lang="en-US" altLang="ko-KR" sz="2800" b="1" dirty="0">
                    <a:solidFill>
                      <a:schemeClr val="tx1"/>
                    </a:solidFill>
                  </a:rPr>
                  <a:t>TLS 1.2</a:t>
                </a:r>
                <a:r>
                  <a:rPr kumimoji="1" lang="en-US" altLang="ko-KR" sz="28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800" b="1" dirty="0">
                    <a:solidFill>
                      <a:schemeClr val="tx1"/>
                    </a:solidFill>
                  </a:rPr>
                  <a:t> TLS 1.3 </a:t>
                </a:r>
                <a:r>
                  <a:rPr lang="ko-KR" altLang="en-US" sz="2800" b="1" dirty="0">
                    <a:solidFill>
                      <a:schemeClr val="tx1"/>
                    </a:solidFill>
                  </a:rPr>
                  <a:t>전환 시 발생한 취약점과는 다른 </a:t>
                </a:r>
                <a:endParaRPr lang="en-US" altLang="ko-KR" sz="28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ko-KR" altLang="en-US" sz="2800" b="1" dirty="0">
                    <a:solidFill>
                      <a:srgbClr val="FF0000"/>
                    </a:solidFill>
                  </a:rPr>
                  <a:t>새로운 보안 취약점이 존재할 수 있음</a:t>
                </a: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B7224D0-B77F-6A32-D900-E861D6F38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15887"/>
                <a:ext cx="12192000" cy="1677028"/>
              </a:xfrm>
              <a:prstGeom prst="rect">
                <a:avLst/>
              </a:prstGeom>
              <a:blipFill>
                <a:blip r:embed="rId2"/>
                <a:stretch>
                  <a:fillRect b="-7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2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Transport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 </a:t>
            </a:r>
            <a:r>
              <a:rPr lang="en-US" altLang="ko-KR" dirty="0"/>
              <a:t>Security</a:t>
            </a:r>
            <a:r>
              <a:rPr kumimoji="1" lang="en-US" altLang="ko-KR" dirty="0"/>
              <a:t> (TLS)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</a:rPr>
              <a:t>인터넷상에서 보안 통신을 수행하는 프로토콜</a:t>
            </a:r>
            <a:endParaRPr lang="en-US" altLang="ko-KR" b="1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두 컴퓨터 간의 통신을 암호화하여 공격을 방지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데이터의 기밀성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무결성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인증을 보장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HTTPS, FTPS, SMTPS </a:t>
            </a:r>
            <a:r>
              <a:rPr lang="ko-KR" altLang="en-US" dirty="0">
                <a:latin typeface="+mn-ea"/>
              </a:rPr>
              <a:t>등에서 사용</a:t>
            </a:r>
            <a:endParaRPr lang="en-US" altLang="ko-KR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CF9790-E483-E17F-1957-7D860BEF7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982" y="3429000"/>
            <a:ext cx="6298036" cy="314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81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TLS1.2 / TLS1.3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05960" y="1035224"/>
            <a:ext cx="11780080" cy="5786437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+mn-ea"/>
              </a:rPr>
              <a:t>TLS 1.2</a:t>
            </a:r>
          </a:p>
          <a:p>
            <a:pPr lvl="1"/>
            <a:r>
              <a:rPr lang="en-US" altLang="ko-KR" sz="2000" b="1" dirty="0">
                <a:solidFill>
                  <a:srgbClr val="2E75B6"/>
                </a:solidFill>
                <a:latin typeface="+mn-ea"/>
              </a:rPr>
              <a:t>2008</a:t>
            </a:r>
            <a:r>
              <a:rPr lang="ko-KR" altLang="en-US" sz="2000" b="1" dirty="0">
                <a:solidFill>
                  <a:srgbClr val="2E75B6"/>
                </a:solidFill>
                <a:latin typeface="+mn-ea"/>
              </a:rPr>
              <a:t>년에 발표된 버전</a:t>
            </a:r>
            <a:r>
              <a:rPr lang="en-US" altLang="ko-KR" sz="2000" b="1" dirty="0">
                <a:solidFill>
                  <a:srgbClr val="2E75B6"/>
                </a:solidFill>
                <a:latin typeface="+mn-ea"/>
              </a:rPr>
              <a:t>,</a:t>
            </a:r>
            <a:r>
              <a:rPr lang="ko-KR" altLang="en-US" sz="2000" b="1" dirty="0">
                <a:solidFill>
                  <a:srgbClr val="2E75B6"/>
                </a:solidFill>
                <a:latin typeface="+mn-ea"/>
              </a:rPr>
              <a:t> 현재까지도 많은 브라우저와 서버에서 사용</a:t>
            </a:r>
            <a:endParaRPr lang="en-US" altLang="ko-KR" sz="2000" b="1" dirty="0">
              <a:solidFill>
                <a:srgbClr val="2E75B6"/>
              </a:solidFill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AES, ARIA </a:t>
            </a:r>
            <a:r>
              <a:rPr lang="ko-KR" altLang="en-US" sz="2000" dirty="0">
                <a:latin typeface="+mn-ea"/>
              </a:rPr>
              <a:t>등 다수의 암호 알고리즘을 지원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TLS 1.3</a:t>
            </a:r>
          </a:p>
          <a:p>
            <a:pPr lvl="1"/>
            <a:r>
              <a:rPr lang="en-US" altLang="ko-KR" sz="2000" dirty="0">
                <a:latin typeface="+mn-ea"/>
              </a:rPr>
              <a:t>2018</a:t>
            </a:r>
            <a:r>
              <a:rPr lang="ko-KR" altLang="en-US" sz="2000" dirty="0">
                <a:latin typeface="+mn-ea"/>
              </a:rPr>
              <a:t>년 발표된 최신 버전으로 이전 버전보다 성능과 보안성 향상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보안성 </a:t>
            </a:r>
            <a:endParaRPr lang="en-US" altLang="ko-KR" sz="2000" dirty="0">
              <a:latin typeface="+mn-ea"/>
            </a:endParaRPr>
          </a:p>
          <a:p>
            <a:pPr lvl="2"/>
            <a:r>
              <a:rPr lang="ko-KR" altLang="en-US" sz="1800" dirty="0">
                <a:latin typeface="+mn-ea"/>
              </a:rPr>
              <a:t>보안을 위해 허용하는 암호화 알고리즘을 제한 </a:t>
            </a:r>
            <a:r>
              <a:rPr lang="en-US" altLang="ko-KR" sz="1800" dirty="0">
                <a:latin typeface="+mn-ea"/>
              </a:rPr>
              <a:t>(SHA-1, RC4 </a:t>
            </a:r>
            <a:r>
              <a:rPr lang="ko-KR" altLang="en-US" sz="1800" dirty="0">
                <a:latin typeface="+mn-ea"/>
              </a:rPr>
              <a:t>등은 제외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 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1800" dirty="0">
                <a:latin typeface="+mn-ea"/>
              </a:rPr>
              <a:t>모든 연결에 대해 </a:t>
            </a:r>
            <a:r>
              <a:rPr lang="en-US" altLang="ko-KR" sz="1800" dirty="0">
                <a:latin typeface="+mn-ea"/>
              </a:rPr>
              <a:t>Forward Secrecy</a:t>
            </a:r>
            <a:r>
              <a:rPr lang="ko-KR" altLang="en-US" sz="1800" dirty="0" err="1">
                <a:latin typeface="+mn-ea"/>
              </a:rPr>
              <a:t>를</a:t>
            </a:r>
            <a:r>
              <a:rPr lang="ko-KR" altLang="en-US" sz="1800" dirty="0">
                <a:latin typeface="+mn-ea"/>
              </a:rPr>
              <a:t> 강제화</a:t>
            </a:r>
            <a:r>
              <a:rPr lang="en-US" altLang="ko-KR" sz="1800" dirty="0">
                <a:latin typeface="+mn-ea"/>
              </a:rPr>
              <a:t> (TLS 1.2</a:t>
            </a:r>
            <a:r>
              <a:rPr lang="ko-KR" altLang="en-US" sz="1800" dirty="0">
                <a:latin typeface="+mn-ea"/>
              </a:rPr>
              <a:t>에서는 선택적</a:t>
            </a:r>
            <a:r>
              <a:rPr lang="en-US" altLang="ko-KR" sz="1800" dirty="0">
                <a:latin typeface="+mn-ea"/>
              </a:rPr>
              <a:t>)</a:t>
            </a:r>
            <a:br>
              <a:rPr lang="en-US" altLang="ko-KR" sz="1800" dirty="0">
                <a:latin typeface="+mn-ea"/>
              </a:rPr>
            </a:br>
            <a:r>
              <a:rPr lang="en-US" altLang="ko-KR" sz="1600" dirty="0">
                <a:latin typeface="+mn-ea"/>
              </a:rPr>
              <a:t>Forward Secrecy? </a:t>
            </a:r>
            <a:r>
              <a:rPr lang="ko-KR" altLang="en-US" sz="1600" b="0" i="0" dirty="0">
                <a:effectLst/>
                <a:latin typeface="+mn-ea"/>
              </a:rPr>
              <a:t>고유한</a:t>
            </a:r>
            <a:r>
              <a:rPr lang="en-US" altLang="ko-KR" sz="1600" b="0" i="0" dirty="0">
                <a:effectLst/>
                <a:latin typeface="+mn-ea"/>
              </a:rPr>
              <a:t>, </a:t>
            </a:r>
            <a:r>
              <a:rPr lang="ko-KR" altLang="en-US" sz="1600" b="0" i="0" dirty="0">
                <a:effectLst/>
                <a:latin typeface="+mn-ea"/>
              </a:rPr>
              <a:t>일회용 키</a:t>
            </a:r>
            <a:r>
              <a:rPr lang="en-US" altLang="ko-KR" sz="1600" b="0" i="0" dirty="0">
                <a:effectLst/>
                <a:latin typeface="+mn-ea"/>
              </a:rPr>
              <a:t>(</a:t>
            </a:r>
            <a:r>
              <a:rPr lang="ko-KR" altLang="en-US" sz="1600" b="0" i="0" dirty="0">
                <a:effectLst/>
                <a:latin typeface="+mn-ea"/>
              </a:rPr>
              <a:t>세션 키</a:t>
            </a:r>
            <a:r>
              <a:rPr lang="en-US" altLang="ko-KR" sz="1600" b="0" i="0" dirty="0">
                <a:effectLst/>
                <a:latin typeface="+mn-ea"/>
              </a:rPr>
              <a:t>)</a:t>
            </a:r>
            <a:r>
              <a:rPr lang="ko-KR" altLang="en-US" sz="1600" b="0" i="0" dirty="0" err="1">
                <a:effectLst/>
                <a:latin typeface="+mn-ea"/>
              </a:rPr>
              <a:t>를</a:t>
            </a:r>
            <a:r>
              <a:rPr lang="ko-KR" altLang="en-US" sz="1600" b="0" i="0" dirty="0">
                <a:effectLst/>
                <a:latin typeface="+mn-ea"/>
              </a:rPr>
              <a:t> 사용</a:t>
            </a:r>
            <a:r>
              <a:rPr lang="en-US" altLang="ko-KR" sz="1600" b="0" i="0" dirty="0">
                <a:effectLst/>
                <a:latin typeface="+mn-ea"/>
              </a:rPr>
              <a:t>,</a:t>
            </a:r>
            <a:r>
              <a:rPr lang="ko-KR" altLang="en-US" sz="1600" b="0" i="0" dirty="0">
                <a:effectLst/>
                <a:latin typeface="+mn-ea"/>
              </a:rPr>
              <a:t> 세션이 종료되면 폐기 공격자가 과거의 통신 내용을 </a:t>
            </a:r>
            <a:r>
              <a:rPr lang="ko-KR" altLang="en-US" sz="1600" b="0" i="0" dirty="0" err="1">
                <a:effectLst/>
                <a:latin typeface="+mn-ea"/>
              </a:rPr>
              <a:t>복호화하는</a:t>
            </a:r>
            <a:r>
              <a:rPr lang="ko-KR" altLang="en-US" sz="1600" b="0" i="0" dirty="0">
                <a:effectLst/>
                <a:latin typeface="+mn-ea"/>
              </a:rPr>
              <a:t> 것을 방지</a:t>
            </a:r>
            <a:endParaRPr lang="en-US" altLang="ko-KR" sz="1600" b="0" i="0" dirty="0">
              <a:effectLst/>
              <a:latin typeface="+mn-ea"/>
            </a:endParaRPr>
          </a:p>
          <a:p>
            <a:pPr lvl="2"/>
            <a:r>
              <a:rPr lang="ko-KR" altLang="en-US" sz="1800" b="0" i="0" dirty="0" err="1">
                <a:effectLst/>
                <a:latin typeface="+mn-ea"/>
              </a:rPr>
              <a:t>핸드셰이크의</a:t>
            </a:r>
            <a:r>
              <a:rPr lang="ko-KR" altLang="en-US" sz="1800" b="0" i="0" dirty="0">
                <a:effectLst/>
                <a:latin typeface="+mn-ea"/>
              </a:rPr>
              <a:t> 초기 단계에서 암호화를 시작하여 더 많은 정보를 보호</a:t>
            </a:r>
            <a:br>
              <a:rPr lang="en-US" altLang="ko-KR" sz="1800" b="0" i="0" dirty="0">
                <a:effectLst/>
                <a:latin typeface="+mn-ea"/>
              </a:rPr>
            </a:br>
            <a:endParaRPr lang="en-US" altLang="ko-KR" sz="1800" b="0" i="0" dirty="0">
              <a:effectLst/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성능</a:t>
            </a:r>
            <a:endParaRPr lang="en-US" altLang="ko-KR" sz="2000" dirty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</a:rPr>
              <a:t>핸드셰이크</a:t>
            </a:r>
            <a:r>
              <a:rPr lang="ko-KR" altLang="en-US" dirty="0">
                <a:latin typeface="+mn-ea"/>
              </a:rPr>
              <a:t> 과정 단축 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0-RTT Resumption </a:t>
            </a:r>
            <a:r>
              <a:rPr lang="ko-KR" altLang="en-US" dirty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r>
              <a:rPr lang="en-US" altLang="ko-KR" b="0" i="0" dirty="0">
                <a:effectLst/>
                <a:latin typeface="+mn-ea"/>
              </a:rPr>
              <a:t>:</a:t>
            </a:r>
            <a:r>
              <a:rPr lang="ko-KR" altLang="en-US" b="0" i="0" dirty="0">
                <a:effectLst/>
                <a:latin typeface="+mn-ea"/>
              </a:rPr>
              <a:t> 클라이언트와 서버가 이전 세션을 </a:t>
            </a:r>
            <a:r>
              <a:rPr lang="en-US" altLang="ko-KR" b="0" i="0" dirty="0">
                <a:effectLst/>
                <a:latin typeface="+mn-ea"/>
              </a:rPr>
              <a:t>"</a:t>
            </a:r>
            <a:r>
              <a:rPr lang="ko-KR" altLang="en-US" b="0" i="0" dirty="0">
                <a:effectLst/>
                <a:latin typeface="+mn-ea"/>
              </a:rPr>
              <a:t>기억</a:t>
            </a:r>
            <a:r>
              <a:rPr lang="en-US" altLang="ko-KR" b="0" i="0" dirty="0">
                <a:effectLst/>
                <a:latin typeface="+mn-ea"/>
              </a:rPr>
              <a:t>"</a:t>
            </a:r>
            <a:r>
              <a:rPr lang="ko-KR" altLang="en-US" b="0" i="0" dirty="0">
                <a:effectLst/>
                <a:latin typeface="+mn-ea"/>
              </a:rPr>
              <a:t>하고 연결을 빠르게 재개 </a:t>
            </a:r>
            <a:r>
              <a:rPr lang="en-US" altLang="ko-KR" b="0" i="0" dirty="0">
                <a:effectLst/>
                <a:latin typeface="+mn-ea"/>
              </a:rPr>
              <a:t>(</a:t>
            </a:r>
            <a:r>
              <a:rPr lang="en-US" altLang="ko-Kore-KR" b="0" i="0" dirty="0">
                <a:effectLst/>
                <a:latin typeface="+mn-ea"/>
              </a:rPr>
              <a:t>TLS 1.2는</a:t>
            </a:r>
            <a:r>
              <a:rPr lang="ko-KR" altLang="en-US" b="0" i="0" dirty="0">
                <a:effectLst/>
                <a:latin typeface="+mn-ea"/>
              </a:rPr>
              <a:t> 지원 안함</a:t>
            </a:r>
            <a:r>
              <a:rPr lang="en-US" altLang="ko-KR" b="0" i="0" dirty="0">
                <a:effectLst/>
                <a:latin typeface="+mn-ea"/>
              </a:rPr>
              <a:t>)</a:t>
            </a:r>
            <a:endParaRPr lang="en-US" altLang="ko-KR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0328E-91DE-180E-55DD-652E13D67D99}"/>
              </a:ext>
            </a:extLst>
          </p:cNvPr>
          <p:cNvSpPr txBox="1"/>
          <p:nvPr/>
        </p:nvSpPr>
        <p:spPr>
          <a:xfrm>
            <a:off x="9775813" y="6497347"/>
            <a:ext cx="2004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400" b="0" i="0" dirty="0">
                <a:effectLst/>
                <a:latin typeface="+mn-ea"/>
              </a:rPr>
              <a:t>RTT : Round-Trip Time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559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77B414-B1EB-542D-0453-9F05E1C54C0A}"/>
              </a:ext>
            </a:extLst>
          </p:cNvPr>
          <p:cNvSpPr/>
          <p:nvPr/>
        </p:nvSpPr>
        <p:spPr>
          <a:xfrm>
            <a:off x="7286172" y="0"/>
            <a:ext cx="4896834" cy="3184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TLS handshake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994" y="969910"/>
            <a:ext cx="7407805" cy="5057775"/>
          </a:xfrm>
        </p:spPr>
        <p:txBody>
          <a:bodyPr/>
          <a:lstStyle/>
          <a:p>
            <a:r>
              <a:rPr lang="en-US" altLang="ko-KR" sz="2400" b="1" dirty="0">
                <a:latin typeface="+mn-ea"/>
              </a:rPr>
              <a:t>TLS 1.2 / TLS 1.3 </a:t>
            </a:r>
            <a:r>
              <a:rPr lang="ko-KR" altLang="en-US" sz="2400" b="1" dirty="0">
                <a:latin typeface="+mn-ea"/>
              </a:rPr>
              <a:t>비교</a:t>
            </a:r>
            <a:endParaRPr lang="en-US" altLang="ko-KR" sz="2400" b="1" dirty="0">
              <a:latin typeface="+mn-ea"/>
            </a:endParaRPr>
          </a:p>
          <a:p>
            <a:pPr lvl="1"/>
            <a:r>
              <a:rPr lang="ko-KR" altLang="en-US" sz="2000" b="1" dirty="0">
                <a:solidFill>
                  <a:srgbClr val="2E75B6"/>
                </a:solidFill>
                <a:latin typeface="+mn-ea"/>
              </a:rPr>
              <a:t>필요한 통신 횟수가 줄어 키 교환에 따른 시간이 단축</a:t>
            </a:r>
            <a:endParaRPr lang="en-US" altLang="ko-KR" sz="2000" b="1" dirty="0">
              <a:solidFill>
                <a:srgbClr val="2E75B6"/>
              </a:solidFill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TLS 1.2</a:t>
            </a:r>
            <a:r>
              <a:rPr lang="ko-KR" altLang="en-US" sz="2000" dirty="0">
                <a:latin typeface="+mn-ea"/>
              </a:rPr>
              <a:t>의 </a:t>
            </a:r>
            <a:r>
              <a:rPr lang="ko-KR" altLang="en-US" sz="2000" dirty="0" err="1">
                <a:latin typeface="+mn-ea"/>
              </a:rPr>
              <a:t>핸드셰이크는</a:t>
            </a:r>
            <a:r>
              <a:rPr lang="ko-KR" altLang="en-US" sz="2000" dirty="0">
                <a:latin typeface="+mn-ea"/>
              </a:rPr>
              <a:t> 두 라운드 </a:t>
            </a:r>
            <a:r>
              <a:rPr lang="ko-KR" altLang="en-US" sz="2000" dirty="0" err="1">
                <a:latin typeface="+mn-ea"/>
              </a:rPr>
              <a:t>트립이</a:t>
            </a:r>
            <a:r>
              <a:rPr lang="ko-KR" altLang="en-US" sz="2000" dirty="0">
                <a:latin typeface="+mn-ea"/>
              </a:rPr>
              <a:t> 필요한 반면</a:t>
            </a:r>
            <a:r>
              <a:rPr lang="en-US" altLang="ko-KR" sz="2000" dirty="0">
                <a:latin typeface="+mn-ea"/>
              </a:rPr>
              <a:t>, </a:t>
            </a:r>
          </a:p>
          <a:p>
            <a:pPr lvl="1"/>
            <a:r>
              <a:rPr lang="en-US" altLang="ko-KR" sz="2000" dirty="0">
                <a:latin typeface="+mn-ea"/>
              </a:rPr>
              <a:t>TLS 1.3</a:t>
            </a:r>
            <a:r>
              <a:rPr lang="ko-KR" altLang="en-US" sz="2000" dirty="0">
                <a:latin typeface="+mn-ea"/>
              </a:rPr>
              <a:t>의 </a:t>
            </a:r>
            <a:r>
              <a:rPr lang="ko-KR" altLang="en-US" sz="2000" dirty="0" err="1">
                <a:latin typeface="+mn-ea"/>
              </a:rPr>
              <a:t>핸드셰이크는</a:t>
            </a:r>
            <a:r>
              <a:rPr lang="ko-KR" altLang="en-US" sz="2000" dirty="0">
                <a:latin typeface="+mn-ea"/>
              </a:rPr>
              <a:t> 하나의 라운드 </a:t>
            </a:r>
            <a:r>
              <a:rPr lang="ko-KR" altLang="en-US" sz="2000" dirty="0" err="1">
                <a:latin typeface="+mn-ea"/>
              </a:rPr>
              <a:t>트립만</a:t>
            </a:r>
            <a:r>
              <a:rPr lang="ko-KR" altLang="en-US" sz="2000" dirty="0">
                <a:latin typeface="+mn-ea"/>
              </a:rPr>
              <a:t> 필요</a:t>
            </a:r>
            <a:r>
              <a:rPr lang="en-US" altLang="ko-KR" sz="2000" dirty="0">
                <a:latin typeface="+mn-ea"/>
              </a:rPr>
              <a:t>, </a:t>
            </a:r>
          </a:p>
          <a:p>
            <a:pPr lvl="1"/>
            <a:r>
              <a:rPr lang="ko-KR" altLang="en-US" sz="2000" dirty="0" err="1">
                <a:latin typeface="+mn-ea"/>
              </a:rPr>
              <a:t>재연결</a:t>
            </a:r>
            <a:r>
              <a:rPr lang="ko-KR" altLang="en-US" sz="2000" dirty="0">
                <a:latin typeface="+mn-ea"/>
              </a:rPr>
              <a:t> 시에는 </a:t>
            </a:r>
            <a:r>
              <a:rPr lang="en-US" altLang="ko-KR" sz="2000" dirty="0">
                <a:latin typeface="+mn-ea"/>
              </a:rPr>
              <a:t>0-RTT (</a:t>
            </a:r>
            <a:r>
              <a:rPr lang="ko-KR" altLang="en-US" sz="2000" dirty="0">
                <a:latin typeface="+mn-ea"/>
              </a:rPr>
              <a:t>라운드 </a:t>
            </a:r>
            <a:r>
              <a:rPr lang="ko-KR" altLang="en-US" sz="2000" dirty="0" err="1">
                <a:latin typeface="+mn-ea"/>
              </a:rPr>
              <a:t>트립</a:t>
            </a:r>
            <a:r>
              <a:rPr lang="ko-KR" altLang="en-US" sz="2000" dirty="0">
                <a:latin typeface="+mn-ea"/>
              </a:rPr>
              <a:t> 타임</a:t>
            </a:r>
            <a:r>
              <a:rPr lang="en-US" altLang="ko-KR" sz="2000" dirty="0">
                <a:latin typeface="+mn-ea"/>
              </a:rPr>
              <a:t>) </a:t>
            </a:r>
            <a:r>
              <a:rPr lang="ko-KR" altLang="en-US" sz="2000" dirty="0">
                <a:latin typeface="+mn-ea"/>
              </a:rPr>
              <a:t>모드를 사용하여 </a:t>
            </a:r>
            <a:br>
              <a:rPr lang="en-US" altLang="ko-KR" sz="2000" dirty="0">
                <a:latin typeface="+mn-ea"/>
              </a:rPr>
            </a:br>
            <a:r>
              <a:rPr lang="ko-KR" altLang="en-US" sz="2000" dirty="0">
                <a:latin typeface="+mn-ea"/>
              </a:rPr>
              <a:t>추가적인 지연 시간을 감소 가능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8961B2E-131B-3B14-C2EB-8F1774FC4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373868"/>
              </p:ext>
            </p:extLst>
          </p:nvPr>
        </p:nvGraphicFramePr>
        <p:xfrm>
          <a:off x="1669145" y="3490767"/>
          <a:ext cx="9129483" cy="3184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161">
                  <a:extLst>
                    <a:ext uri="{9D8B030D-6E8A-4147-A177-3AD203B41FA5}">
                      <a16:colId xmlns:a16="http://schemas.microsoft.com/office/drawing/2014/main" val="2172796623"/>
                    </a:ext>
                  </a:extLst>
                </a:gridCol>
                <a:gridCol w="3043161">
                  <a:extLst>
                    <a:ext uri="{9D8B030D-6E8A-4147-A177-3AD203B41FA5}">
                      <a16:colId xmlns:a16="http://schemas.microsoft.com/office/drawing/2014/main" val="2128620700"/>
                    </a:ext>
                  </a:extLst>
                </a:gridCol>
                <a:gridCol w="3043161">
                  <a:extLst>
                    <a:ext uri="{9D8B030D-6E8A-4147-A177-3AD203B41FA5}">
                      <a16:colId xmlns:a16="http://schemas.microsoft.com/office/drawing/2014/main" val="521648510"/>
                    </a:ext>
                  </a:extLst>
                </a:gridCol>
              </a:tblGrid>
              <a:tr h="42814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+mn-ea"/>
                          <a:ea typeface="+mn-ea"/>
                        </a:rPr>
                        <a:t>TLS 1.2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+mn-ea"/>
                          <a:ea typeface="+mn-ea"/>
                        </a:rPr>
                        <a:t>TLS 1.3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566399481"/>
                  </a:ext>
                </a:extLst>
              </a:tr>
              <a:tr h="428143"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+mn-ea"/>
                          <a:ea typeface="+mn-ea"/>
                        </a:rPr>
                        <a:t>Cipher suite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+mn-ea"/>
                          <a:ea typeface="+mn-ea"/>
                        </a:rPr>
                        <a:t>Merged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+mn-ea"/>
                          <a:ea typeface="+mn-ea"/>
                        </a:rPr>
                        <a:t>Separate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885668984"/>
                  </a:ext>
                </a:extLst>
              </a:tr>
              <a:tr h="633416"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+mn-ea"/>
                          <a:ea typeface="+mn-ea"/>
                        </a:rPr>
                        <a:t>Handshake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+mn-ea"/>
                          <a:ea typeface="+mn-ea"/>
                        </a:rPr>
                        <a:t>2-RTT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+mn-ea"/>
                          <a:ea typeface="+mn-ea"/>
                        </a:rPr>
                        <a:t>1-RTT,</a:t>
                      </a:r>
                    </a:p>
                    <a:p>
                      <a:pPr algn="ctr"/>
                      <a:r>
                        <a:rPr lang="en" sz="1800" dirty="0">
                          <a:effectLst/>
                          <a:latin typeface="+mn-ea"/>
                          <a:ea typeface="+mn-ea"/>
                        </a:rPr>
                        <a:t>0-RTT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717270750"/>
                  </a:ext>
                </a:extLst>
              </a:tr>
              <a:tr h="428143"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+mn-ea"/>
                          <a:ea typeface="+mn-ea"/>
                        </a:rPr>
                        <a:t>Symmetric encryption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+mn-ea"/>
                          <a:ea typeface="+mn-ea"/>
                        </a:rPr>
                        <a:t>AEAD, CBC, RC4, 3DES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+mn-ea"/>
                          <a:ea typeface="+mn-ea"/>
                        </a:rPr>
                        <a:t>AEAD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106352596"/>
                  </a:ext>
                </a:extLst>
              </a:tr>
              <a:tr h="633416"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+mn-ea"/>
                          <a:ea typeface="+mn-ea"/>
                        </a:rPr>
                        <a:t>Key-exchange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+mn-ea"/>
                          <a:ea typeface="+mn-ea"/>
                        </a:rPr>
                        <a:t>RSA,DHE, DH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+mn-ea"/>
                          <a:ea typeface="+mn-ea"/>
                        </a:rPr>
                        <a:t>ECDHE,</a:t>
                      </a:r>
                    </a:p>
                    <a:p>
                      <a:pPr algn="ctr"/>
                      <a:r>
                        <a:rPr lang="en" sz="1800" dirty="0" err="1">
                          <a:effectLst/>
                          <a:latin typeface="+mn-ea"/>
                          <a:ea typeface="+mn-ea"/>
                        </a:rPr>
                        <a:t>EdDSA</a:t>
                      </a:r>
                      <a:endParaRPr lang="en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966608397"/>
                  </a:ext>
                </a:extLst>
              </a:tr>
              <a:tr h="633416"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+mn-ea"/>
                          <a:ea typeface="+mn-ea"/>
                        </a:rPr>
                        <a:t>Elliptic-curve cryptography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+mn-ea"/>
                          <a:ea typeface="+mn-ea"/>
                        </a:rPr>
                        <a:t>ECDSA</a:t>
                      </a:r>
                    </a:p>
                    <a:p>
                      <a:pPr algn="ctr"/>
                      <a:r>
                        <a:rPr lang="en" sz="1800">
                          <a:effectLst/>
                          <a:latin typeface="+mn-ea"/>
                          <a:ea typeface="+mn-ea"/>
                        </a:rPr>
                        <a:t>(P-256, P-384)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dirty="0" err="1">
                          <a:effectLst/>
                          <a:latin typeface="+mn-ea"/>
                          <a:ea typeface="+mn-ea"/>
                        </a:rPr>
                        <a:t>EdDSA</a:t>
                      </a:r>
                      <a:r>
                        <a:rPr lang="en" sz="1800" dirty="0">
                          <a:effectLst/>
                          <a:latin typeface="+mn-ea"/>
                          <a:ea typeface="+mn-ea"/>
                        </a:rPr>
                        <a:t>(Ed2551, Ed448)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55872232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CB4CDDC4-5E38-43A7-199B-624D0122C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389" y="207747"/>
            <a:ext cx="4754399" cy="28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FEDD3-00E7-2506-2EE1-682C1EA0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>
                <a:effectLst/>
                <a:latin typeface="+mj-ea"/>
              </a:rPr>
              <a:t>TLS </a:t>
            </a:r>
            <a:r>
              <a:rPr lang="en" altLang="ko-Kore-KR" dirty="0">
                <a:latin typeface="+mj-ea"/>
              </a:rPr>
              <a:t>PQC </a:t>
            </a:r>
            <a:r>
              <a:rPr lang="en" altLang="ko-Kore-KR" dirty="0" err="1">
                <a:latin typeface="+mj-ea"/>
              </a:rPr>
              <a:t>전환</a:t>
            </a:r>
            <a:r>
              <a:rPr lang="en" altLang="ko-Kore-KR" dirty="0">
                <a:latin typeface="+mj-ea"/>
              </a:rPr>
              <a:t> </a:t>
            </a:r>
            <a:r>
              <a:rPr lang="en" altLang="ko-Kore-KR" dirty="0" err="1">
                <a:latin typeface="+mj-ea"/>
              </a:rPr>
              <a:t>연구</a:t>
            </a:r>
            <a:r>
              <a:rPr lang="en" altLang="ko-Kore-KR" dirty="0">
                <a:latin typeface="+mj-ea"/>
              </a:rPr>
              <a:t> </a:t>
            </a:r>
            <a:r>
              <a:rPr lang="en" altLang="ko-Kore-KR" dirty="0" err="1">
                <a:latin typeface="+mj-ea"/>
              </a:rPr>
              <a:t>동향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CD0FE3D-1EC1-7549-FB9A-5A6A0390298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4" y="1152525"/>
                <a:ext cx="8252262" cy="50577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ko-KR" sz="2400" dirty="0"/>
                  <a:t>PQ TLS 1.3 </a:t>
                </a:r>
                <a:r>
                  <a:rPr kumimoji="1" lang="ko-KR" altLang="en-US" sz="2400" dirty="0"/>
                  <a:t>임베디드 구현에 대한 전력</a:t>
                </a:r>
                <a:r>
                  <a:rPr kumimoji="1" lang="en-US" altLang="ko-KR" sz="2400" dirty="0"/>
                  <a:t>/</a:t>
                </a:r>
                <a:r>
                  <a:rPr kumimoji="1" lang="ko-KR" altLang="en-US" sz="2400" dirty="0"/>
                  <a:t>에너지 소비에 대한 평가를 하고 비교 분석 수행</a:t>
                </a:r>
                <a:endParaRPr kumimoji="1"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kumimoji="1" lang="en-US" altLang="ko-KR" sz="2400" dirty="0" err="1"/>
                  <a:t>WolfSSL</a:t>
                </a:r>
                <a:r>
                  <a:rPr kumimoji="1" lang="en-US" altLang="ko-KR" sz="2400" dirty="0"/>
                  <a:t> </a:t>
                </a:r>
                <a:r>
                  <a:rPr kumimoji="1" lang="ko-KR" altLang="en-US" sz="2400" dirty="0"/>
                  <a:t>에 대한 아키텍처 변경 </a:t>
                </a:r>
                <a:r>
                  <a:rPr kumimoji="1" lang="en-US" altLang="ko-KR" sz="2400" dirty="0"/>
                  <a:t>&amp; </a:t>
                </a:r>
                <a:r>
                  <a:rPr kumimoji="1" lang="ko-KR" altLang="en-US" sz="2400" dirty="0"/>
                  <a:t>프로토콜 자체도 일부 변경 </a:t>
                </a:r>
                <a:endParaRPr kumimoji="1" lang="en-US" altLang="ko-KR" sz="2400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2000" b="1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개의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TLS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 메시지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Fields 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변경</a:t>
                </a:r>
                <a:endParaRPr lang="en-US" altLang="ko-KR" sz="2000" b="1" dirty="0">
                  <a:solidFill>
                    <a:srgbClr val="FF0000"/>
                  </a:solidFill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“Extension Fields” : “Support Groups”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”Signature Algorithm＂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 </a:t>
                </a: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2000" b="1" dirty="0">
                    <a:solidFill>
                      <a:srgbClr val="FF0000"/>
                    </a:solidFill>
                  </a:rPr>
                  <a:t>Diffie-Hellman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 키 교환 방법을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KEM</a:t>
                </a:r>
                <a:r>
                  <a:rPr lang="ko-KR" altLang="en-US" sz="2000" b="1" dirty="0" err="1">
                    <a:solidFill>
                      <a:srgbClr val="FF0000"/>
                    </a:solidFill>
                    <a:latin typeface="+mn-ea"/>
                  </a:rPr>
                  <a:t>으로</a:t>
                </a:r>
                <a:r>
                  <a:rPr lang="ko-KR" altLang="en-US" sz="2000" b="1" dirty="0">
                    <a:solidFill>
                      <a:srgbClr val="FF0000"/>
                    </a:solidFill>
                    <a:latin typeface="+mn-ea"/>
                  </a:rPr>
                  <a:t> 변경</a:t>
                </a:r>
                <a:endParaRPr lang="en-US" altLang="ko-KR" sz="2000" b="1" dirty="0">
                  <a:solidFill>
                    <a:srgbClr val="FF0000"/>
                  </a:solidFill>
                  <a:latin typeface="+mn-ea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2000" b="1" dirty="0">
                    <a:solidFill>
                      <a:srgbClr val="FF0000"/>
                    </a:solidFill>
                  </a:rPr>
                  <a:t>디지털 서명과 사용된 인증서에서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post-quantum 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인증을 사용하도록 변경</a:t>
                </a:r>
                <a:endParaRPr lang="en-US" altLang="ko-KR" sz="2000" b="1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endParaRPr kumimoji="1"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kumimoji="1" lang="ko-KR" altLang="en-US" sz="2400" dirty="0"/>
                  <a:t>결과적으로 </a:t>
                </a:r>
                <a:r>
                  <a:rPr kumimoji="1" lang="en-US" altLang="ko-KR" sz="2400" dirty="0"/>
                  <a:t>PQ TLS 1.3</a:t>
                </a:r>
                <a:r>
                  <a:rPr kumimoji="1" lang="ko-KR" altLang="en-US" sz="2400" dirty="0"/>
                  <a:t> 구현이 기존  </a:t>
                </a:r>
                <a:r>
                  <a:rPr kumimoji="1" lang="en-US" altLang="ko-KR" sz="2400" dirty="0"/>
                  <a:t>TLS 1.3</a:t>
                </a:r>
                <a:r>
                  <a:rPr kumimoji="1" lang="ko-KR" altLang="en-US" sz="2400" dirty="0"/>
                  <a:t>과 동등하거나 더 효율적일 수 있음을 나타내는 결과 도출됨</a:t>
                </a:r>
                <a:endParaRPr kumimoji="1" lang="en-US" altLang="ko-KR" sz="2400" dirty="0"/>
              </a:p>
              <a:p>
                <a:pPr>
                  <a:lnSpc>
                    <a:spcPct val="100000"/>
                  </a:lnSpc>
                </a:pPr>
                <a:endParaRPr kumimoji="1" lang="en-US" altLang="ko-KR" sz="24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CD0FE3D-1EC1-7549-FB9A-5A6A03902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4" y="1152525"/>
                <a:ext cx="8252262" cy="5057775"/>
              </a:xfrm>
              <a:blipFill>
                <a:blip r:embed="rId3"/>
                <a:stretch>
                  <a:fillRect l="-1075" t="-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A2E86A25-969F-C27F-510E-7FE6C0AA4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8337" y="1279058"/>
            <a:ext cx="3116655" cy="48251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1B332C-AC01-6BCC-943F-4D0E02F39EE4}"/>
              </a:ext>
            </a:extLst>
          </p:cNvPr>
          <p:cNvSpPr txBox="1"/>
          <p:nvPr/>
        </p:nvSpPr>
        <p:spPr>
          <a:xfrm>
            <a:off x="692046" y="6565831"/>
            <a:ext cx="108079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ko-KR" sz="1050" dirty="0" err="1">
                <a:effectLst/>
              </a:rPr>
              <a:t>Tasopoulos</a:t>
            </a:r>
            <a:r>
              <a:rPr lang="en" altLang="ko-KR" sz="1050" dirty="0">
                <a:effectLst/>
              </a:rPr>
              <a:t>, George, et al. "Energy Consumption Evaluation of Post-Quantum TLS 1.3 for Resource-Constrained Embedded </a:t>
            </a:r>
            <a:r>
              <a:rPr lang="en" altLang="ko-KR" sz="1050" dirty="0" err="1">
                <a:effectLst/>
              </a:rPr>
              <a:t>Devices."Cryptology</a:t>
            </a:r>
            <a:r>
              <a:rPr lang="en" altLang="ko-KR" sz="1050" dirty="0">
                <a:effectLst/>
              </a:rPr>
              <a:t> </a:t>
            </a:r>
            <a:r>
              <a:rPr lang="en" altLang="ko-KR" sz="1050" dirty="0" err="1">
                <a:effectLst/>
              </a:rPr>
              <a:t>ePrint</a:t>
            </a:r>
            <a:r>
              <a:rPr lang="en" altLang="ko-KR" sz="1050" dirty="0">
                <a:effectLst/>
              </a:rPr>
              <a:t> Archive(2023).</a:t>
            </a:r>
          </a:p>
        </p:txBody>
      </p:sp>
    </p:spTree>
    <p:extLst>
      <p:ext uri="{BB962C8B-B14F-4D97-AF65-F5344CB8AC3E}">
        <p14:creationId xmlns:p14="http://schemas.microsoft.com/office/powerpoint/2010/main" val="10146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D4997478-ABE1-E716-EADA-64F4162BD425}"/>
              </a:ext>
            </a:extLst>
          </p:cNvPr>
          <p:cNvGrpSpPr/>
          <p:nvPr/>
        </p:nvGrpSpPr>
        <p:grpSpPr>
          <a:xfrm>
            <a:off x="6368143" y="1217984"/>
            <a:ext cx="5823857" cy="3419756"/>
            <a:chOff x="6368143" y="1217984"/>
            <a:chExt cx="5823857" cy="341975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ADBEB29-D9A3-C414-2EDD-A2610769E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0" t="4783" r="1212" b="1552"/>
            <a:stretch/>
          </p:blipFill>
          <p:spPr>
            <a:xfrm>
              <a:off x="6368143" y="1217984"/>
              <a:ext cx="5823857" cy="341294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8D4B50A-DF73-EF49-B653-E5C3AF745318}"/>
                </a:ext>
              </a:extLst>
            </p:cNvPr>
            <p:cNvSpPr txBox="1"/>
            <p:nvPr/>
          </p:nvSpPr>
          <p:spPr>
            <a:xfrm>
              <a:off x="6383102" y="4052965"/>
              <a:ext cx="580889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/>
                <a:t>Energy consumption </a:t>
              </a:r>
              <a:r>
                <a:rPr lang="ko-KR" altLang="en-US" sz="1600" dirty="0"/>
                <a:t>설정을 위한 </a:t>
              </a:r>
              <a:r>
                <a:rPr lang="en-US" altLang="ko-KR" sz="1600" dirty="0" err="1"/>
                <a:t>Nucleo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보드와 </a:t>
              </a:r>
              <a:r>
                <a:rPr lang="en-US" altLang="ko-KR" sz="1600" dirty="0" err="1"/>
                <a:t>PicoScope</a:t>
              </a:r>
              <a:endParaRPr lang="en-US" altLang="ko-KR" sz="1600" dirty="0"/>
            </a:p>
            <a:p>
              <a:pPr algn="ctr"/>
              <a:endParaRPr lang="ko-KR" altLang="en-US" sz="16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" altLang="ko-Kore-KR" dirty="0">
                <a:effectLst/>
                <a:latin typeface="+mj-ea"/>
              </a:rPr>
              <a:t>TLS </a:t>
            </a:r>
            <a:r>
              <a:rPr lang="en" altLang="ko-Kore-KR" dirty="0">
                <a:latin typeface="+mj-ea"/>
              </a:rPr>
              <a:t>PQC </a:t>
            </a:r>
            <a:r>
              <a:rPr lang="en" altLang="ko-Kore-KR" dirty="0" err="1">
                <a:latin typeface="+mj-ea"/>
              </a:rPr>
              <a:t>전환</a:t>
            </a:r>
            <a:r>
              <a:rPr lang="en" altLang="ko-Kore-KR" dirty="0">
                <a:latin typeface="+mj-ea"/>
              </a:rPr>
              <a:t> </a:t>
            </a:r>
            <a:r>
              <a:rPr lang="en" altLang="ko-Kore-KR" dirty="0" err="1">
                <a:latin typeface="+mj-ea"/>
              </a:rPr>
              <a:t>연구</a:t>
            </a:r>
            <a:r>
              <a:rPr lang="en" altLang="ko-Kore-KR" dirty="0">
                <a:latin typeface="+mj-ea"/>
              </a:rPr>
              <a:t> </a:t>
            </a:r>
            <a:r>
              <a:rPr lang="en" altLang="ko-Kore-KR" dirty="0" err="1">
                <a:latin typeface="+mj-ea"/>
              </a:rPr>
              <a:t>동향</a:t>
            </a:r>
            <a:endParaRPr lang="ko-KR" altLang="en-US" sz="5400" dirty="0">
              <a:latin typeface="+mj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DEBA995-3467-8208-5099-9951578E4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6996802" cy="4551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+mn-ea"/>
              </a:rPr>
              <a:t>실험 장치</a:t>
            </a:r>
            <a:endParaRPr lang="ko-Kore-KR" altLang="en-US" sz="2000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ko-KR" altLang="en-US" sz="1800" dirty="0">
                <a:latin typeface="+mn-ea"/>
              </a:rPr>
              <a:t>임베디드 장치</a:t>
            </a:r>
            <a:endParaRPr lang="en-US" altLang="ko-KR" sz="1800" dirty="0">
              <a:latin typeface="+mn-ea"/>
            </a:endParaRPr>
          </a:p>
          <a:p>
            <a:pPr lvl="2">
              <a:lnSpc>
                <a:spcPct val="110000"/>
              </a:lnSpc>
            </a:pPr>
            <a:r>
              <a:rPr lang="en" altLang="ko-Kore-KR" sz="1800" b="1" i="0" dirty="0">
                <a:effectLst/>
                <a:latin typeface="+mn-ea"/>
              </a:rPr>
              <a:t>Nucleo-F439ZI</a:t>
            </a:r>
            <a:r>
              <a:rPr lang="ko-KR" altLang="en-US" sz="1800" b="1" i="0" dirty="0">
                <a:effectLst/>
                <a:latin typeface="+mn-ea"/>
              </a:rPr>
              <a:t> 보드</a:t>
            </a:r>
            <a:r>
              <a:rPr lang="en-US" altLang="ko-KR" sz="1800" b="1" i="0" dirty="0">
                <a:effectLst/>
                <a:latin typeface="+mn-ea"/>
              </a:rPr>
              <a:t>(</a:t>
            </a:r>
            <a:r>
              <a:rPr lang="en" altLang="ko-Kore-KR" sz="1800" b="1" i="0" dirty="0">
                <a:effectLst/>
                <a:latin typeface="+mn-ea"/>
              </a:rPr>
              <a:t>32</a:t>
            </a:r>
            <a:r>
              <a:rPr lang="ko-KR" altLang="en-US" sz="1800" b="1" i="0" dirty="0">
                <a:effectLst/>
                <a:latin typeface="+mn-ea"/>
              </a:rPr>
              <a:t>비트 </a:t>
            </a:r>
            <a:r>
              <a:rPr lang="en" altLang="ko-Kore-KR" sz="1800" b="1" i="0" dirty="0">
                <a:effectLst/>
                <a:latin typeface="+mn-ea"/>
              </a:rPr>
              <a:t>ARM Cortex-M4</a:t>
            </a:r>
            <a:r>
              <a:rPr lang="en-US" altLang="ko-KR" sz="1800" b="0" i="0" dirty="0">
                <a:effectLst/>
                <a:latin typeface="+mn-ea"/>
              </a:rPr>
              <a:t>)</a:t>
            </a:r>
            <a:endParaRPr lang="en-US" altLang="ko-KR" sz="1800" b="1" dirty="0">
              <a:latin typeface="+mn-ea"/>
            </a:endParaRPr>
          </a:p>
          <a:p>
            <a:pPr lvl="2">
              <a:lnSpc>
                <a:spcPct val="110000"/>
              </a:lnSpc>
            </a:pPr>
            <a:r>
              <a:rPr lang="ko-KR" altLang="en-US" sz="1800" dirty="0">
                <a:latin typeface="+mn-ea"/>
              </a:rPr>
              <a:t>일반적으로 사용되는 </a:t>
            </a:r>
            <a:r>
              <a:rPr lang="en-US" altLang="ko-KR" sz="1800" dirty="0">
                <a:latin typeface="+mn-ea"/>
              </a:rPr>
              <a:t>IoT end-node</a:t>
            </a:r>
            <a:r>
              <a:rPr lang="ko-KR" altLang="en-US" sz="1800" dirty="0">
                <a:latin typeface="+mn-ea"/>
              </a:rPr>
              <a:t> 장치</a:t>
            </a:r>
            <a:endParaRPr lang="en-US" altLang="ko-KR" sz="1800" b="0" i="0" dirty="0">
              <a:effectLst/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클라우드 서버 역할 장치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en" altLang="ko-Kore-KR" sz="1800" b="1" i="0" dirty="0">
                <a:solidFill>
                  <a:srgbClr val="FF0000"/>
                </a:solidFill>
                <a:effectLst/>
                <a:latin typeface="+mn-ea"/>
              </a:rPr>
              <a:t>Ubuntu 20.04</a:t>
            </a:r>
            <a:r>
              <a:rPr lang="en" altLang="ko-Kore-KR" sz="1800" b="0" i="0" dirty="0">
                <a:effectLst/>
                <a:latin typeface="+mn-ea"/>
              </a:rPr>
              <a:t>, x86_64 </a:t>
            </a:r>
            <a:r>
              <a:rPr lang="ko-KR" altLang="en-US" sz="1800" b="0" i="0" dirty="0">
                <a:effectLst/>
                <a:latin typeface="+mn-ea"/>
              </a:rPr>
              <a:t>아키텍처</a:t>
            </a:r>
            <a:r>
              <a:rPr lang="en-US" altLang="ko-KR" sz="1800" b="0" i="0" dirty="0">
                <a:effectLst/>
                <a:latin typeface="+mn-ea"/>
              </a:rPr>
              <a:t>, </a:t>
            </a:r>
            <a:r>
              <a:rPr lang="en" altLang="ko-Kore-KR" sz="1800" b="1" i="0" dirty="0">
                <a:solidFill>
                  <a:srgbClr val="FF0000"/>
                </a:solidFill>
                <a:effectLst/>
                <a:latin typeface="+mn-ea"/>
              </a:rPr>
              <a:t>Intel i7-1165G7</a:t>
            </a:r>
            <a:r>
              <a:rPr lang="ko-KR" altLang="en-US" sz="1800" b="1" i="0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ko-KR" sz="1800" b="1" i="0" dirty="0">
                <a:solidFill>
                  <a:srgbClr val="FF0000"/>
                </a:solidFill>
                <a:effectLst/>
                <a:latin typeface="+mn-ea"/>
              </a:rPr>
              <a:t>processor</a:t>
            </a:r>
            <a:r>
              <a:rPr lang="en" altLang="ko-Kore-KR" sz="1800" b="0" i="0" dirty="0">
                <a:effectLst/>
                <a:latin typeface="+mn-ea"/>
              </a:rPr>
              <a:t>, 2.8 GHz</a:t>
            </a:r>
          </a:p>
          <a:p>
            <a:r>
              <a:rPr lang="ko-KR" altLang="en-US" sz="2000" dirty="0">
                <a:latin typeface="+mn-ea"/>
              </a:rPr>
              <a:t>네트워크 환경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b="0" i="0" dirty="0">
                <a:effectLst/>
                <a:latin typeface="+mn-ea"/>
              </a:rPr>
              <a:t>중간 게이트웨이 없이 평균 </a:t>
            </a:r>
            <a:r>
              <a:rPr lang="en" altLang="ko-Kore-KR" sz="1800" b="0" i="0" dirty="0">
                <a:effectLst/>
                <a:latin typeface="+mn-ea"/>
              </a:rPr>
              <a:t>RTT</a:t>
            </a:r>
            <a:r>
              <a:rPr lang="en-US" altLang="ko-KR" sz="1800" dirty="0">
                <a:latin typeface="+mn-ea"/>
              </a:rPr>
              <a:t>:</a:t>
            </a:r>
            <a:r>
              <a:rPr lang="ko-KR" altLang="en-US" sz="1800" b="0" i="0" dirty="0">
                <a:effectLst/>
                <a:latin typeface="+mn-ea"/>
              </a:rPr>
              <a:t> </a:t>
            </a:r>
            <a:r>
              <a:rPr lang="en-US" altLang="ko-KR" sz="1800" b="0" i="0" dirty="0">
                <a:effectLst/>
                <a:latin typeface="+mn-ea"/>
              </a:rPr>
              <a:t>0.493</a:t>
            </a:r>
            <a:r>
              <a:rPr lang="en" altLang="ko-Kore-KR" sz="1800" b="0" i="0" dirty="0" err="1">
                <a:effectLst/>
                <a:latin typeface="+mn-ea"/>
              </a:rPr>
              <a:t>ms</a:t>
            </a:r>
            <a:r>
              <a:rPr lang="en" altLang="ko-Kore-KR" sz="1800" b="0" i="0" dirty="0">
                <a:effectLst/>
                <a:latin typeface="+mn-ea"/>
              </a:rPr>
              <a:t> </a:t>
            </a:r>
          </a:p>
          <a:p>
            <a:pPr lvl="1"/>
            <a:r>
              <a:rPr lang="en" altLang="ko-Kore-KR" sz="1800" b="0" i="0" dirty="0" err="1">
                <a:effectLst/>
                <a:latin typeface="+mn-ea"/>
              </a:rPr>
              <a:t>Nucleo</a:t>
            </a:r>
            <a:r>
              <a:rPr lang="en" altLang="ko-Kore-KR" sz="1800" b="0" i="0" dirty="0">
                <a:effectLst/>
                <a:latin typeface="+mn-ea"/>
              </a:rPr>
              <a:t> </a:t>
            </a:r>
            <a:r>
              <a:rPr lang="ko-KR" altLang="en-US" sz="1800" b="0" i="0" dirty="0">
                <a:effectLst/>
                <a:latin typeface="+mn-ea"/>
              </a:rPr>
              <a:t>보드에 이더넷 커넥터 장착됨</a:t>
            </a:r>
            <a:endParaRPr lang="en-US" altLang="ko-KR" sz="18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전력 소비 측정 장치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" altLang="ko-Kore-KR" sz="1800" b="0" i="0" dirty="0" err="1">
                <a:effectLst/>
                <a:latin typeface="+mn-ea"/>
              </a:rPr>
              <a:t>PicoScope</a:t>
            </a:r>
            <a:r>
              <a:rPr lang="en" altLang="ko-Kore-KR" sz="1800" b="0" i="0" dirty="0">
                <a:effectLst/>
                <a:latin typeface="+mn-ea"/>
              </a:rPr>
              <a:t> 5000 </a:t>
            </a:r>
            <a:r>
              <a:rPr lang="ko-KR" altLang="en-US" sz="1800" b="0" i="0" dirty="0">
                <a:effectLst/>
                <a:latin typeface="+mn-ea"/>
              </a:rPr>
              <a:t>시리즈의 </a:t>
            </a:r>
            <a:r>
              <a:rPr lang="en" altLang="ko-Kore-KR" sz="1800" b="1" i="0" dirty="0" err="1">
                <a:solidFill>
                  <a:srgbClr val="FF0000"/>
                </a:solidFill>
                <a:effectLst/>
                <a:latin typeface="+mn-ea"/>
              </a:rPr>
              <a:t>PicoScope</a:t>
            </a:r>
            <a:r>
              <a:rPr lang="en" altLang="ko-Kore-KR" sz="1800" b="1" i="0" dirty="0">
                <a:solidFill>
                  <a:srgbClr val="FF0000"/>
                </a:solidFill>
                <a:effectLst/>
                <a:latin typeface="+mn-ea"/>
              </a:rPr>
              <a:t> 5444B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B6D55-E82D-5F2B-492A-F410873A18B7}"/>
              </a:ext>
            </a:extLst>
          </p:cNvPr>
          <p:cNvSpPr txBox="1"/>
          <p:nvPr/>
        </p:nvSpPr>
        <p:spPr>
          <a:xfrm>
            <a:off x="105627" y="5184452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1 GS/s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실시간 샘플링으로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트레이스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캡처 가능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샘플링 속도는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5 </a:t>
            </a:r>
            <a:r>
              <a:rPr lang="en" altLang="ko-Kore-KR" b="0" i="0" dirty="0">
                <a:solidFill>
                  <a:srgbClr val="374151"/>
                </a:solidFill>
                <a:effectLst/>
                <a:latin typeface="Söhne"/>
              </a:rPr>
              <a:t>MS/s,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대부분의 연산을 충분한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time window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5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초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동안 반복적으로 실행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ko-Kore-KR" altLang="en-US" sz="1600" b="1" i="0" dirty="0">
                <a:solidFill>
                  <a:schemeClr val="accent1"/>
                </a:solidFill>
                <a:effectLst/>
                <a:latin typeface="Söhne"/>
              </a:rPr>
              <a:t>예외</a:t>
            </a:r>
            <a:r>
              <a:rPr lang="ko-KR" altLang="en-US" sz="1600" b="1" dirty="0">
                <a:solidFill>
                  <a:schemeClr val="accent1"/>
                </a:solidFill>
                <a:latin typeface="Söhne"/>
              </a:rPr>
              <a:t>적으로</a:t>
            </a:r>
            <a:r>
              <a:rPr lang="en-US" altLang="ko-KR" sz="1600" b="1" dirty="0">
                <a:solidFill>
                  <a:schemeClr val="accent1"/>
                </a:solidFill>
                <a:latin typeface="Söhne"/>
              </a:rPr>
              <a:t>,</a:t>
            </a:r>
            <a:r>
              <a:rPr lang="ko-KR" altLang="en-US" sz="1600" b="1" i="0" dirty="0">
                <a:solidFill>
                  <a:schemeClr val="accent1"/>
                </a:solidFill>
                <a:effectLst/>
                <a:latin typeface="Söhne"/>
              </a:rPr>
              <a:t> </a:t>
            </a:r>
            <a:r>
              <a:rPr lang="en" altLang="ko-Kore-KR" sz="1600" b="1" i="0" dirty="0">
                <a:solidFill>
                  <a:schemeClr val="accent1"/>
                </a:solidFill>
                <a:effectLst/>
                <a:latin typeface="Söhne"/>
              </a:rPr>
              <a:t>SPHINCS+</a:t>
            </a:r>
            <a:r>
              <a:rPr lang="ko-KR" altLang="en-US" sz="1600" b="1" dirty="0">
                <a:solidFill>
                  <a:schemeClr val="accent1"/>
                </a:solidFill>
                <a:latin typeface="Söhne"/>
              </a:rPr>
              <a:t> </a:t>
            </a:r>
            <a:r>
              <a:rPr lang="en" altLang="ko-Kore-KR" sz="1600" b="1" i="0" dirty="0">
                <a:solidFill>
                  <a:schemeClr val="accent1"/>
                </a:solidFill>
                <a:effectLst/>
                <a:latin typeface="Söhne"/>
              </a:rPr>
              <a:t>TLS </a:t>
            </a:r>
            <a:r>
              <a:rPr lang="ko-KR" altLang="en-US" sz="1600" b="1" i="0" dirty="0" err="1">
                <a:solidFill>
                  <a:schemeClr val="accent1"/>
                </a:solidFill>
                <a:effectLst/>
                <a:latin typeface="Söhne"/>
              </a:rPr>
              <a:t>핸드셰이크의</a:t>
            </a:r>
            <a:r>
              <a:rPr lang="ko-KR" altLang="en-US" sz="1600" b="1" i="0" dirty="0">
                <a:solidFill>
                  <a:schemeClr val="accent1"/>
                </a:solidFill>
                <a:effectLst/>
                <a:latin typeface="Söhne"/>
              </a:rPr>
              <a:t> </a:t>
            </a:r>
            <a:r>
              <a:rPr lang="ko-KR" altLang="en-US" sz="1600" b="1" dirty="0">
                <a:solidFill>
                  <a:schemeClr val="accent1"/>
                </a:solidFill>
                <a:latin typeface="Söhne"/>
              </a:rPr>
              <a:t>경우</a:t>
            </a:r>
            <a:r>
              <a:rPr lang="en-US" altLang="ko-KR" sz="1600" b="1" dirty="0">
                <a:solidFill>
                  <a:schemeClr val="accent1"/>
                </a:solidFill>
                <a:latin typeface="Söhne"/>
              </a:rPr>
              <a:t>,</a:t>
            </a:r>
            <a:r>
              <a:rPr lang="ko-KR" altLang="en-US" sz="1600" b="1" dirty="0">
                <a:solidFill>
                  <a:schemeClr val="accent1"/>
                </a:solidFill>
                <a:latin typeface="Söhne"/>
              </a:rPr>
              <a:t> </a:t>
            </a:r>
            <a:r>
              <a:rPr lang="ko-KR" altLang="en-US" sz="1600" b="1" i="0" dirty="0">
                <a:solidFill>
                  <a:schemeClr val="accent1"/>
                </a:solidFill>
                <a:effectLst/>
                <a:latin typeface="Söhne"/>
              </a:rPr>
              <a:t>총 캡처 시간이 </a:t>
            </a:r>
            <a:r>
              <a:rPr lang="en-US" altLang="ko-KR" sz="1600" b="1" i="0" dirty="0">
                <a:solidFill>
                  <a:schemeClr val="accent1"/>
                </a:solidFill>
                <a:effectLst/>
                <a:latin typeface="Söhne"/>
              </a:rPr>
              <a:t>5</a:t>
            </a:r>
            <a:r>
              <a:rPr lang="ko-KR" altLang="en-US" sz="1600" b="1" i="0" dirty="0">
                <a:solidFill>
                  <a:schemeClr val="accent1"/>
                </a:solidFill>
                <a:effectLst/>
                <a:latin typeface="Söhne"/>
              </a:rPr>
              <a:t>초 이상이어야 하므로 </a:t>
            </a:r>
            <a:endParaRPr lang="en-US" altLang="ko-KR" sz="1600" b="1" i="0" dirty="0">
              <a:solidFill>
                <a:schemeClr val="accent1"/>
              </a:solidFill>
              <a:effectLst/>
              <a:latin typeface="Söhne"/>
            </a:endParaRPr>
          </a:p>
          <a:p>
            <a:pPr lvl="3"/>
            <a:r>
              <a:rPr lang="ko-KR" altLang="en-US" sz="1600" b="1" dirty="0">
                <a:solidFill>
                  <a:schemeClr val="accent1"/>
                </a:solidFill>
                <a:latin typeface="Söhne"/>
              </a:rPr>
              <a:t>                </a:t>
            </a:r>
            <a:r>
              <a:rPr lang="ko-KR" altLang="en-US" sz="1600" b="1" i="0" dirty="0">
                <a:solidFill>
                  <a:schemeClr val="accent1"/>
                </a:solidFill>
                <a:effectLst/>
                <a:latin typeface="Söhne"/>
              </a:rPr>
              <a:t>샘플링 속도는 </a:t>
            </a:r>
            <a:r>
              <a:rPr lang="en-US" altLang="ko-KR" sz="1600" b="1" i="0" dirty="0">
                <a:solidFill>
                  <a:schemeClr val="accent1"/>
                </a:solidFill>
                <a:effectLst/>
                <a:latin typeface="Söhne"/>
              </a:rPr>
              <a:t>833 </a:t>
            </a:r>
            <a:r>
              <a:rPr lang="en" altLang="ko-Kore-KR" sz="1600" b="1" i="0" dirty="0" err="1">
                <a:solidFill>
                  <a:schemeClr val="accent1"/>
                </a:solidFill>
                <a:effectLst/>
                <a:latin typeface="Söhne"/>
              </a:rPr>
              <a:t>kS</a:t>
            </a:r>
            <a:r>
              <a:rPr lang="en" altLang="ko-Kore-KR" sz="1600" b="1" i="0" dirty="0">
                <a:solidFill>
                  <a:schemeClr val="accent1"/>
                </a:solidFill>
                <a:effectLst/>
                <a:latin typeface="Söhne"/>
              </a:rPr>
              <a:t>/s</a:t>
            </a:r>
            <a:r>
              <a:rPr lang="en-US" altLang="ko-KR" sz="1600" b="1" dirty="0">
                <a:solidFill>
                  <a:schemeClr val="accent1"/>
                </a:solidFill>
                <a:latin typeface="Söhne"/>
              </a:rPr>
              <a:t>,</a:t>
            </a:r>
            <a:r>
              <a:rPr lang="ko-KR" altLang="en-US" sz="1600" b="1" dirty="0">
                <a:solidFill>
                  <a:schemeClr val="accent1"/>
                </a:solidFill>
                <a:latin typeface="Söhne"/>
              </a:rPr>
              <a:t> </a:t>
            </a:r>
            <a:r>
              <a:rPr lang="en-US" altLang="ko-KR" sz="1600" b="1" i="0" dirty="0">
                <a:solidFill>
                  <a:schemeClr val="accent1"/>
                </a:solidFill>
                <a:effectLst/>
                <a:latin typeface="Söhne"/>
              </a:rPr>
              <a:t>time window</a:t>
            </a:r>
            <a:r>
              <a:rPr lang="ko-KR" altLang="en-US" sz="1600" b="1" dirty="0">
                <a:solidFill>
                  <a:schemeClr val="accent1"/>
                </a:solidFill>
                <a:latin typeface="Söhne"/>
              </a:rPr>
              <a:t>는</a:t>
            </a:r>
            <a:r>
              <a:rPr lang="ko-KR" altLang="en-US" sz="1600" b="1" i="0" dirty="0">
                <a:solidFill>
                  <a:schemeClr val="accent1"/>
                </a:solidFill>
                <a:effectLst/>
                <a:latin typeface="Söhne"/>
              </a:rPr>
              <a:t> </a:t>
            </a:r>
            <a:r>
              <a:rPr lang="en-US" altLang="ko-KR" sz="1600" b="1" i="0" dirty="0">
                <a:solidFill>
                  <a:schemeClr val="accent1"/>
                </a:solidFill>
                <a:effectLst/>
                <a:latin typeface="Söhne"/>
              </a:rPr>
              <a:t>100</a:t>
            </a:r>
            <a:r>
              <a:rPr lang="ko-KR" altLang="en-US" sz="1600" b="1" i="0" dirty="0">
                <a:solidFill>
                  <a:schemeClr val="accent1"/>
                </a:solidFill>
                <a:effectLst/>
                <a:latin typeface="Söhne"/>
              </a:rPr>
              <a:t>초를 사용</a:t>
            </a:r>
            <a:endParaRPr lang="en-US" altLang="ko-KR" sz="1600" b="1" i="0" dirty="0">
              <a:solidFill>
                <a:schemeClr val="accent1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C99F0-7B53-04B9-373F-DFAE5AD5A99B}"/>
              </a:ext>
            </a:extLst>
          </p:cNvPr>
          <p:cNvSpPr txBox="1"/>
          <p:nvPr/>
        </p:nvSpPr>
        <p:spPr>
          <a:xfrm>
            <a:off x="844599" y="6244287"/>
            <a:ext cx="767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FF0000"/>
                </a:solidFill>
                <a:effectLst/>
                <a:latin typeface="+mn-ea"/>
              </a:rPr>
              <a:t>양자 안전성을 유지하면서 임베디드 시스템의 실제 에너지 소비 측정 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56571-F0D4-ABD8-2833-1BC1C8F08FCE}"/>
              </a:ext>
            </a:extLst>
          </p:cNvPr>
          <p:cNvSpPr txBox="1"/>
          <p:nvPr/>
        </p:nvSpPr>
        <p:spPr>
          <a:xfrm>
            <a:off x="692046" y="6565831"/>
            <a:ext cx="108079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ko-KR" sz="1050" dirty="0" err="1">
                <a:effectLst/>
              </a:rPr>
              <a:t>Tasopoulos</a:t>
            </a:r>
            <a:r>
              <a:rPr lang="en" altLang="ko-KR" sz="1050" dirty="0">
                <a:effectLst/>
              </a:rPr>
              <a:t>, George, et al. "Energy Consumption Evaluation of Post-Quantum TLS 1.3 for Resource-Constrained Embedded </a:t>
            </a:r>
            <a:r>
              <a:rPr lang="en" altLang="ko-KR" sz="1050" dirty="0" err="1">
                <a:effectLst/>
              </a:rPr>
              <a:t>Devices."Cryptology</a:t>
            </a:r>
            <a:r>
              <a:rPr lang="en" altLang="ko-KR" sz="1050" dirty="0">
                <a:effectLst/>
              </a:rPr>
              <a:t> </a:t>
            </a:r>
            <a:r>
              <a:rPr lang="en" altLang="ko-KR" sz="1050" dirty="0" err="1">
                <a:effectLst/>
              </a:rPr>
              <a:t>ePrint</a:t>
            </a:r>
            <a:r>
              <a:rPr lang="en" altLang="ko-KR" sz="1050" dirty="0">
                <a:effectLst/>
              </a:rPr>
              <a:t> Archive(2023).</a:t>
            </a:r>
          </a:p>
        </p:txBody>
      </p:sp>
    </p:spTree>
    <p:extLst>
      <p:ext uri="{BB962C8B-B14F-4D97-AF65-F5344CB8AC3E}">
        <p14:creationId xmlns:p14="http://schemas.microsoft.com/office/powerpoint/2010/main" val="256565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32574-DBD0-4EE0-9693-6D755AF4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>
                <a:effectLst/>
                <a:latin typeface="+mj-ea"/>
              </a:rPr>
              <a:t>TLS </a:t>
            </a:r>
            <a:r>
              <a:rPr lang="en" altLang="ko-Kore-KR" dirty="0">
                <a:latin typeface="+mj-ea"/>
              </a:rPr>
              <a:t>PQC </a:t>
            </a:r>
            <a:r>
              <a:rPr lang="en" altLang="ko-Kore-KR" dirty="0" err="1">
                <a:latin typeface="+mj-ea"/>
              </a:rPr>
              <a:t>전환</a:t>
            </a:r>
            <a:r>
              <a:rPr lang="en" altLang="ko-Kore-KR" dirty="0">
                <a:latin typeface="+mj-ea"/>
              </a:rPr>
              <a:t> </a:t>
            </a:r>
            <a:r>
              <a:rPr lang="en" altLang="ko-Kore-KR" dirty="0" err="1">
                <a:latin typeface="+mj-ea"/>
              </a:rPr>
              <a:t>연구</a:t>
            </a:r>
            <a:r>
              <a:rPr lang="en" altLang="ko-Kore-KR" dirty="0">
                <a:latin typeface="+mj-ea"/>
              </a:rPr>
              <a:t> </a:t>
            </a:r>
            <a:r>
              <a:rPr lang="en" altLang="ko-Kore-KR" dirty="0" err="1">
                <a:latin typeface="+mj-ea"/>
              </a:rPr>
              <a:t>동향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77E25-E71E-4407-86B6-636BBBF3B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005663"/>
            <a:ext cx="11368160" cy="50577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b="1" dirty="0">
                <a:solidFill>
                  <a:schemeClr val="accent1"/>
                </a:solidFill>
                <a:latin typeface="+mn-ea"/>
              </a:rPr>
              <a:t>상호인증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시나리오</a:t>
            </a:r>
            <a:endParaRPr lang="en-US" altLang="ko-KR" sz="1800" b="1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latin typeface="+mn-ea"/>
              </a:rPr>
              <a:t>임베디드 시스템</a:t>
            </a:r>
            <a:r>
              <a:rPr lang="en-US" altLang="ko-KR" sz="1600" dirty="0">
                <a:latin typeface="+mn-ea"/>
              </a:rPr>
              <a:t>(end-node)</a:t>
            </a:r>
            <a:r>
              <a:rPr lang="ko-KR" altLang="en-US" sz="1600" dirty="0">
                <a:latin typeface="+mn-ea"/>
              </a:rPr>
              <a:t>이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상호 인증된 경우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클라이언트는 </a:t>
            </a:r>
            <a:r>
              <a:rPr lang="en-US" altLang="ko-KR" sz="1600" dirty="0">
                <a:latin typeface="+mn-ea"/>
              </a:rPr>
              <a:t>"</a:t>
            </a:r>
            <a:r>
              <a:rPr lang="en" altLang="ko-Kore-KR" sz="1600" dirty="0">
                <a:latin typeface="+mn-ea"/>
              </a:rPr>
              <a:t>Key Generate”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"</a:t>
            </a:r>
            <a:r>
              <a:rPr lang="en" altLang="ko-Kore-KR" sz="1600" dirty="0">
                <a:latin typeface="+mn-ea"/>
              </a:rPr>
              <a:t>Decapsulate“</a:t>
            </a:r>
            <a:r>
              <a:rPr lang="en-US" altLang="ko-Kore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연산 </a:t>
            </a:r>
            <a:r>
              <a:rPr lang="en-US" altLang="ko-KR" sz="1600" dirty="0">
                <a:latin typeface="+mn-ea"/>
              </a:rPr>
              <a:t>/ </a:t>
            </a:r>
            <a:r>
              <a:rPr lang="ko-KR" altLang="en-US" sz="1600" dirty="0">
                <a:latin typeface="+mn-ea"/>
              </a:rPr>
              <a:t>서버는 </a:t>
            </a:r>
            <a:r>
              <a:rPr lang="en-US" altLang="ko-KR" sz="1600" dirty="0">
                <a:latin typeface="+mn-ea"/>
              </a:rPr>
              <a:t>“</a:t>
            </a:r>
            <a:r>
              <a:rPr lang="en" altLang="ko-Kore-KR" sz="1600" dirty="0">
                <a:latin typeface="+mn-ea"/>
              </a:rPr>
              <a:t>Encapsulate” </a:t>
            </a:r>
            <a:r>
              <a:rPr lang="ko-KR" altLang="en-US" sz="1600" dirty="0">
                <a:latin typeface="+mn-ea"/>
              </a:rPr>
              <a:t>연산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b="1" dirty="0">
                <a:latin typeface="+mn-ea"/>
              </a:rPr>
              <a:t>클라이언트 연산이 서버 연산보다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2~5%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더 많은 에너지 소비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" altLang="ko-Kore-KR" sz="1600" dirty="0">
                <a:solidFill>
                  <a:schemeClr val="accent2"/>
                </a:solidFill>
                <a:latin typeface="+mn-ea"/>
              </a:rPr>
              <a:t>Dil2+Bike1</a:t>
            </a:r>
            <a:r>
              <a:rPr lang="ko-KR" altLang="en-US" sz="1600" dirty="0">
                <a:solidFill>
                  <a:schemeClr val="accent2"/>
                </a:solidFill>
                <a:latin typeface="+mn-ea"/>
              </a:rPr>
              <a:t>의 경우</a:t>
            </a:r>
            <a:r>
              <a:rPr lang="en-US" altLang="ko-KR" sz="1600" dirty="0">
                <a:solidFill>
                  <a:schemeClr val="accent2"/>
                </a:solidFill>
                <a:latin typeface="+mn-ea"/>
              </a:rPr>
              <a:t>,</a:t>
            </a:r>
            <a:r>
              <a:rPr lang="ko-KR" altLang="en-US" sz="1600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+mn-ea"/>
              </a:rPr>
              <a:t>"</a:t>
            </a:r>
            <a:r>
              <a:rPr lang="en" altLang="ko-Kore-KR" sz="1600" dirty="0">
                <a:solidFill>
                  <a:schemeClr val="accent2"/>
                </a:solidFill>
                <a:latin typeface="+mn-ea"/>
              </a:rPr>
              <a:t>Key Generate"</a:t>
            </a:r>
            <a:r>
              <a:rPr lang="ko-KR" altLang="en-US" sz="1600" dirty="0">
                <a:solidFill>
                  <a:schemeClr val="accent2"/>
                </a:solidFill>
                <a:latin typeface="+mn-ea"/>
              </a:rPr>
              <a:t>와 </a:t>
            </a:r>
            <a:r>
              <a:rPr lang="en-US" altLang="ko-KR" sz="1600" dirty="0">
                <a:solidFill>
                  <a:schemeClr val="accent2"/>
                </a:solidFill>
                <a:latin typeface="+mn-ea"/>
              </a:rPr>
              <a:t>"</a:t>
            </a:r>
            <a:r>
              <a:rPr lang="en" altLang="ko-Kore-KR" sz="1600" dirty="0">
                <a:solidFill>
                  <a:schemeClr val="accent2"/>
                </a:solidFill>
                <a:latin typeface="+mn-ea"/>
              </a:rPr>
              <a:t>Decapsulate"</a:t>
            </a:r>
            <a:r>
              <a:rPr lang="ko-KR" altLang="en-US" sz="1600" dirty="0">
                <a:solidFill>
                  <a:schemeClr val="accent2"/>
                </a:solidFill>
                <a:latin typeface="+mn-ea"/>
              </a:rPr>
              <a:t>연산의 에너지 소비량이 </a:t>
            </a:r>
            <a:br>
              <a:rPr lang="en-US" altLang="ko-KR" sz="1600" dirty="0">
                <a:solidFill>
                  <a:schemeClr val="accent2"/>
                </a:solidFill>
                <a:latin typeface="+mn-ea"/>
              </a:rPr>
            </a:br>
            <a:r>
              <a:rPr lang="ko-KR" altLang="en-US" sz="1600" dirty="0">
                <a:solidFill>
                  <a:schemeClr val="accent2"/>
                </a:solidFill>
                <a:latin typeface="+mn-ea"/>
              </a:rPr>
              <a:t>매우 높아 클라이언트는 서버의 </a:t>
            </a:r>
            <a:r>
              <a:rPr lang="en-US" altLang="ko-KR" sz="1600" dirty="0">
                <a:solidFill>
                  <a:schemeClr val="accent2"/>
                </a:solidFill>
                <a:latin typeface="+mn-ea"/>
              </a:rPr>
              <a:t>5</a:t>
            </a:r>
            <a:r>
              <a:rPr lang="ko-KR" altLang="en-US" sz="1600" dirty="0">
                <a:solidFill>
                  <a:schemeClr val="accent2"/>
                </a:solidFill>
                <a:latin typeface="+mn-ea"/>
              </a:rPr>
              <a:t>배 이상의 에너지 필요</a:t>
            </a:r>
            <a:endParaRPr lang="en-US" altLang="ko-KR" sz="1600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en-US" altLang="ko-KR" sz="1600" b="1" dirty="0">
                <a:solidFill>
                  <a:srgbClr val="7030A0"/>
                </a:solidFill>
              </a:rPr>
              <a:t>Dil2+Kyb1</a:t>
            </a:r>
            <a:r>
              <a:rPr lang="ko-KR" altLang="en-US" sz="1600" b="1" dirty="0">
                <a:solidFill>
                  <a:srgbClr val="7030A0"/>
                </a:solidFill>
              </a:rPr>
              <a:t>이 최고의 에너지 소비 성능 제공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Sph1s+Kyb1</a:t>
            </a:r>
            <a:r>
              <a:rPr lang="ko-KR" altLang="en-US" sz="1600" dirty="0">
                <a:solidFill>
                  <a:srgbClr val="00B050"/>
                </a:solidFill>
              </a:rPr>
              <a:t>은 제일 높은 에너지 소비가 요구되어 거의 사용할 수 없음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lvl="1"/>
            <a:endParaRPr lang="ko-KR" altLang="en-US" sz="1600" dirty="0">
              <a:solidFill>
                <a:srgbClr val="00B050"/>
              </a:solidFill>
            </a:endParaRPr>
          </a:p>
          <a:p>
            <a:pPr lvl="1"/>
            <a:endParaRPr lang="en-US" altLang="ko-KR" sz="1600" b="1" dirty="0">
              <a:solidFill>
                <a:srgbClr val="00B050"/>
              </a:solidFill>
              <a:latin typeface="+mn-ea"/>
            </a:endParaRPr>
          </a:p>
          <a:p>
            <a:endParaRPr lang="ko-KR" altLang="en-US" sz="1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42A550-5D91-4EC3-84A9-4C8B1A1C6573}"/>
              </a:ext>
            </a:extLst>
          </p:cNvPr>
          <p:cNvGrpSpPr/>
          <p:nvPr/>
        </p:nvGrpSpPr>
        <p:grpSpPr>
          <a:xfrm>
            <a:off x="1210865" y="3317325"/>
            <a:ext cx="9770270" cy="3332928"/>
            <a:chOff x="210378" y="2692343"/>
            <a:chExt cx="10367861" cy="376315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0F91C40-FEFB-4652-9E94-3B21D3806B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897" r="10679"/>
            <a:stretch/>
          </p:blipFill>
          <p:spPr>
            <a:xfrm>
              <a:off x="210378" y="2696699"/>
              <a:ext cx="10367861" cy="3754392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8F8CDF6-90F1-4CE9-8B02-EEAE07B01BE7}"/>
                </a:ext>
              </a:extLst>
            </p:cNvPr>
            <p:cNvSpPr/>
            <p:nvPr/>
          </p:nvSpPr>
          <p:spPr>
            <a:xfrm>
              <a:off x="509104" y="4924613"/>
              <a:ext cx="10069135" cy="260652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BE4EBA4-7829-4AA0-B555-DAE93AEFBBFA}"/>
                </a:ext>
              </a:extLst>
            </p:cNvPr>
            <p:cNvSpPr/>
            <p:nvPr/>
          </p:nvSpPr>
          <p:spPr>
            <a:xfrm>
              <a:off x="509104" y="2692343"/>
              <a:ext cx="7867206" cy="376315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DA8DFE-9B06-4158-B829-582DEA5B26E0}"/>
                </a:ext>
              </a:extLst>
            </p:cNvPr>
            <p:cNvSpPr/>
            <p:nvPr/>
          </p:nvSpPr>
          <p:spPr>
            <a:xfrm>
              <a:off x="509104" y="3246473"/>
              <a:ext cx="10069135" cy="260652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C5FD493-C487-4DE3-A7ED-BFD24B02FFB8}"/>
                </a:ext>
              </a:extLst>
            </p:cNvPr>
            <p:cNvSpPr/>
            <p:nvPr/>
          </p:nvSpPr>
          <p:spPr>
            <a:xfrm>
              <a:off x="509104" y="4644814"/>
              <a:ext cx="10069135" cy="260652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18C620D-FE25-A4EC-5763-7BF1F7A6B5EF}"/>
              </a:ext>
            </a:extLst>
          </p:cNvPr>
          <p:cNvSpPr txBox="1"/>
          <p:nvPr/>
        </p:nvSpPr>
        <p:spPr>
          <a:xfrm>
            <a:off x="692046" y="6596390"/>
            <a:ext cx="108079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ko-KR" sz="1050" dirty="0" err="1">
                <a:effectLst/>
              </a:rPr>
              <a:t>Tasopoulos</a:t>
            </a:r>
            <a:r>
              <a:rPr lang="en" altLang="ko-KR" sz="1050" dirty="0">
                <a:effectLst/>
              </a:rPr>
              <a:t>, George, et al. "Energy Consumption Evaluation of Post-Quantum TLS 1.3 for Resource-Constrained Embedded </a:t>
            </a:r>
            <a:r>
              <a:rPr lang="en" altLang="ko-KR" sz="1050" dirty="0" err="1">
                <a:effectLst/>
              </a:rPr>
              <a:t>Devices."Cryptology</a:t>
            </a:r>
            <a:r>
              <a:rPr lang="en" altLang="ko-KR" sz="1050" dirty="0">
                <a:effectLst/>
              </a:rPr>
              <a:t> </a:t>
            </a:r>
            <a:r>
              <a:rPr lang="en" altLang="ko-KR" sz="1050" dirty="0" err="1">
                <a:effectLst/>
              </a:rPr>
              <a:t>ePrint</a:t>
            </a:r>
            <a:r>
              <a:rPr lang="en" altLang="ko-KR" sz="1050" dirty="0">
                <a:effectLst/>
              </a:rPr>
              <a:t> Archive(2023).</a:t>
            </a:r>
          </a:p>
        </p:txBody>
      </p:sp>
    </p:spTree>
    <p:extLst>
      <p:ext uri="{BB962C8B-B14F-4D97-AF65-F5344CB8AC3E}">
        <p14:creationId xmlns:p14="http://schemas.microsoft.com/office/powerpoint/2010/main" val="124559307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_[CLEAN]_CryptoCraft Lab PPT 양식" id="{09A33BEC-F2C0-8440-8BF1-8BC1B1CFC326}" vid="{BC2DA77E-B28D-A04B-84C6-48AD32C930C2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_[CLEAN]_CryptoCraft Lab PPT 양식" id="{09A33BEC-F2C0-8440-8BF1-8BC1B1CFC326}" vid="{4D071530-5781-4F4B-B5A5-A9D775074695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CryptoCraft 테마</Template>
  <TotalTime>290</TotalTime>
  <Words>1428</Words>
  <Application>Microsoft Macintosh PowerPoint</Application>
  <PresentationFormat>와이드스크린</PresentationFormat>
  <Paragraphs>172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Söhne</vt:lpstr>
      <vt:lpstr>Arial</vt:lpstr>
      <vt:lpstr>Cambria Math</vt:lpstr>
      <vt:lpstr>CryptoCraft 테마</vt:lpstr>
      <vt:lpstr>제목 테마</vt:lpstr>
      <vt:lpstr>TLS PQC 전환과 이로 인해 야기되는  보안 취약점</vt:lpstr>
      <vt:lpstr>PowerPoint 프레젠테이션</vt:lpstr>
      <vt:lpstr>서론</vt:lpstr>
      <vt:lpstr>Transport Layer Security (TLS)</vt:lpstr>
      <vt:lpstr>TLS1.2 / TLS1.3</vt:lpstr>
      <vt:lpstr>TLS handshake</vt:lpstr>
      <vt:lpstr>TLS PQC 전환 연구 동향</vt:lpstr>
      <vt:lpstr>TLS PQC 전환 연구 동향</vt:lpstr>
      <vt:lpstr>TLS PQC 전환 연구 동향</vt:lpstr>
      <vt:lpstr>TLS PQC 전환으로 인해 발생하는 보안 취약점</vt:lpstr>
      <vt:lpstr>TLS PQC 전환으로 인해 발생하는 보안 취약점</vt:lpstr>
      <vt:lpstr>TLS PQC 전환으로 인해 발생하는 보안 취약점</vt:lpstr>
      <vt:lpstr>TLS PQC 전환으로 인해 발생하는 보안 취약점</vt:lpstr>
      <vt:lpstr>TLS PQC 전환으로 인해 발생하는 보안 취약점</vt:lpstr>
      <vt:lpstr>결론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심민주</dc:creator>
  <cp:keywords/>
  <dc:description/>
  <cp:lastModifiedBy>심민주</cp:lastModifiedBy>
  <cp:revision>2</cp:revision>
  <dcterms:created xsi:type="dcterms:W3CDTF">2023-11-22T07:55:28Z</dcterms:created>
  <dcterms:modified xsi:type="dcterms:W3CDTF">2023-12-01T16:13:51Z</dcterms:modified>
  <cp:category/>
</cp:coreProperties>
</file>