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0"/>
  </p:notesMasterIdLst>
  <p:handoutMasterIdLst>
    <p:handoutMasterId r:id="rId21"/>
  </p:handoutMasterIdLst>
  <p:sldIdLst>
    <p:sldId id="269" r:id="rId3"/>
    <p:sldId id="275" r:id="rId4"/>
    <p:sldId id="303" r:id="rId5"/>
    <p:sldId id="280" r:id="rId6"/>
    <p:sldId id="285" r:id="rId7"/>
    <p:sldId id="296" r:id="rId8"/>
    <p:sldId id="282" r:id="rId9"/>
    <p:sldId id="283" r:id="rId10"/>
    <p:sldId id="284" r:id="rId11"/>
    <p:sldId id="286" r:id="rId12"/>
    <p:sldId id="297" r:id="rId13"/>
    <p:sldId id="298" r:id="rId14"/>
    <p:sldId id="299" r:id="rId15"/>
    <p:sldId id="300" r:id="rId16"/>
    <p:sldId id="301" r:id="rId17"/>
    <p:sldId id="302" r:id="rId18"/>
    <p:sldId id="274" r:id="rId1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6907" autoAdjust="0"/>
    <p:restoredTop sz="94660"/>
  </p:normalViewPr>
  <p:slideViewPr>
    <p:cSldViewPr snapToGrid="0">
      <p:cViewPr varScale="1">
        <p:scale>
          <a:sx n="83" d="100"/>
          <a:sy n="83" d="100"/>
        </p:scale>
        <p:origin x="232" y="15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2021. 11. 29.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9.png"/><Relationship Id="rId5" Type="http://schemas.openxmlformats.org/officeDocument/2006/relationships/image" Target="../media/image23.png"/><Relationship Id="rId4" Type="http://schemas.openxmlformats.org/officeDocument/2006/relationships/image" Target="../media/image18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6.png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80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sz="4400" dirty="0"/>
              <a:t>Grover on SM3</a:t>
            </a:r>
            <a:endParaRPr lang="ko-KR" altLang="en-US" sz="4400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err="1"/>
              <a:t>Gyeongju</a:t>
            </a:r>
            <a:r>
              <a:rPr lang="en-US" altLang="ko-KR" dirty="0"/>
              <a:t> Song, </a:t>
            </a:r>
            <a:r>
              <a:rPr lang="en-US" altLang="ko-KR"/>
              <a:t>Kyoungbae</a:t>
            </a:r>
            <a:r>
              <a:rPr lang="en-US" altLang="ko-KR" dirty="0"/>
              <a:t> Jang, </a:t>
            </a:r>
            <a:r>
              <a:rPr lang="en-US" altLang="ko-KR" dirty="0" err="1"/>
              <a:t>Hyunji</a:t>
            </a:r>
            <a:r>
              <a:rPr lang="en-US" altLang="ko-KR" dirty="0"/>
              <a:t> Kim,</a:t>
            </a:r>
            <a:r>
              <a:rPr lang="ko-KR" altLang="en-US" dirty="0"/>
              <a:t> </a:t>
            </a:r>
            <a:r>
              <a:rPr lang="en-US" altLang="ko-KR" dirty="0"/>
              <a:t>Wai-Kong Lee,</a:t>
            </a:r>
          </a:p>
          <a:p>
            <a:r>
              <a:rPr lang="en-US" altLang="ko-KR" dirty="0" err="1"/>
              <a:t>Zhi</a:t>
            </a:r>
            <a:r>
              <a:rPr lang="en-US" altLang="ko-KR" dirty="0"/>
              <a:t> Hu, and </a:t>
            </a:r>
            <a:r>
              <a:rPr lang="en-US" altLang="ko-KR" dirty="0" err="1"/>
              <a:t>Hwajeong</a:t>
            </a:r>
            <a:r>
              <a:rPr lang="en-US" altLang="ko-KR" dirty="0"/>
              <a:t> </a:t>
            </a:r>
            <a:r>
              <a:rPr lang="en-US" altLang="ko-KR" dirty="0" err="1"/>
              <a:t>Seo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6BDACE-98C0-B340-B9D3-21AE96E924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on SM3</a:t>
            </a:r>
            <a:endParaRPr kumimoji="1" lang="ko-Kore-KR" altLang="en-US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F6ADA584-7E36-B64F-B146-EB3D49957DD7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32349" y="4713079"/>
            <a:ext cx="3026004" cy="554741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ko-KR" sz="2400" b="1" dirty="0"/>
              <a:t>&lt;</a:t>
            </a:r>
            <a:r>
              <a:rPr lang="en" altLang="ko-Kore-KR" sz="2400" b="1" dirty="0"/>
              <a:t>SM3 operation</a:t>
            </a:r>
            <a:r>
              <a:rPr lang="en-US" altLang="ko-KR" sz="2400" b="1" dirty="0"/>
              <a:t>&gt;</a:t>
            </a:r>
            <a:endParaRPr lang="ko-Kore-KR" altLang="en-US" sz="2400" b="1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FA5432D-58E8-184F-8A4B-45E88EE6C2DE}"/>
              </a:ext>
            </a:extLst>
          </p:cNvPr>
          <p:cNvSpPr txBox="1"/>
          <p:nvPr/>
        </p:nvSpPr>
        <p:spPr>
          <a:xfrm>
            <a:off x="2235911" y="1556946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Padding Message</a:t>
            </a:r>
            <a:endParaRPr kumimoji="1" lang="ko-Kore-KR" altLang="en-US" sz="1600" dirty="0"/>
          </a:p>
        </p:txBody>
      </p:sp>
      <p:cxnSp>
        <p:nvCxnSpPr>
          <p:cNvPr id="27" name="직선 화살표 연결선 26">
            <a:extLst>
              <a:ext uri="{FF2B5EF4-FFF2-40B4-BE49-F238E27FC236}">
                <a16:creationId xmlns:a16="http://schemas.microsoft.com/office/drawing/2014/main" id="{068FB123-651F-8F48-ADD0-2637EA3157BE}"/>
              </a:ext>
            </a:extLst>
          </p:cNvPr>
          <p:cNvCxnSpPr>
            <a:cxnSpLocks/>
            <a:stCxn id="26" idx="2"/>
            <a:endCxn id="28" idx="0"/>
          </p:cNvCxnSpPr>
          <p:nvPr/>
        </p:nvCxnSpPr>
        <p:spPr>
          <a:xfrm flipH="1">
            <a:off x="3145353" y="1895500"/>
            <a:ext cx="2827" cy="41366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84F584EB-806F-B24A-AE67-83E6D6DABC28}"/>
              </a:ext>
            </a:extLst>
          </p:cNvPr>
          <p:cNvSpPr/>
          <p:nvPr/>
        </p:nvSpPr>
        <p:spPr>
          <a:xfrm>
            <a:off x="2129691" y="2309161"/>
            <a:ext cx="2031324" cy="44450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Expansion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29" name="직선 화살표 연결선 28">
            <a:extLst>
              <a:ext uri="{FF2B5EF4-FFF2-40B4-BE49-F238E27FC236}">
                <a16:creationId xmlns:a16="http://schemas.microsoft.com/office/drawing/2014/main" id="{80EA545B-25BB-8543-8E14-41B762FBCB0E}"/>
              </a:ext>
            </a:extLst>
          </p:cNvPr>
          <p:cNvCxnSpPr>
            <a:cxnSpLocks/>
            <a:stCxn id="28" idx="2"/>
            <a:endCxn id="30" idx="0"/>
          </p:cNvCxnSpPr>
          <p:nvPr/>
        </p:nvCxnSpPr>
        <p:spPr>
          <a:xfrm flipH="1">
            <a:off x="3145352" y="2753662"/>
            <a:ext cx="1" cy="37698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11CFFA0A-C7CD-6F46-9B7B-A9C9A65DD9ED}"/>
              </a:ext>
            </a:extLst>
          </p:cNvPr>
          <p:cNvSpPr/>
          <p:nvPr/>
        </p:nvSpPr>
        <p:spPr>
          <a:xfrm>
            <a:off x="2129689" y="3130649"/>
            <a:ext cx="2031326" cy="444501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600" dirty="0">
                <a:solidFill>
                  <a:schemeClr val="tx1"/>
                </a:solidFill>
              </a:rPr>
              <a:t>Compression</a:t>
            </a:r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31" name="직선 화살표 연결선 30">
            <a:extLst>
              <a:ext uri="{FF2B5EF4-FFF2-40B4-BE49-F238E27FC236}">
                <a16:creationId xmlns:a16="http://schemas.microsoft.com/office/drawing/2014/main" id="{3FF5A337-FA9E-7743-86B9-B40C1DA37C66}"/>
              </a:ext>
            </a:extLst>
          </p:cNvPr>
          <p:cNvCxnSpPr>
            <a:cxnSpLocks/>
            <a:stCxn id="30" idx="2"/>
            <a:endCxn id="32" idx="0"/>
          </p:cNvCxnSpPr>
          <p:nvPr/>
        </p:nvCxnSpPr>
        <p:spPr>
          <a:xfrm>
            <a:off x="3145352" y="3575150"/>
            <a:ext cx="0" cy="48876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BBC412E0-3A92-1B4C-A193-27FD6D531A40}"/>
              </a:ext>
            </a:extLst>
          </p:cNvPr>
          <p:cNvSpPr txBox="1"/>
          <p:nvPr/>
        </p:nvSpPr>
        <p:spPr>
          <a:xfrm>
            <a:off x="2540859" y="4063918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Hash value</a:t>
            </a:r>
            <a:endParaRPr kumimoji="1" lang="ko-Kore-KR" altLang="en-US" sz="1600" dirty="0"/>
          </a:p>
        </p:txBody>
      </p:sp>
      <p:sp>
        <p:nvSpPr>
          <p:cNvPr id="33" name="직사각형 32">
            <a:extLst>
              <a:ext uri="{FF2B5EF4-FFF2-40B4-BE49-F238E27FC236}">
                <a16:creationId xmlns:a16="http://schemas.microsoft.com/office/drawing/2014/main" id="{BE5AF876-6268-9C4A-B3D2-4AEDCF5EEFB9}"/>
              </a:ext>
            </a:extLst>
          </p:cNvPr>
          <p:cNvSpPr/>
          <p:nvPr/>
        </p:nvSpPr>
        <p:spPr>
          <a:xfrm>
            <a:off x="1625751" y="1392142"/>
            <a:ext cx="3026004" cy="3176833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B5DEC33-9386-BD40-ACA8-F9B605204624}"/>
              </a:ext>
            </a:extLst>
          </p:cNvPr>
          <p:cNvSpPr txBox="1"/>
          <p:nvPr/>
        </p:nvSpPr>
        <p:spPr>
          <a:xfrm>
            <a:off x="8135281" y="1412853"/>
            <a:ext cx="182453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Padding Message</a:t>
            </a:r>
            <a:endParaRPr kumimoji="1" lang="ko-Kore-KR" altLang="en-US" sz="1600" dirty="0"/>
          </a:p>
        </p:txBody>
      </p:sp>
      <p:cxnSp>
        <p:nvCxnSpPr>
          <p:cNvPr id="35" name="직선 화살표 연결선 34">
            <a:extLst>
              <a:ext uri="{FF2B5EF4-FFF2-40B4-BE49-F238E27FC236}">
                <a16:creationId xmlns:a16="http://schemas.microsoft.com/office/drawing/2014/main" id="{20AC02F6-73D8-8F46-B33D-7E654261AF90}"/>
              </a:ext>
            </a:extLst>
          </p:cNvPr>
          <p:cNvCxnSpPr>
            <a:cxnSpLocks/>
            <a:endCxn id="36" idx="0"/>
          </p:cNvCxnSpPr>
          <p:nvPr/>
        </p:nvCxnSpPr>
        <p:spPr>
          <a:xfrm>
            <a:off x="9047550" y="1782403"/>
            <a:ext cx="2826" cy="15875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C144F68-0EF5-4C48-AB38-4A0090117FA9}"/>
              </a:ext>
            </a:extLst>
          </p:cNvPr>
          <p:cNvSpPr/>
          <p:nvPr/>
        </p:nvSpPr>
        <p:spPr>
          <a:xfrm>
            <a:off x="8165986" y="1941158"/>
            <a:ext cx="1768780" cy="3505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First Expansion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7" name="직선 화살표 연결선 36">
            <a:extLst>
              <a:ext uri="{FF2B5EF4-FFF2-40B4-BE49-F238E27FC236}">
                <a16:creationId xmlns:a16="http://schemas.microsoft.com/office/drawing/2014/main" id="{237A082E-1968-8A49-A298-4681D76BFA8C}"/>
              </a:ext>
            </a:extLst>
          </p:cNvPr>
          <p:cNvCxnSpPr>
            <a:cxnSpLocks/>
            <a:stCxn id="36" idx="2"/>
            <a:endCxn id="38" idx="0"/>
          </p:cNvCxnSpPr>
          <p:nvPr/>
        </p:nvCxnSpPr>
        <p:spPr>
          <a:xfrm>
            <a:off x="9050376" y="2291706"/>
            <a:ext cx="0" cy="20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38" name="직사각형 37">
            <a:extLst>
              <a:ext uri="{FF2B5EF4-FFF2-40B4-BE49-F238E27FC236}">
                <a16:creationId xmlns:a16="http://schemas.microsoft.com/office/drawing/2014/main" id="{D077BBC0-5DBC-9745-B799-7FD642E5AF25}"/>
              </a:ext>
            </a:extLst>
          </p:cNvPr>
          <p:cNvSpPr/>
          <p:nvPr/>
        </p:nvSpPr>
        <p:spPr>
          <a:xfrm>
            <a:off x="8035185" y="2496955"/>
            <a:ext cx="2030382" cy="3481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First Compression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9" name="직선 화살표 연결선 38">
            <a:extLst>
              <a:ext uri="{FF2B5EF4-FFF2-40B4-BE49-F238E27FC236}">
                <a16:creationId xmlns:a16="http://schemas.microsoft.com/office/drawing/2014/main" id="{3889BDA2-9503-B048-A053-5B49E520ED1F}"/>
              </a:ext>
            </a:extLst>
          </p:cNvPr>
          <p:cNvCxnSpPr>
            <a:cxnSpLocks/>
            <a:stCxn id="43" idx="2"/>
            <a:endCxn id="44" idx="0"/>
          </p:cNvCxnSpPr>
          <p:nvPr/>
        </p:nvCxnSpPr>
        <p:spPr>
          <a:xfrm flipH="1">
            <a:off x="9049903" y="3444408"/>
            <a:ext cx="1" cy="22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BCDEF0A2-6284-5041-9039-6A455CC26320}"/>
              </a:ext>
            </a:extLst>
          </p:cNvPr>
          <p:cNvSpPr txBox="1"/>
          <p:nvPr/>
        </p:nvSpPr>
        <p:spPr>
          <a:xfrm>
            <a:off x="8452484" y="4175797"/>
            <a:ext cx="120898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Hash value</a:t>
            </a:r>
            <a:endParaRPr kumimoji="1" lang="ko-Kore-KR" altLang="en-US" sz="1600" dirty="0"/>
          </a:p>
        </p:txBody>
      </p:sp>
      <p:sp>
        <p:nvSpPr>
          <p:cNvPr id="41" name="직사각형 40">
            <a:extLst>
              <a:ext uri="{FF2B5EF4-FFF2-40B4-BE49-F238E27FC236}">
                <a16:creationId xmlns:a16="http://schemas.microsoft.com/office/drawing/2014/main" id="{F48613A9-FC76-3C48-83CE-CAA099CE0EB5}"/>
              </a:ext>
            </a:extLst>
          </p:cNvPr>
          <p:cNvSpPr/>
          <p:nvPr/>
        </p:nvSpPr>
        <p:spPr>
          <a:xfrm>
            <a:off x="7543975" y="1366358"/>
            <a:ext cx="3026004" cy="3202617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cxnSp>
        <p:nvCxnSpPr>
          <p:cNvPr id="42" name="직선 화살표 연결선 41">
            <a:extLst>
              <a:ext uri="{FF2B5EF4-FFF2-40B4-BE49-F238E27FC236}">
                <a16:creationId xmlns:a16="http://schemas.microsoft.com/office/drawing/2014/main" id="{CB2CA95C-71C4-7A47-9D04-ED64C278A2DE}"/>
              </a:ext>
            </a:extLst>
          </p:cNvPr>
          <p:cNvCxnSpPr>
            <a:cxnSpLocks/>
            <a:stCxn id="38" idx="2"/>
            <a:endCxn id="43" idx="0"/>
          </p:cNvCxnSpPr>
          <p:nvPr/>
        </p:nvCxnSpPr>
        <p:spPr>
          <a:xfrm flipH="1">
            <a:off x="9049904" y="2845095"/>
            <a:ext cx="472" cy="248765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3" name="직사각형 42">
            <a:extLst>
              <a:ext uri="{FF2B5EF4-FFF2-40B4-BE49-F238E27FC236}">
                <a16:creationId xmlns:a16="http://schemas.microsoft.com/office/drawing/2014/main" id="{7DAC2D3E-414E-294B-95A6-D42E96176BA2}"/>
              </a:ext>
            </a:extLst>
          </p:cNvPr>
          <p:cNvSpPr/>
          <p:nvPr/>
        </p:nvSpPr>
        <p:spPr>
          <a:xfrm>
            <a:off x="8096894" y="3093860"/>
            <a:ext cx="1906019" cy="3505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Second Expansion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44" name="직사각형 43">
            <a:extLst>
              <a:ext uri="{FF2B5EF4-FFF2-40B4-BE49-F238E27FC236}">
                <a16:creationId xmlns:a16="http://schemas.microsoft.com/office/drawing/2014/main" id="{C6EF92A5-E551-FA45-9EFE-AB648689AEF2}"/>
              </a:ext>
            </a:extLst>
          </p:cNvPr>
          <p:cNvSpPr/>
          <p:nvPr/>
        </p:nvSpPr>
        <p:spPr>
          <a:xfrm>
            <a:off x="7956333" y="3664826"/>
            <a:ext cx="2187140" cy="3505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Second Compression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45" name="직선 화살표 연결선 44">
            <a:extLst>
              <a:ext uri="{FF2B5EF4-FFF2-40B4-BE49-F238E27FC236}">
                <a16:creationId xmlns:a16="http://schemas.microsoft.com/office/drawing/2014/main" id="{E1665090-CFA4-EE43-ABB6-DA7ACEE49FE2}"/>
              </a:ext>
            </a:extLst>
          </p:cNvPr>
          <p:cNvCxnSpPr>
            <a:cxnSpLocks/>
            <a:stCxn id="44" idx="2"/>
            <a:endCxn id="40" idx="0"/>
          </p:cNvCxnSpPr>
          <p:nvPr/>
        </p:nvCxnSpPr>
        <p:spPr>
          <a:xfrm>
            <a:off x="9049903" y="4015374"/>
            <a:ext cx="7074" cy="16042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6" name="텍스트 개체 틀 4">
            <a:extLst>
              <a:ext uri="{FF2B5EF4-FFF2-40B4-BE49-F238E27FC236}">
                <a16:creationId xmlns:a16="http://schemas.microsoft.com/office/drawing/2014/main" id="{B0CBE0E8-8455-444D-8295-CBD594721BF6}"/>
              </a:ext>
            </a:extLst>
          </p:cNvPr>
          <p:cNvSpPr txBox="1">
            <a:spLocks/>
          </p:cNvSpPr>
          <p:nvPr/>
        </p:nvSpPr>
        <p:spPr>
          <a:xfrm>
            <a:off x="6484257" y="4718831"/>
            <a:ext cx="5145437" cy="54898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buNone/>
            </a:pPr>
            <a:r>
              <a:rPr lang="en-US" altLang="ko-KR" sz="2400" b="1" dirty="0"/>
              <a:t>&lt;</a:t>
            </a:r>
            <a:r>
              <a:rPr lang="en" altLang="ko-Kore-KR" sz="2400" b="1" dirty="0"/>
              <a:t>SM3 </a:t>
            </a:r>
            <a:r>
              <a:rPr lang="en-US" altLang="ko-KR" sz="2400" b="1" dirty="0"/>
              <a:t>quantum circuit </a:t>
            </a:r>
            <a:r>
              <a:rPr lang="en" altLang="ko-Kore-KR" sz="2400" b="1" dirty="0"/>
              <a:t>operation</a:t>
            </a:r>
            <a:r>
              <a:rPr lang="en-US" altLang="ko-KR" sz="2400" b="1" dirty="0"/>
              <a:t>&gt;</a:t>
            </a:r>
            <a:endParaRPr lang="ko-Kore-KR" altLang="en-US" sz="24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7B49E8-E471-D143-A9D9-0EBB3E2D3D94}"/>
                  </a:ext>
                </a:extLst>
              </p:cNvPr>
              <p:cNvSpPr txBox="1"/>
              <p:nvPr/>
            </p:nvSpPr>
            <p:spPr>
              <a:xfrm>
                <a:off x="320986" y="5348112"/>
                <a:ext cx="5635534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-US" altLang="ko-KR" dirty="0">
                    <a:solidFill>
                      <a:srgbClr val="FF0000"/>
                    </a:solidFill>
                  </a:rPr>
                  <a:t>(Problem)</a:t>
                </a:r>
                <a:r>
                  <a:rPr kumimoji="1" lang="en" altLang="ko-Kore-KR" dirty="0">
                    <a:solidFill>
                      <a:srgbClr val="FF0000"/>
                    </a:solidFill>
                  </a:rPr>
                  <a:t>This requires qubits to store the entire</a:t>
                </a:r>
              </a:p>
              <a:p>
                <a:pPr algn="ctr"/>
                <a:r>
                  <a:rPr kumimoji="1" lang="en" altLang="ko-Kore-KR" dirty="0">
                    <a:solidFill>
                      <a:srgbClr val="FF0000"/>
                    </a:solidFill>
                  </a:rPr>
                  <a:t>extended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R" i="1">
                                <a:solidFill>
                                  <a:srgbClr val="FF000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63</m:t>
                        </m:r>
                      </m:sub>
                    </m:sSub>
                  </m:oMath>
                </a14:m>
                <a:r>
                  <a:rPr kumimoji="1" lang="en" altLang="ko-Kore-KR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r>
                  <a:rPr kumimoji="1" lang="en" altLang="ko-Kore-KR" dirty="0">
                    <a:solidFill>
                      <a:srgbClr val="FF0000"/>
                    </a:solidFill>
                  </a:rPr>
                  <a:t>(a total of 4,224 qubits)</a:t>
                </a:r>
                <a:endParaRPr kumimoji="1"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B47B49E8-E471-D143-A9D9-0EBB3E2D3D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0986" y="5348112"/>
                <a:ext cx="5635534" cy="923330"/>
              </a:xfrm>
              <a:prstGeom prst="rect">
                <a:avLst/>
              </a:prstGeom>
              <a:blipFill>
                <a:blip r:embed="rId2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A096A8-AEC0-094D-A9F9-ECF3CB91C112}"/>
                  </a:ext>
                </a:extLst>
              </p:cNvPr>
              <p:cNvSpPr txBox="1"/>
              <p:nvPr/>
            </p:nvSpPr>
            <p:spPr>
              <a:xfrm>
                <a:off x="6560072" y="5348112"/>
                <a:ext cx="497495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kumimoji="1" lang="en" altLang="ko-Kore-KR" dirty="0">
                    <a:solidFill>
                      <a:srgbClr val="FF0000"/>
                    </a:solidFill>
                  </a:rPr>
                  <a:t>It uses only qubits to store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i="1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kumimoji="1" lang="en-US" altLang="ko-KR" b="0" i="0" smtClean="0">
                        <a:solidFill>
                          <a:srgbClr val="FF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endParaRPr kumimoji="1" lang="en-US" altLang="ko-KR" b="0" dirty="0">
                  <a:solidFill>
                    <a:srgbClr val="FF0000"/>
                  </a:solidFill>
                  <a:ea typeface="Cambria Math" panose="02040503050406030204" pitchFamily="18" charset="0"/>
                </a:endParaRPr>
              </a:p>
              <a:p>
                <a:pPr algn="ctr"/>
                <a:r>
                  <a:rPr kumimoji="1" lang="en" altLang="ko-Kore-KR" dirty="0">
                    <a:solidFill>
                      <a:srgbClr val="FF0000"/>
                    </a:solidFill>
                  </a:rPr>
                  <a:t>of the extended messages</a:t>
                </a:r>
                <a:r>
                  <a:rPr kumimoji="1" lang="en-US" altLang="ko-KR" dirty="0">
                    <a:solidFill>
                      <a:srgbClr val="FF0000"/>
                    </a:solidFill>
                  </a:rPr>
                  <a:t>.</a:t>
                </a:r>
              </a:p>
              <a:p>
                <a:pPr algn="ctr"/>
                <a:r>
                  <a:rPr kumimoji="1" lang="en" altLang="ko-Kore-KR" dirty="0">
                    <a:solidFill>
                      <a:srgbClr val="FF0000"/>
                    </a:solidFill>
                  </a:rPr>
                  <a:t>(</a:t>
                </a:r>
                <a:r>
                  <a:rPr kumimoji="1" lang="en-US" altLang="ko-Kore-KR" dirty="0">
                    <a:solidFill>
                      <a:srgbClr val="FF0000"/>
                    </a:solidFill>
                  </a:rPr>
                  <a:t>a total of </a:t>
                </a:r>
                <a:r>
                  <a:rPr kumimoji="1" lang="en" altLang="ko-Kore-KR" dirty="0">
                    <a:solidFill>
                      <a:srgbClr val="FF0000"/>
                    </a:solidFill>
                  </a:rPr>
                  <a:t>2,176 qubits)</a:t>
                </a:r>
                <a:endParaRPr kumimoji="1" lang="ko-Kore-KR" altLang="en-US" dirty="0">
                  <a:solidFill>
                    <a:srgbClr val="FF0000"/>
                  </a:solidFill>
                </a:endParaRPr>
              </a:p>
            </p:txBody>
          </p:sp>
        </mc:Choice>
        <mc:Fallback xmlns="">
          <p:sp>
            <p:nvSpPr>
              <p:cNvPr id="50" name="TextBox 49">
                <a:extLst>
                  <a:ext uri="{FF2B5EF4-FFF2-40B4-BE49-F238E27FC236}">
                    <a16:creationId xmlns:a16="http://schemas.microsoft.com/office/drawing/2014/main" id="{A2A096A8-AEC0-094D-A9F9-ECF3CB91C1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60072" y="5348112"/>
                <a:ext cx="4974956" cy="923330"/>
              </a:xfrm>
              <a:prstGeom prst="rect">
                <a:avLst/>
              </a:prstGeom>
              <a:blipFill>
                <a:blip r:embed="rId3"/>
                <a:stretch>
                  <a:fillRect t="-1351" b="-1081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9045942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9098FD-0423-3346-8EE5-26CB2500E5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on SM3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9C4F0895-E3C5-954C-9106-CCA61AF6F563}"/>
              </a:ext>
            </a:extLst>
          </p:cNvPr>
          <p:cNvSpPr/>
          <p:nvPr/>
        </p:nvSpPr>
        <p:spPr>
          <a:xfrm>
            <a:off x="411920" y="997755"/>
            <a:ext cx="11344296" cy="567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FCFB400-CD7F-FD4A-B950-52AC5B86E6E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4549"/>
          <a:stretch/>
        </p:blipFill>
        <p:spPr>
          <a:xfrm>
            <a:off x="829192" y="3629721"/>
            <a:ext cx="5660216" cy="2296160"/>
          </a:xfrm>
          <a:prstGeom prst="rect">
            <a:avLst/>
          </a:prstGeom>
        </p:spPr>
      </p:pic>
      <p:pic>
        <p:nvPicPr>
          <p:cNvPr id="6" name="내용 개체 틀 3">
            <a:extLst>
              <a:ext uri="{FF2B5EF4-FFF2-40B4-BE49-F238E27FC236}">
                <a16:creationId xmlns:a16="http://schemas.microsoft.com/office/drawing/2014/main" id="{BCC4AC5E-D7B2-1346-B124-DFE08CF85E5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725765" y="1884926"/>
            <a:ext cx="3730559" cy="4358475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AEADCCDC-A7CC-2641-A529-2429FB6937E7}"/>
              </a:ext>
            </a:extLst>
          </p:cNvPr>
          <p:cNvSpPr txBox="1">
            <a:spLocks/>
          </p:cNvSpPr>
          <p:nvPr/>
        </p:nvSpPr>
        <p:spPr>
          <a:xfrm>
            <a:off x="805328" y="3227042"/>
            <a:ext cx="2331280" cy="35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 dirty="0"/>
              <a:t>SM3 expansion</a:t>
            </a:r>
            <a:endParaRPr kumimoji="1" lang="ko-Kore-KR" altLang="en-US" sz="1800" dirty="0"/>
          </a:p>
        </p:txBody>
      </p:sp>
      <p:sp>
        <p:nvSpPr>
          <p:cNvPr id="8" name="텍스트 개체 틀 2">
            <a:extLst>
              <a:ext uri="{FF2B5EF4-FFF2-40B4-BE49-F238E27FC236}">
                <a16:creationId xmlns:a16="http://schemas.microsoft.com/office/drawing/2014/main" id="{7D6700A3-35DC-C647-863F-9094AAC7F874}"/>
              </a:ext>
            </a:extLst>
          </p:cNvPr>
          <p:cNvSpPr txBox="1">
            <a:spLocks/>
          </p:cNvSpPr>
          <p:nvPr/>
        </p:nvSpPr>
        <p:spPr>
          <a:xfrm>
            <a:off x="7423394" y="1524638"/>
            <a:ext cx="2331280" cy="35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 dirty="0"/>
              <a:t>SM3 compression</a:t>
            </a:r>
            <a:endParaRPr kumimoji="1" lang="ko-Kore-KR" altLang="en-US" sz="1800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C31D8DD4-6461-2E4F-AD46-6B6B8FCD8773}"/>
              </a:ext>
            </a:extLst>
          </p:cNvPr>
          <p:cNvSpPr/>
          <p:nvPr/>
        </p:nvSpPr>
        <p:spPr>
          <a:xfrm>
            <a:off x="10012222" y="3089564"/>
            <a:ext cx="239223" cy="253076"/>
          </a:xfrm>
          <a:prstGeom prst="rect">
            <a:avLst/>
          </a:prstGeom>
          <a:noFill/>
          <a:ln w="158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E11A0619-6729-7A43-AC36-D7E07753BF27}"/>
              </a:ext>
            </a:extLst>
          </p:cNvPr>
          <p:cNvSpPr/>
          <p:nvPr/>
        </p:nvSpPr>
        <p:spPr>
          <a:xfrm>
            <a:off x="10091193" y="3373582"/>
            <a:ext cx="239223" cy="253076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09EED7FF-CDB0-3D46-8C27-CD0D9B17D01D}"/>
              </a:ext>
            </a:extLst>
          </p:cNvPr>
          <p:cNvSpPr/>
          <p:nvPr/>
        </p:nvSpPr>
        <p:spPr>
          <a:xfrm>
            <a:off x="1109225" y="4362165"/>
            <a:ext cx="5380183" cy="628996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7DD25EB3-74F4-3740-9167-C8928B2CB444}"/>
              </a:ext>
            </a:extLst>
          </p:cNvPr>
          <p:cNvSpPr/>
          <p:nvPr/>
        </p:nvSpPr>
        <p:spPr>
          <a:xfrm>
            <a:off x="1109225" y="5013475"/>
            <a:ext cx="5380183" cy="567574"/>
          </a:xfrm>
          <a:prstGeom prst="rect">
            <a:avLst/>
          </a:prstGeom>
          <a:noFill/>
          <a:ln w="15875"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80A7AC-83D1-214C-A579-74C3D73A9F4F}"/>
                  </a:ext>
                </a:extLst>
              </p:cNvPr>
              <p:cNvSpPr txBox="1"/>
              <p:nvPr/>
            </p:nvSpPr>
            <p:spPr>
              <a:xfrm>
                <a:off x="2702038" y="5175115"/>
                <a:ext cx="2171620" cy="2616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⋇</m:t>
                    </m:r>
                    <m:sSub>
                      <m:sSubPr>
                        <m:ctrlPr>
                          <a:rPr kumimoji="1"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1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sz="1100" b="0" i="1" smtClean="0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1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1100" b="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1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sz="1100" b="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r>
                  <a:rPr kumimoji="1" lang="en-US" altLang="ko-Kore-KR" sz="1100" b="1" dirty="0">
                    <a:solidFill>
                      <a:srgbClr val="C00000"/>
                    </a:solidFill>
                  </a:rPr>
                  <a:t> must not change.</a:t>
                </a:r>
                <a:endParaRPr kumimoji="1" lang="ko-Kore-KR" altLang="en-US" sz="11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5080A7AC-83D1-214C-A579-74C3D73A9F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02038" y="5175115"/>
                <a:ext cx="2171620" cy="261610"/>
              </a:xfrm>
              <a:prstGeom prst="rect">
                <a:avLst/>
              </a:prstGeom>
              <a:blipFill>
                <a:blip r:embed="rId4"/>
                <a:stretch>
                  <a:fillRect b="-1818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직사각형 13">
            <a:extLst>
              <a:ext uri="{FF2B5EF4-FFF2-40B4-BE49-F238E27FC236}">
                <a16:creationId xmlns:a16="http://schemas.microsoft.com/office/drawing/2014/main" id="{A14A2712-D880-A842-9435-F6858D04074F}"/>
              </a:ext>
            </a:extLst>
          </p:cNvPr>
          <p:cNvSpPr/>
          <p:nvPr/>
        </p:nvSpPr>
        <p:spPr>
          <a:xfrm>
            <a:off x="1830586" y="5212372"/>
            <a:ext cx="871452" cy="190269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F054D3-847D-284F-BCA9-DFEA0B3ED750}"/>
                  </a:ext>
                </a:extLst>
              </p:cNvPr>
              <p:cNvSpPr txBox="1"/>
              <p:nvPr/>
            </p:nvSpPr>
            <p:spPr>
              <a:xfrm>
                <a:off x="9609053" y="3704803"/>
                <a:ext cx="2370052" cy="27683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ore-KR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𝑾</m:t>
                    </m:r>
                    <m:r>
                      <a:rPr kumimoji="1" lang="en-US" altLang="ko-Kore-KR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ore-KR" sz="1200" b="1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𝒂𝒏𝒅</m:t>
                    </m:r>
                  </m:oMath>
                </a14:m>
                <a:r>
                  <a:rPr kumimoji="1" lang="ko-KR" altLang="en-US" sz="1200" b="1" dirty="0">
                    <a:solidFill>
                      <a:srgbClr val="C00000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𝑾</m:t>
                        </m:r>
                      </m:e>
                      <m:sup>
                        <m:r>
                          <a:rPr kumimoji="1" lang="en-US" altLang="ko-Kore-KR" sz="1200" b="1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ko-KR" altLang="en-US" sz="1200" b="1" dirty="0">
                    <a:solidFill>
                      <a:srgbClr val="C00000"/>
                    </a:solidFill>
                  </a:rPr>
                  <a:t> </a:t>
                </a:r>
                <a:r>
                  <a:rPr kumimoji="1" lang="en-US" altLang="ko-KR" sz="1200" b="1" dirty="0">
                    <a:solidFill>
                      <a:srgbClr val="C00000"/>
                    </a:solidFill>
                  </a:rPr>
                  <a:t>are used separately</a:t>
                </a:r>
                <a:endParaRPr kumimoji="1" lang="ko-Kore-KR" altLang="en-US" sz="1200" b="1" dirty="0">
                  <a:solidFill>
                    <a:srgbClr val="C00000"/>
                  </a:solidFill>
                </a:endParaRP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0EF054D3-847D-284F-BCA9-DFEA0B3ED7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09053" y="3704803"/>
                <a:ext cx="2370052" cy="276835"/>
              </a:xfrm>
              <a:prstGeom prst="rect">
                <a:avLst/>
              </a:prstGeom>
              <a:blipFill>
                <a:blip r:embed="rId5"/>
                <a:stretch>
                  <a:fillRect b="-1739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6" name="꺾인 연결선[E] 15">
            <a:extLst>
              <a:ext uri="{FF2B5EF4-FFF2-40B4-BE49-F238E27FC236}">
                <a16:creationId xmlns:a16="http://schemas.microsoft.com/office/drawing/2014/main" id="{552259E2-3F3E-1847-805E-056061F4463B}"/>
              </a:ext>
            </a:extLst>
          </p:cNvPr>
          <p:cNvCxnSpPr>
            <a:cxnSpLocks/>
            <a:stCxn id="11" idx="3"/>
            <a:endCxn id="10" idx="2"/>
          </p:cNvCxnSpPr>
          <p:nvPr/>
        </p:nvCxnSpPr>
        <p:spPr>
          <a:xfrm flipV="1">
            <a:off x="6489408" y="3626658"/>
            <a:ext cx="3721397" cy="1050005"/>
          </a:xfrm>
          <a:prstGeom prst="bentConnector2">
            <a:avLst/>
          </a:prstGeom>
          <a:ln w="1270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꺾인 연결선[E] 16">
            <a:extLst>
              <a:ext uri="{FF2B5EF4-FFF2-40B4-BE49-F238E27FC236}">
                <a16:creationId xmlns:a16="http://schemas.microsoft.com/office/drawing/2014/main" id="{7F4D959E-3250-BC4D-B088-E7F36F03A04B}"/>
              </a:ext>
            </a:extLst>
          </p:cNvPr>
          <p:cNvCxnSpPr>
            <a:cxnSpLocks/>
            <a:stCxn id="12" idx="3"/>
            <a:endCxn id="9" idx="0"/>
          </p:cNvCxnSpPr>
          <p:nvPr/>
        </p:nvCxnSpPr>
        <p:spPr>
          <a:xfrm flipV="1">
            <a:off x="6489408" y="3089564"/>
            <a:ext cx="3642426" cy="2207698"/>
          </a:xfrm>
          <a:prstGeom prst="bentConnector4">
            <a:avLst>
              <a:gd name="adj1" fmla="val 35222"/>
              <a:gd name="adj2" fmla="val 112763"/>
            </a:avLst>
          </a:prstGeom>
          <a:ln w="12700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2053F-24B4-F14E-AA23-4E635CF70214}"/>
                  </a:ext>
                </a:extLst>
              </p:cNvPr>
              <p:cNvSpPr txBox="1"/>
              <p:nvPr/>
            </p:nvSpPr>
            <p:spPr>
              <a:xfrm>
                <a:off x="411920" y="1160173"/>
                <a:ext cx="6695466" cy="12926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/>
                  <a:t>Quantum circuit optimization of SM3 hash function</a:t>
                </a:r>
              </a:p>
              <a:p>
                <a:pPr algn="just"/>
                <a:endParaRPr kumimoji="1" lang="en-US" altLang="ko-KR" sz="1600" b="1" dirty="0"/>
              </a:p>
              <a:p>
                <a:pPr marL="800100" lvl="1" indent="-342900" algn="just">
                  <a:buFont typeface="+mj-lt"/>
                  <a:buAutoNum type="arabicPeriod"/>
                </a:pPr>
                <a:r>
                  <a:rPr kumimoji="1" lang="en-US" altLang="ko-Kore-KR" sz="1400" dirty="0"/>
                  <a:t>In the original c</a:t>
                </a:r>
                <a:r>
                  <a:rPr kumimoji="1" lang="en-US" altLang="ko-Kore-KR" sz="1400" dirty="0">
                    <a:solidFill>
                      <a:schemeClr val="tx1"/>
                    </a:solidFill>
                  </a:rPr>
                  <a:t>ompression,</a:t>
                </a:r>
                <a:r>
                  <a:rPr kumimoji="1" lang="ko-KR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kumimoji="1" lang="en-US" altLang="ko-Kore-KR" sz="1400" b="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𝑊</m:t>
                    </m:r>
                    <m:r>
                      <a:rPr kumimoji="1" lang="en-US" altLang="ko-Kore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sty m:val="p"/>
                      </m:rPr>
                      <a:rPr kumimoji="1" lang="en-US" altLang="ko-Kore-KR" sz="14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and</m:t>
                    </m:r>
                  </m:oMath>
                </a14:m>
                <a:r>
                  <a:rPr kumimoji="1" lang="ko-KR" altLang="en-US" sz="14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ore-KR" sz="1400" b="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ore-KR" sz="1400" b="0" dirty="0">
                    <a:solidFill>
                      <a:schemeClr val="tx1"/>
                    </a:solidFill>
                  </a:rPr>
                  <a:t> are used separately</a:t>
                </a:r>
              </a:p>
              <a:p>
                <a:pPr lvl="1" algn="just"/>
                <a:r>
                  <a:rPr kumimoji="1" lang="en-US" altLang="ko-KR" sz="1400" u="sng" dirty="0"/>
                  <a:t>We divide the expansion into first expansion and second expansion, and the qubits of 𝑊 are used in compression and reused to make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4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i="1" u="sng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ore-KR" sz="1400" i="1" u="sng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kumimoji="1" lang="en-US" altLang="ko-KR" sz="1400" b="0" i="0" u="sng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kumimoji="1" lang="en-US" altLang="ko-KR" sz="1400" u="sng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2982053F-24B4-F14E-AA23-4E635CF702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0" y="1160173"/>
                <a:ext cx="6695466" cy="1292662"/>
              </a:xfrm>
              <a:prstGeom prst="rect">
                <a:avLst/>
              </a:prstGeom>
              <a:blipFill>
                <a:blip r:embed="rId6"/>
                <a:stretch>
                  <a:fillRect l="-758" t="-2941" r="-568" b="-4902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1433236C-24DC-5649-91B5-A9B9905C3087}"/>
              </a:ext>
            </a:extLst>
          </p:cNvPr>
          <p:cNvSpPr txBox="1"/>
          <p:nvPr/>
        </p:nvSpPr>
        <p:spPr>
          <a:xfrm>
            <a:off x="5195857" y="4333285"/>
            <a:ext cx="1366790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ore-KR" sz="1200" b="1" dirty="0">
                <a:solidFill>
                  <a:srgbClr val="7030A0"/>
                </a:solidFill>
              </a:rPr>
              <a:t>First</a:t>
            </a:r>
            <a:r>
              <a:rPr kumimoji="1" lang="ko-KR" altLang="en-US" sz="1200" b="1" dirty="0">
                <a:solidFill>
                  <a:srgbClr val="7030A0"/>
                </a:solidFill>
              </a:rPr>
              <a:t> </a:t>
            </a:r>
            <a:r>
              <a:rPr kumimoji="1" lang="en-US" altLang="ko-KR" sz="1200" b="1" dirty="0">
                <a:solidFill>
                  <a:srgbClr val="7030A0"/>
                </a:solidFill>
              </a:rPr>
              <a:t>expansion</a:t>
            </a:r>
            <a:r>
              <a:rPr kumimoji="1" lang="en-US" altLang="ko-Kore-KR" sz="1200" b="1" dirty="0">
                <a:solidFill>
                  <a:srgbClr val="7030A0"/>
                </a:solidFill>
              </a:rPr>
              <a:t> </a:t>
            </a:r>
            <a:endParaRPr kumimoji="1" lang="ko-Kore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8F762F-8573-5641-837C-790D69958680}"/>
              </a:ext>
            </a:extLst>
          </p:cNvPr>
          <p:cNvSpPr txBox="1"/>
          <p:nvPr/>
        </p:nvSpPr>
        <p:spPr>
          <a:xfrm>
            <a:off x="4984658" y="5329966"/>
            <a:ext cx="1587615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ko-KR" sz="1200" b="1" dirty="0">
                <a:solidFill>
                  <a:schemeClr val="accent5"/>
                </a:solidFill>
              </a:rPr>
              <a:t>Second</a:t>
            </a:r>
            <a:r>
              <a:rPr kumimoji="1" lang="ko-KR" altLang="en-US" sz="1200" b="1" dirty="0">
                <a:solidFill>
                  <a:schemeClr val="accent5"/>
                </a:solidFill>
              </a:rPr>
              <a:t> </a:t>
            </a:r>
            <a:r>
              <a:rPr kumimoji="1" lang="en-US" altLang="ko-KR" sz="1200" b="1" dirty="0">
                <a:solidFill>
                  <a:schemeClr val="accent5"/>
                </a:solidFill>
              </a:rPr>
              <a:t>expansion</a:t>
            </a:r>
            <a:r>
              <a:rPr kumimoji="1" lang="en-US" altLang="ko-Kore-KR" sz="1200" b="1" dirty="0">
                <a:solidFill>
                  <a:schemeClr val="accent5"/>
                </a:solidFill>
              </a:rPr>
              <a:t> </a:t>
            </a:r>
            <a:endParaRPr kumimoji="1" lang="ko-Kore-KR" altLang="en-US" sz="1200" b="1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9308124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B57257D-1F76-524D-B6B2-98DD02A78E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on SM3</a:t>
            </a:r>
            <a:endParaRPr kumimoji="1" lang="ko-Kore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73793E2-B7DF-E348-AA43-308EBBB020DB}"/>
              </a:ext>
            </a:extLst>
          </p:cNvPr>
          <p:cNvSpPr/>
          <p:nvPr/>
        </p:nvSpPr>
        <p:spPr>
          <a:xfrm>
            <a:off x="407803" y="997755"/>
            <a:ext cx="11370365" cy="567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9" name="내용 개체 틀 3">
            <a:extLst>
              <a:ext uri="{FF2B5EF4-FFF2-40B4-BE49-F238E27FC236}">
                <a16:creationId xmlns:a16="http://schemas.microsoft.com/office/drawing/2014/main" id="{A4511215-F6FD-5945-9BD4-14D03D14D40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61"/>
          <a:stretch/>
        </p:blipFill>
        <p:spPr>
          <a:xfrm>
            <a:off x="1510305" y="2352083"/>
            <a:ext cx="3730559" cy="3976608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78CB09-3E92-F94A-BEE8-4674C5F850F0}"/>
                  </a:ext>
                </a:extLst>
              </p:cNvPr>
              <p:cNvSpPr txBox="1"/>
              <p:nvPr/>
            </p:nvSpPr>
            <p:spPr>
              <a:xfrm>
                <a:off x="407802" y="1160173"/>
                <a:ext cx="11370365" cy="104644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 algn="just">
                  <a:buFont typeface="Arial" panose="020B0604020202020204" pitchFamily="34" charset="0"/>
                  <a:buChar char="•"/>
                </a:pPr>
                <a:r>
                  <a:rPr kumimoji="1" lang="en-US" altLang="ko-Kore-KR" sz="2000" b="1" dirty="0"/>
                  <a:t>Quantum circuit optimization of SM3 hash function</a:t>
                </a:r>
              </a:p>
              <a:p>
                <a:pPr lvl="1" algn="just"/>
                <a:endParaRPr kumimoji="1" lang="en-US" altLang="ko-Kore-KR" sz="1400" u="sng" dirty="0"/>
              </a:p>
              <a:p>
                <a:pPr lvl="1" algn="just"/>
                <a:r>
                  <a:rPr kumimoji="1" lang="en-US" altLang="ko-KR" sz="1400" dirty="0"/>
                  <a:t>2.</a:t>
                </a:r>
                <a:r>
                  <a:rPr kumimoji="1" lang="ko-KR" altLang="en-US" sz="1400" dirty="0"/>
                  <a:t> </a:t>
                </a:r>
                <a:r>
                  <a:rPr kumimoji="1" lang="en" altLang="ko-KR" sz="1400" dirty="0"/>
                  <a:t>In the original Compression,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ore-KR" sz="1400" i="1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" altLang="ko-KR" sz="1400" dirty="0"/>
                  <a:t> is used first, followed by 𝑊.</a:t>
                </a:r>
                <a:endParaRPr kumimoji="1" lang="en-US" altLang="ko-Kore-KR" sz="1400" i="1" u="sng" dirty="0">
                  <a:latin typeface="Cambria Math" panose="02040503050406030204" pitchFamily="18" charset="0"/>
                </a:endParaRPr>
              </a:p>
              <a:p>
                <a:pPr lvl="1" algn="just"/>
                <a:r>
                  <a:rPr kumimoji="1" lang="en-US" altLang="ko-KR" sz="1400" u="sng" dirty="0"/>
                  <a:t>Changed the order of compression operations to use </a:t>
                </a:r>
                <a14:m>
                  <m:oMath xmlns:m="http://schemas.openxmlformats.org/officeDocument/2006/math">
                    <m:r>
                      <a:rPr kumimoji="1" lang="en-US" altLang="ko-Kore-KR" sz="1400" i="1" u="sng">
                        <a:latin typeface="Cambria Math" panose="02040503050406030204" pitchFamily="18" charset="0"/>
                      </a:rPr>
                      <m:t>𝑊</m:t>
                    </m:r>
                  </m:oMath>
                </a14:m>
                <a:r>
                  <a:rPr kumimoji="1" lang="en-US" altLang="ko-KR" sz="1400" u="sng" dirty="0"/>
                  <a:t> before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ore-KR" sz="1400" i="1" u="sng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ore-KR" sz="1400" i="1" u="sng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kumimoji="1" lang="en-US" altLang="ko-Kore-KR" sz="1400" i="1" u="sng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kumimoji="1" lang="en-US" altLang="ko-KR" sz="1400" u="sng" dirty="0"/>
                  <a:t>.</a:t>
                </a:r>
                <a:endParaRPr kumimoji="1" lang="ko-Kore-KR" altLang="en-US" sz="1400" u="sng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1B78CB09-3E92-F94A-BEE8-4674C5F850F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7802" y="1160173"/>
                <a:ext cx="11370365" cy="1046440"/>
              </a:xfrm>
              <a:prstGeom prst="rect">
                <a:avLst/>
              </a:prstGeom>
              <a:blipFill>
                <a:blip r:embed="rId3"/>
                <a:stretch>
                  <a:fillRect l="-558" t="-3614" b="-481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1" name="내용 개체 틀 3">
            <a:extLst>
              <a:ext uri="{FF2B5EF4-FFF2-40B4-BE49-F238E27FC236}">
                <a16:creationId xmlns:a16="http://schemas.microsoft.com/office/drawing/2014/main" id="{BFCE57DD-F0C2-A546-87D7-BFD5713BE6D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8761"/>
          <a:stretch/>
        </p:blipFill>
        <p:spPr>
          <a:xfrm>
            <a:off x="6812588" y="2356813"/>
            <a:ext cx="3730559" cy="3976609"/>
          </a:xfrm>
          <a:prstGeom prst="rect">
            <a:avLst/>
          </a:prstGeom>
        </p:spPr>
      </p:pic>
      <p:pic>
        <p:nvPicPr>
          <p:cNvPr id="22" name="내용 개체 틀 3">
            <a:extLst>
              <a:ext uri="{FF2B5EF4-FFF2-40B4-BE49-F238E27FC236}">
                <a16:creationId xmlns:a16="http://schemas.microsoft.com/office/drawing/2014/main" id="{9A9711B5-680D-2546-8335-1FDB4AFC8833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4520" b="60622"/>
          <a:stretch/>
        </p:blipFill>
        <p:spPr>
          <a:xfrm>
            <a:off x="6812588" y="3592627"/>
            <a:ext cx="3730559" cy="211756"/>
          </a:xfrm>
          <a:prstGeom prst="rect">
            <a:avLst/>
          </a:prstGeom>
        </p:spPr>
      </p:pic>
      <p:pic>
        <p:nvPicPr>
          <p:cNvPr id="23" name="내용 개체 틀 3">
            <a:extLst>
              <a:ext uri="{FF2B5EF4-FFF2-40B4-BE49-F238E27FC236}">
                <a16:creationId xmlns:a16="http://schemas.microsoft.com/office/drawing/2014/main" id="{ABE9410E-8D1F-8045-BC6A-057F954615AA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27997" b="66426"/>
          <a:stretch/>
        </p:blipFill>
        <p:spPr>
          <a:xfrm>
            <a:off x="6812588" y="3862133"/>
            <a:ext cx="3730557" cy="243039"/>
          </a:xfrm>
          <a:prstGeom prst="rect">
            <a:avLst/>
          </a:prstGeom>
        </p:spPr>
      </p:pic>
      <p:sp>
        <p:nvSpPr>
          <p:cNvPr id="24" name="오른쪽 화살표[R] 23">
            <a:extLst>
              <a:ext uri="{FF2B5EF4-FFF2-40B4-BE49-F238E27FC236}">
                <a16:creationId xmlns:a16="http://schemas.microsoft.com/office/drawing/2014/main" id="{001AE77E-D382-2E42-A007-8AB24D25B1C4}"/>
              </a:ext>
            </a:extLst>
          </p:cNvPr>
          <p:cNvSpPr/>
          <p:nvPr/>
        </p:nvSpPr>
        <p:spPr>
          <a:xfrm>
            <a:off x="5771607" y="4259815"/>
            <a:ext cx="510236" cy="291164"/>
          </a:xfrm>
          <a:prstGeom prst="rightArrow">
            <a:avLst>
              <a:gd name="adj1" fmla="val 36777"/>
              <a:gd name="adj2" fmla="val 59917"/>
            </a:avLst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A0F2028F-8425-DE43-8853-D60FAF2DA3D5}"/>
              </a:ext>
            </a:extLst>
          </p:cNvPr>
          <p:cNvSpPr/>
          <p:nvPr/>
        </p:nvSpPr>
        <p:spPr>
          <a:xfrm>
            <a:off x="1247417" y="2352083"/>
            <a:ext cx="4102530" cy="41066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42536143-76C9-C146-B1A8-B8D1166B705F}"/>
              </a:ext>
            </a:extLst>
          </p:cNvPr>
          <p:cNvSpPr/>
          <p:nvPr/>
        </p:nvSpPr>
        <p:spPr>
          <a:xfrm>
            <a:off x="6626601" y="2352082"/>
            <a:ext cx="4102530" cy="4106631"/>
          </a:xfrm>
          <a:prstGeom prst="rect">
            <a:avLst/>
          </a:prstGeom>
          <a:noFill/>
          <a:ln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AF814ED5-2CB9-3A45-8C12-FD7135AF9482}"/>
              </a:ext>
            </a:extLst>
          </p:cNvPr>
          <p:cNvSpPr/>
          <p:nvPr/>
        </p:nvSpPr>
        <p:spPr>
          <a:xfrm>
            <a:off x="6909041" y="2966992"/>
            <a:ext cx="3634104" cy="857706"/>
          </a:xfrm>
          <a:prstGeom prst="rect">
            <a:avLst/>
          </a:prstGeom>
          <a:noFill/>
          <a:ln w="15875">
            <a:solidFill>
              <a:srgbClr val="7030A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F39FDAAC-52D0-B84C-A057-C2C879FA6695}"/>
              </a:ext>
            </a:extLst>
          </p:cNvPr>
          <p:cNvSpPr/>
          <p:nvPr/>
        </p:nvSpPr>
        <p:spPr>
          <a:xfrm>
            <a:off x="6909041" y="3871758"/>
            <a:ext cx="3634104" cy="2231725"/>
          </a:xfrm>
          <a:prstGeom prst="rect">
            <a:avLst/>
          </a:prstGeom>
          <a:noFill/>
          <a:ln w="15875">
            <a:solidFill>
              <a:schemeClr val="accent5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C8DC8C-57E8-CC4D-BE68-020576B1F628}"/>
              </a:ext>
            </a:extLst>
          </p:cNvPr>
          <p:cNvSpPr txBox="1"/>
          <p:nvPr/>
        </p:nvSpPr>
        <p:spPr>
          <a:xfrm>
            <a:off x="9024782" y="3286753"/>
            <a:ext cx="151836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>
                <a:solidFill>
                  <a:srgbClr val="7030A0"/>
                </a:solidFill>
              </a:rPr>
              <a:t>First compression</a:t>
            </a:r>
            <a:endParaRPr kumimoji="1" lang="ko-Kore-KR" altLang="en-US" sz="1200" b="1" dirty="0">
              <a:solidFill>
                <a:srgbClr val="7030A0"/>
              </a:solidFill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A512849-AD5E-C94F-853E-B2F3EB16331B}"/>
              </a:ext>
            </a:extLst>
          </p:cNvPr>
          <p:cNvSpPr txBox="1"/>
          <p:nvPr/>
        </p:nvSpPr>
        <p:spPr>
          <a:xfrm>
            <a:off x="8801964" y="5816859"/>
            <a:ext cx="174118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200" b="1" dirty="0">
                <a:solidFill>
                  <a:schemeClr val="accent5"/>
                </a:solidFill>
              </a:rPr>
              <a:t>Second compression</a:t>
            </a:r>
            <a:endParaRPr kumimoji="1" lang="ko-Kore-KR" altLang="en-US" sz="1200" b="1" dirty="0">
              <a:solidFill>
                <a:schemeClr val="accent5"/>
              </a:solidFill>
            </a:endParaRPr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523DCBA4-670E-124B-AAB7-C3E8B8D7FDF0}"/>
              </a:ext>
            </a:extLst>
          </p:cNvPr>
          <p:cNvSpPr/>
          <p:nvPr/>
        </p:nvSpPr>
        <p:spPr>
          <a:xfrm>
            <a:off x="1606761" y="3547691"/>
            <a:ext cx="2559534" cy="557481"/>
          </a:xfrm>
          <a:prstGeom prst="rect">
            <a:avLst/>
          </a:prstGeom>
          <a:noFill/>
          <a:ln w="15875">
            <a:solidFill>
              <a:srgbClr val="FF000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04904815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9F98CD8-5D89-F341-A585-917A937282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on SM3</a:t>
            </a:r>
            <a:endParaRPr kumimoji="1" lang="ko-Kore-KR" altLang="en-US" dirty="0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0B77894B-CF7D-A745-BA5E-5AC40D861489}"/>
              </a:ext>
            </a:extLst>
          </p:cNvPr>
          <p:cNvSpPr/>
          <p:nvPr/>
        </p:nvSpPr>
        <p:spPr>
          <a:xfrm>
            <a:off x="477078" y="997755"/>
            <a:ext cx="11370365" cy="567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21" name="텍스트 개체 틀 2">
            <a:extLst>
              <a:ext uri="{FF2B5EF4-FFF2-40B4-BE49-F238E27FC236}">
                <a16:creationId xmlns:a16="http://schemas.microsoft.com/office/drawing/2014/main" id="{CF060747-EA2F-CC41-AC50-B4B6F1F9F49E}"/>
              </a:ext>
            </a:extLst>
          </p:cNvPr>
          <p:cNvSpPr txBox="1">
            <a:spLocks/>
          </p:cNvSpPr>
          <p:nvPr/>
        </p:nvSpPr>
        <p:spPr>
          <a:xfrm>
            <a:off x="441416" y="2504378"/>
            <a:ext cx="2331280" cy="35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 dirty="0"/>
              <a:t>First expansion</a:t>
            </a:r>
            <a:endParaRPr kumimoji="1" lang="ko-Kore-KR" altLang="en-US" sz="1800" dirty="0"/>
          </a:p>
        </p:txBody>
      </p:sp>
      <p:pic>
        <p:nvPicPr>
          <p:cNvPr id="22" name="그림 21">
            <a:extLst>
              <a:ext uri="{FF2B5EF4-FFF2-40B4-BE49-F238E27FC236}">
                <a16:creationId xmlns:a16="http://schemas.microsoft.com/office/drawing/2014/main" id="{3323BB4A-B844-0644-AC5E-33C1BF566DF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r="13328"/>
          <a:stretch/>
        </p:blipFill>
        <p:spPr>
          <a:xfrm>
            <a:off x="441416" y="2855103"/>
            <a:ext cx="4996123" cy="3051208"/>
          </a:xfrm>
          <a:prstGeom prst="rect">
            <a:avLst/>
          </a:prstGeom>
        </p:spPr>
      </p:pic>
      <p:pic>
        <p:nvPicPr>
          <p:cNvPr id="23" name="그림 22">
            <a:extLst>
              <a:ext uri="{FF2B5EF4-FFF2-40B4-BE49-F238E27FC236}">
                <a16:creationId xmlns:a16="http://schemas.microsoft.com/office/drawing/2014/main" id="{EF646000-F2B5-1D4F-934E-EA9693704E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13455" y="3204018"/>
            <a:ext cx="4996123" cy="2086100"/>
          </a:xfrm>
          <a:prstGeom prst="rect">
            <a:avLst/>
          </a:prstGeom>
        </p:spPr>
      </p:pic>
      <p:sp>
        <p:nvSpPr>
          <p:cNvPr id="24" name="텍스트 개체 틀 2">
            <a:extLst>
              <a:ext uri="{FF2B5EF4-FFF2-40B4-BE49-F238E27FC236}">
                <a16:creationId xmlns:a16="http://schemas.microsoft.com/office/drawing/2014/main" id="{3FD195DC-CCD2-7049-AD94-7BA0B2E57B09}"/>
              </a:ext>
            </a:extLst>
          </p:cNvPr>
          <p:cNvSpPr txBox="1">
            <a:spLocks/>
          </p:cNvSpPr>
          <p:nvPr/>
        </p:nvSpPr>
        <p:spPr>
          <a:xfrm>
            <a:off x="6813455" y="2855103"/>
            <a:ext cx="2331280" cy="35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 dirty="0"/>
              <a:t>First compression</a:t>
            </a:r>
            <a:endParaRPr kumimoji="1" lang="ko-Kore-KR" altLang="en-US" sz="1800" dirty="0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72FC8E20-AC8C-DE4F-9A54-65133BAAE84A}"/>
              </a:ext>
            </a:extLst>
          </p:cNvPr>
          <p:cNvSpPr/>
          <p:nvPr/>
        </p:nvSpPr>
        <p:spPr>
          <a:xfrm>
            <a:off x="2252192" y="1226090"/>
            <a:ext cx="1768780" cy="3505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First Expansion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26" name="직선 화살표 연결선 25">
            <a:extLst>
              <a:ext uri="{FF2B5EF4-FFF2-40B4-BE49-F238E27FC236}">
                <a16:creationId xmlns:a16="http://schemas.microsoft.com/office/drawing/2014/main" id="{2D024E9E-6887-A243-AED7-61DCC1A1A788}"/>
              </a:ext>
            </a:extLst>
          </p:cNvPr>
          <p:cNvCxnSpPr>
            <a:cxnSpLocks/>
            <a:stCxn id="25" idx="2"/>
            <a:endCxn id="27" idx="0"/>
          </p:cNvCxnSpPr>
          <p:nvPr/>
        </p:nvCxnSpPr>
        <p:spPr>
          <a:xfrm>
            <a:off x="3136582" y="1576638"/>
            <a:ext cx="0" cy="20524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EF4E14A7-E938-B944-A249-90CCAF247589}"/>
              </a:ext>
            </a:extLst>
          </p:cNvPr>
          <p:cNvSpPr/>
          <p:nvPr/>
        </p:nvSpPr>
        <p:spPr>
          <a:xfrm>
            <a:off x="2121391" y="1781887"/>
            <a:ext cx="2030382" cy="348140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First Compression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545A10-F684-4F40-9039-FF5122A28320}"/>
                  </a:ext>
                </a:extLst>
              </p:cNvPr>
              <p:cNvSpPr txBox="1"/>
              <p:nvPr/>
            </p:nvSpPr>
            <p:spPr>
              <a:xfrm>
                <a:off x="522736" y="5906311"/>
                <a:ext cx="4996123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⋇</m:t>
                    </m:r>
                  </m:oMath>
                </a14:m>
                <a:r>
                  <a:rPr kumimoji="1" lang="en-US" altLang="ko-KR" sz="1100" dirty="0">
                    <a:solidFill>
                      <a:srgbClr val="C00000"/>
                    </a:solidFill>
                  </a:rPr>
                  <a:t>Since the value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sz="1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sz="1100" i="1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sz="1100" i="1">
                            <a:solidFill>
                              <a:srgbClr val="C0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67</m:t>
                        </m:r>
                      </m:sub>
                    </m:sSub>
                  </m:oMath>
                </a14:m>
                <a:r>
                  <a:rPr kumimoji="1" lang="en-US" altLang="ko-KR" sz="1100" dirty="0">
                    <a:solidFill>
                      <a:srgbClr val="C00000"/>
                    </a:solidFill>
                  </a:rPr>
                  <a:t> should not be changed, the changed value is returned while updating through the reverse operation.</a:t>
                </a:r>
              </a:p>
            </p:txBody>
          </p:sp>
        </mc:Choice>
        <mc:Fallback xmlns="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12545A10-F684-4F40-9039-FF5122A283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2736" y="5906311"/>
                <a:ext cx="4996123" cy="430887"/>
              </a:xfrm>
              <a:prstGeom prst="rect">
                <a:avLst/>
              </a:prstGeom>
              <a:blipFill>
                <a:blip r:embed="rId4"/>
                <a:stretch>
                  <a:fillRect b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직사각형 28">
            <a:extLst>
              <a:ext uri="{FF2B5EF4-FFF2-40B4-BE49-F238E27FC236}">
                <a16:creationId xmlns:a16="http://schemas.microsoft.com/office/drawing/2014/main" id="{DBC4E570-2EDB-D040-BB55-134CAE6AC3A9}"/>
              </a:ext>
            </a:extLst>
          </p:cNvPr>
          <p:cNvSpPr/>
          <p:nvPr/>
        </p:nvSpPr>
        <p:spPr>
          <a:xfrm>
            <a:off x="742314" y="5457840"/>
            <a:ext cx="1260361" cy="17407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F35EB75C-E7CB-6C45-9401-9B5922081979}"/>
              </a:ext>
            </a:extLst>
          </p:cNvPr>
          <p:cNvSpPr/>
          <p:nvPr/>
        </p:nvSpPr>
        <p:spPr>
          <a:xfrm>
            <a:off x="751966" y="3490424"/>
            <a:ext cx="4571426" cy="106232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cxnSp>
        <p:nvCxnSpPr>
          <p:cNvPr id="31" name="꺾인 연결선[E] 30">
            <a:extLst>
              <a:ext uri="{FF2B5EF4-FFF2-40B4-BE49-F238E27FC236}">
                <a16:creationId xmlns:a16="http://schemas.microsoft.com/office/drawing/2014/main" id="{EBBB85F2-E284-3444-8454-C9D337415438}"/>
              </a:ext>
            </a:extLst>
          </p:cNvPr>
          <p:cNvCxnSpPr>
            <a:endCxn id="24" idx="1"/>
          </p:cNvCxnSpPr>
          <p:nvPr/>
        </p:nvCxnSpPr>
        <p:spPr>
          <a:xfrm flipV="1">
            <a:off x="2621661" y="3030466"/>
            <a:ext cx="4191794" cy="2696566"/>
          </a:xfrm>
          <a:prstGeom prst="bentConnector3">
            <a:avLst>
              <a:gd name="adj1" fmla="val 89954"/>
            </a:avLst>
          </a:prstGeom>
          <a:ln w="952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17C16778-8436-A746-AD63-3C5CF7059D7D}"/>
              </a:ext>
            </a:extLst>
          </p:cNvPr>
          <p:cNvSpPr/>
          <p:nvPr/>
        </p:nvSpPr>
        <p:spPr>
          <a:xfrm>
            <a:off x="7103036" y="3847587"/>
            <a:ext cx="3167740" cy="984296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7937CA-3D9C-0B46-811C-E664BE98477F}"/>
                  </a:ext>
                </a:extLst>
              </p:cNvPr>
              <p:cNvSpPr txBox="1"/>
              <p:nvPr/>
            </p:nvSpPr>
            <p:spPr>
              <a:xfrm>
                <a:off x="6813455" y="5335369"/>
                <a:ext cx="4533800" cy="43088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kumimoji="1" lang="en-US" altLang="ko-KR" sz="1100" b="0" i="1" smtClean="0">
                        <a:solidFill>
                          <a:srgbClr val="C0000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⋇</m:t>
                    </m:r>
                  </m:oMath>
                </a14:m>
                <a:r>
                  <a:rPr kumimoji="1" lang="en-US" altLang="ko-KR" sz="1100" dirty="0">
                    <a:solidFill>
                      <a:srgbClr val="C00000"/>
                    </a:solidFill>
                  </a:rPr>
                  <a:t>To reuse the qubits used for AND, OR operations of 𝐺𝐺 and 𝐹𝐹, the values of 𝐺𝐺 and 𝐹𝐹 are reversed and reused in the next round.</a:t>
                </a:r>
              </a:p>
            </p:txBody>
          </p:sp>
        </mc:Choice>
        <mc:Fallback xmlns=""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DF7937CA-3D9C-0B46-811C-E664BE9847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13455" y="5335369"/>
                <a:ext cx="4533800" cy="430887"/>
              </a:xfrm>
              <a:prstGeom prst="rect">
                <a:avLst/>
              </a:prstGeom>
              <a:blipFill>
                <a:blip r:embed="rId5"/>
                <a:stretch>
                  <a:fillRect t="-2857" b="-857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4" name="그림 33">
            <a:extLst>
              <a:ext uri="{FF2B5EF4-FFF2-40B4-BE49-F238E27FC236}">
                <a16:creationId xmlns:a16="http://schemas.microsoft.com/office/drawing/2014/main" id="{15168C3F-44F4-1442-B4DB-C6FBA1803DDF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r="-467" b="51016"/>
          <a:stretch/>
        </p:blipFill>
        <p:spPr>
          <a:xfrm>
            <a:off x="6634481" y="1782342"/>
            <a:ext cx="5020507" cy="549760"/>
          </a:xfrm>
          <a:prstGeom prst="rect">
            <a:avLst/>
          </a:prstGeom>
        </p:spPr>
      </p:pic>
      <p:pic>
        <p:nvPicPr>
          <p:cNvPr id="35" name="그림 34">
            <a:extLst>
              <a:ext uri="{FF2B5EF4-FFF2-40B4-BE49-F238E27FC236}">
                <a16:creationId xmlns:a16="http://schemas.microsoft.com/office/drawing/2014/main" id="{D598291B-B2CF-5240-997B-9DCB24962D06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-1" t="70930" r="-287"/>
          <a:stretch/>
        </p:blipFill>
        <p:spPr>
          <a:xfrm>
            <a:off x="6653060" y="2326732"/>
            <a:ext cx="5011554" cy="326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4083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456C9F1-5A88-C04E-A466-8113821B1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on SM3</a:t>
            </a:r>
            <a:endParaRPr kumimoji="1" lang="ko-Kore-KR" altLang="en-US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2C940B5A-F3FC-2D47-9672-85E2AF4822DD}"/>
              </a:ext>
            </a:extLst>
          </p:cNvPr>
          <p:cNvSpPr/>
          <p:nvPr/>
        </p:nvSpPr>
        <p:spPr>
          <a:xfrm>
            <a:off x="411921" y="997755"/>
            <a:ext cx="11368160" cy="567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cxnSp>
        <p:nvCxnSpPr>
          <p:cNvPr id="20" name="직선 화살표 연결선 19">
            <a:extLst>
              <a:ext uri="{FF2B5EF4-FFF2-40B4-BE49-F238E27FC236}">
                <a16:creationId xmlns:a16="http://schemas.microsoft.com/office/drawing/2014/main" id="{71BDFD3A-06CA-A845-A83C-C53417EE89F2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flipH="1">
            <a:off x="3267469" y="1811624"/>
            <a:ext cx="1" cy="22041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216E60AC-4AFF-DD4D-9FEE-C0A21481F7B6}"/>
              </a:ext>
            </a:extLst>
          </p:cNvPr>
          <p:cNvSpPr/>
          <p:nvPr/>
        </p:nvSpPr>
        <p:spPr>
          <a:xfrm>
            <a:off x="2314460" y="1461076"/>
            <a:ext cx="1906019" cy="3505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Second Expansion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93D4B409-19D7-2A49-B0A9-C5FBA49946E3}"/>
              </a:ext>
            </a:extLst>
          </p:cNvPr>
          <p:cNvSpPr/>
          <p:nvPr/>
        </p:nvSpPr>
        <p:spPr>
          <a:xfrm>
            <a:off x="2173899" y="2032042"/>
            <a:ext cx="2187140" cy="350548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sz="1400" dirty="0">
                <a:solidFill>
                  <a:schemeClr val="tx1"/>
                </a:solidFill>
              </a:rPr>
              <a:t>Second Compression</a:t>
            </a:r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pic>
        <p:nvPicPr>
          <p:cNvPr id="23" name="그림 22">
            <a:extLst>
              <a:ext uri="{FF2B5EF4-FFF2-40B4-BE49-F238E27FC236}">
                <a16:creationId xmlns:a16="http://schemas.microsoft.com/office/drawing/2014/main" id="{2DB81E37-B3D7-F846-B599-02326738B35D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326" t="44822" r="63681" b="5888"/>
          <a:stretch/>
        </p:blipFill>
        <p:spPr>
          <a:xfrm>
            <a:off x="6612949" y="2502569"/>
            <a:ext cx="2017836" cy="1571200"/>
          </a:xfrm>
          <a:prstGeom prst="rect">
            <a:avLst/>
          </a:prstGeom>
        </p:spPr>
      </p:pic>
      <p:pic>
        <p:nvPicPr>
          <p:cNvPr id="24" name="그림 23">
            <a:extLst>
              <a:ext uri="{FF2B5EF4-FFF2-40B4-BE49-F238E27FC236}">
                <a16:creationId xmlns:a16="http://schemas.microsoft.com/office/drawing/2014/main" id="{0490A819-F595-F948-BC0E-FABB8094A34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90341"/>
          <a:stretch/>
        </p:blipFill>
        <p:spPr>
          <a:xfrm>
            <a:off x="6404139" y="2184297"/>
            <a:ext cx="5454531" cy="282934"/>
          </a:xfrm>
          <a:prstGeom prst="rect">
            <a:avLst/>
          </a:prstGeom>
        </p:spPr>
      </p:pic>
      <p:pic>
        <p:nvPicPr>
          <p:cNvPr id="25" name="그림 24">
            <a:extLst>
              <a:ext uri="{FF2B5EF4-FFF2-40B4-BE49-F238E27FC236}">
                <a16:creationId xmlns:a16="http://schemas.microsoft.com/office/drawing/2014/main" id="{B8EB7FEE-3DC1-D04E-ADE9-5FE95CCB4C1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1290" t="21729" r="8124" b="6722"/>
          <a:stretch/>
        </p:blipFill>
        <p:spPr>
          <a:xfrm>
            <a:off x="6555199" y="4018503"/>
            <a:ext cx="2502177" cy="2368726"/>
          </a:xfrm>
          <a:prstGeom prst="rect">
            <a:avLst/>
          </a:prstGeom>
        </p:spPr>
      </p:pic>
      <p:sp>
        <p:nvSpPr>
          <p:cNvPr id="26" name="직사각형 25">
            <a:extLst>
              <a:ext uri="{FF2B5EF4-FFF2-40B4-BE49-F238E27FC236}">
                <a16:creationId xmlns:a16="http://schemas.microsoft.com/office/drawing/2014/main" id="{5E1F9ED8-E583-474F-9A0F-765052F55F21}"/>
              </a:ext>
            </a:extLst>
          </p:cNvPr>
          <p:cNvSpPr/>
          <p:nvPr/>
        </p:nvSpPr>
        <p:spPr>
          <a:xfrm>
            <a:off x="6805061" y="2521181"/>
            <a:ext cx="750770" cy="213955"/>
          </a:xfrm>
          <a:prstGeom prst="rect">
            <a:avLst/>
          </a:prstGeom>
          <a:noFill/>
          <a:ln>
            <a:solidFill>
              <a:schemeClr val="accent5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96949C4-53B0-224F-9CA1-E198F01CBE13}"/>
              </a:ext>
            </a:extLst>
          </p:cNvPr>
          <p:cNvSpPr/>
          <p:nvPr/>
        </p:nvSpPr>
        <p:spPr>
          <a:xfrm>
            <a:off x="6795433" y="2894959"/>
            <a:ext cx="1835352" cy="396881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8318986-8544-AA4D-915F-D9B5F38F86F2}"/>
              </a:ext>
            </a:extLst>
          </p:cNvPr>
          <p:cNvSpPr txBox="1"/>
          <p:nvPr/>
        </p:nvSpPr>
        <p:spPr>
          <a:xfrm>
            <a:off x="8679959" y="2835283"/>
            <a:ext cx="340581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R" sz="1400" dirty="0">
                <a:solidFill>
                  <a:srgbClr val="C00000"/>
                </a:solidFill>
              </a:rPr>
              <a:t>After using 𝐹𝐹, reverse the update of the first compression.</a:t>
            </a:r>
            <a:endParaRPr kumimoji="1" lang="ko-Kore-KR" altLang="en-US" sz="1400" dirty="0">
              <a:solidFill>
                <a:srgbClr val="C00000"/>
              </a:solidFill>
            </a:endParaRPr>
          </a:p>
        </p:txBody>
      </p:sp>
      <p:sp>
        <p:nvSpPr>
          <p:cNvPr id="29" name="텍스트 개체 틀 2">
            <a:extLst>
              <a:ext uri="{FF2B5EF4-FFF2-40B4-BE49-F238E27FC236}">
                <a16:creationId xmlns:a16="http://schemas.microsoft.com/office/drawing/2014/main" id="{85B83BAF-1678-EA4D-9D5C-42F96BF2B54A}"/>
              </a:ext>
            </a:extLst>
          </p:cNvPr>
          <p:cNvSpPr txBox="1">
            <a:spLocks/>
          </p:cNvSpPr>
          <p:nvPr/>
        </p:nvSpPr>
        <p:spPr>
          <a:xfrm>
            <a:off x="649595" y="3129420"/>
            <a:ext cx="2331280" cy="35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ore-KR" sz="1800" dirty="0"/>
              <a:t>Second expansion</a:t>
            </a:r>
            <a:endParaRPr kumimoji="1" lang="ko-Kore-KR" altLang="en-US" sz="1800" dirty="0"/>
          </a:p>
        </p:txBody>
      </p:sp>
      <p:sp>
        <p:nvSpPr>
          <p:cNvPr id="30" name="텍스트 개체 틀 2">
            <a:extLst>
              <a:ext uri="{FF2B5EF4-FFF2-40B4-BE49-F238E27FC236}">
                <a16:creationId xmlns:a16="http://schemas.microsoft.com/office/drawing/2014/main" id="{9871218C-B2A5-F644-8FD8-E3D6E0938566}"/>
              </a:ext>
            </a:extLst>
          </p:cNvPr>
          <p:cNvSpPr txBox="1">
            <a:spLocks/>
          </p:cNvSpPr>
          <p:nvPr/>
        </p:nvSpPr>
        <p:spPr>
          <a:xfrm>
            <a:off x="6456243" y="1736824"/>
            <a:ext cx="2601133" cy="3507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kumimoji="1" lang="en-US" altLang="ko-KR" sz="1800" dirty="0"/>
              <a:t>Second</a:t>
            </a:r>
            <a:r>
              <a:rPr kumimoji="1" lang="en-US" altLang="ko-Kore-KR" sz="1800" dirty="0"/>
              <a:t> compression</a:t>
            </a:r>
            <a:endParaRPr kumimoji="1" lang="ko-Kore-KR" altLang="en-US" sz="1800" dirty="0"/>
          </a:p>
        </p:txBody>
      </p:sp>
      <p:pic>
        <p:nvPicPr>
          <p:cNvPr id="31" name="그림 30">
            <a:extLst>
              <a:ext uri="{FF2B5EF4-FFF2-40B4-BE49-F238E27FC236}">
                <a16:creationId xmlns:a16="http://schemas.microsoft.com/office/drawing/2014/main" id="{8EC427A7-1988-FA41-A6B5-61F4F9BC0F5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50000" r="43091" b="27344"/>
          <a:stretch/>
        </p:blipFill>
        <p:spPr>
          <a:xfrm>
            <a:off x="7989924" y="2533105"/>
            <a:ext cx="2392941" cy="213955"/>
          </a:xfrm>
          <a:prstGeom prst="rect">
            <a:avLst/>
          </a:prstGeom>
        </p:spPr>
      </p:pic>
      <p:pic>
        <p:nvPicPr>
          <p:cNvPr id="32" name="그림 31">
            <a:extLst>
              <a:ext uri="{FF2B5EF4-FFF2-40B4-BE49-F238E27FC236}">
                <a16:creationId xmlns:a16="http://schemas.microsoft.com/office/drawing/2014/main" id="{2D9C7375-81DB-3040-9369-1905F540537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16151" y="3650450"/>
            <a:ext cx="5479849" cy="1571200"/>
          </a:xfrm>
          <a:prstGeom prst="rect">
            <a:avLst/>
          </a:prstGeom>
        </p:spPr>
      </p:pic>
      <p:sp>
        <p:nvSpPr>
          <p:cNvPr id="33" name="직사각형 32">
            <a:extLst>
              <a:ext uri="{FF2B5EF4-FFF2-40B4-BE49-F238E27FC236}">
                <a16:creationId xmlns:a16="http://schemas.microsoft.com/office/drawing/2014/main" id="{E727D598-F88E-2A42-B561-8C4502249F45}"/>
              </a:ext>
            </a:extLst>
          </p:cNvPr>
          <p:cNvSpPr/>
          <p:nvPr/>
        </p:nvSpPr>
        <p:spPr>
          <a:xfrm>
            <a:off x="6805061" y="3438461"/>
            <a:ext cx="1459045" cy="211990"/>
          </a:xfrm>
          <a:prstGeom prst="rect">
            <a:avLst/>
          </a:prstGeom>
          <a:noFill/>
          <a:ln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sz="1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3205047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9BA5213-978C-3748-B5BD-E39D5FF89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Grover on SM3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C6CB6504-805B-7944-9520-E97E849AF238}"/>
              </a:ext>
            </a:extLst>
          </p:cNvPr>
          <p:cNvSpPr/>
          <p:nvPr/>
        </p:nvSpPr>
        <p:spPr>
          <a:xfrm>
            <a:off x="421753" y="1028649"/>
            <a:ext cx="11370365" cy="56772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F484F78F-D7CD-5A4D-B71F-AF141D342FE1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11921" y="1025329"/>
                <a:ext cx="11368160" cy="2527217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" altLang="ko-KR" sz="2400" dirty="0">
                    <a:solidFill>
                      <a:schemeClr val="tx1"/>
                    </a:solidFill>
                  </a:rPr>
                  <a:t>For the two permutation operations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" altLang="ko-KR" sz="2400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4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" altLang="ko-KR" sz="2400" dirty="0">
                    <a:solidFill>
                      <a:schemeClr val="tx1"/>
                    </a:solidFill>
                  </a:rPr>
                  <a:t>:</a:t>
                </a:r>
                <a:endParaRPr kumimoji="1" lang="en-US" altLang="ko-KR" sz="2400" dirty="0">
                  <a:solidFill>
                    <a:schemeClr val="tx1"/>
                  </a:solidFill>
                </a:endParaRPr>
              </a:p>
              <a:p>
                <a:pPr lvl="1"/>
                <a:endParaRPr kumimoji="1" lang="en-US" altLang="ko-KR" sz="2600" dirty="0">
                  <a:solidFill>
                    <a:schemeClr val="tx1"/>
                  </a:solidFill>
                </a:endParaRPr>
              </a:p>
              <a:p>
                <a:pPr lvl="1"/>
                <a:endParaRPr kumimoji="1" lang="en-US" altLang="ko-KR" sz="2000" dirty="0">
                  <a:solidFill>
                    <a:schemeClr val="tx1"/>
                  </a:solidFill>
                </a:endParaRPr>
              </a:p>
              <a:p>
                <a:r>
                  <a:rPr kumimoji="1" lang="en-US" altLang="ko-KR" sz="20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sz="20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sz="20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kumimoji="1"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2000" dirty="0">
                    <a:solidFill>
                      <a:schemeClr val="tx1"/>
                    </a:solidFill>
                  </a:rPr>
                  <a:t>the value required for inverse operation is maintained.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2000" dirty="0">
                    <a:solidFill>
                      <a:schemeClr val="tx1"/>
                    </a:solidFill>
                    <a:sym typeface="Wingdings" pitchFamily="2" charset="2"/>
                  </a:rPr>
                  <a:t> Reuse qubits via reverse.</a:t>
                </a:r>
                <a:endParaRPr kumimoji="1" lang="en-US" altLang="ko-KR" sz="2000" i="1" dirty="0">
                  <a:solidFill>
                    <a:schemeClr val="tx1"/>
                  </a:solidFill>
                  <a:latin typeface="Cambria Math" panose="02040503050406030204" pitchFamily="18" charset="0"/>
                </a:endParaRPr>
              </a:p>
              <a:p>
                <a:r>
                  <a:rPr kumimoji="1" lang="en" altLang="ko-KR" sz="2000" dirty="0">
                    <a:solidFill>
                      <a:schemeClr val="tx1"/>
                    </a:solidFill>
                  </a:rPr>
                  <a:t>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sz="20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kumimoji="1" lang="en" altLang="ko-KR" sz="2000" dirty="0">
                    <a:solidFill>
                      <a:schemeClr val="tx1"/>
                    </a:solidFill>
                  </a:rPr>
                  <a:t>, the value required for inverse operation disappears</a:t>
                </a:r>
                <a:r>
                  <a:rPr kumimoji="1" lang="en-US" altLang="ko-KR" sz="2000" dirty="0">
                    <a:solidFill>
                      <a:schemeClr val="tx1"/>
                    </a:solidFill>
                  </a:rPr>
                  <a:t>.</a:t>
                </a:r>
                <a:r>
                  <a:rPr kumimoji="1" lang="ko-KR" altLang="en-US" sz="2000" dirty="0">
                    <a:solidFill>
                      <a:schemeClr val="tx1"/>
                    </a:solidFill>
                  </a:rPr>
                  <a:t> </a:t>
                </a:r>
                <a:r>
                  <a:rPr kumimoji="1" lang="en-US" altLang="ko-KR" sz="2000" dirty="0">
                    <a:solidFill>
                      <a:schemeClr val="tx1"/>
                    </a:solidFill>
                    <a:sym typeface="Wingdings" pitchFamily="2" charset="2"/>
                  </a:rPr>
                  <a:t> Qubits cannot be reused via reverse.</a:t>
                </a:r>
              </a:p>
              <a:p>
                <a:pPr algn="ctr"/>
                <a:r>
                  <a:rPr kumimoji="1" lang="en-US" altLang="ko-KR" sz="1800" dirty="0">
                    <a:solidFill>
                      <a:srgbClr val="C00000"/>
                    </a:solidFill>
                  </a:rPr>
                  <a:t>(Problem : </a:t>
                </a:r>
                <a:r>
                  <a:rPr kumimoji="1" lang="en" altLang="ko-KR" sz="1800" dirty="0">
                    <a:solidFill>
                      <a:srgbClr val="C00000"/>
                    </a:solidFill>
                  </a:rPr>
                  <a:t>Here, temp qubits of the same length as the message length are required.</a:t>
                </a:r>
                <a:r>
                  <a:rPr kumimoji="1" lang="en-US" altLang="ko-KR" sz="1800" dirty="0">
                    <a:solidFill>
                      <a:srgbClr val="C00000"/>
                    </a:solidFill>
                  </a:rPr>
                  <a:t>)</a:t>
                </a:r>
                <a:endParaRPr kumimoji="1" lang="en-US" altLang="ko-KR" sz="1600" dirty="0">
                  <a:solidFill>
                    <a:schemeClr val="tx1"/>
                  </a:solidFill>
                </a:endParaRPr>
              </a:p>
              <a:p>
                <a:pPr lvl="1" algn="ctr"/>
                <a:r>
                  <a:rPr kumimoji="1" lang="en-US" altLang="ko-KR" b="1" dirty="0">
                    <a:solidFill>
                      <a:schemeClr val="tx1"/>
                    </a:solidFill>
                    <a:sym typeface="Wingdings" pitchFamily="2" charset="2"/>
                  </a:rPr>
                  <a:t></a:t>
                </a:r>
                <a:r>
                  <a:rPr kumimoji="1" lang="en" altLang="ko-KR" b="1" dirty="0">
                    <a:sym typeface="Wingdings" pitchFamily="2" charset="2"/>
                  </a:rPr>
                  <a:t>The problem was solved by repeating the CNOT operation.</a:t>
                </a:r>
                <a:endParaRPr kumimoji="1" lang="en-US" altLang="ko-KR" b="1" dirty="0">
                  <a:solidFill>
                    <a:schemeClr val="tx1"/>
                  </a:solidFill>
                  <a:sym typeface="Wingdings" pitchFamily="2" charset="2"/>
                </a:endParaRPr>
              </a:p>
            </p:txBody>
          </p:sp>
        </mc:Choice>
        <mc:Fallback xmlns="">
          <p:sp>
            <p:nvSpPr>
              <p:cNvPr id="5" name="텍스트 개체 틀 2">
                <a:extLst>
                  <a:ext uri="{FF2B5EF4-FFF2-40B4-BE49-F238E27FC236}">
                    <a16:creationId xmlns:a16="http://schemas.microsoft.com/office/drawing/2014/main" id="{F484F78F-D7CD-5A4D-B71F-AF141D342F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1921" y="1025329"/>
                <a:ext cx="11368160" cy="2527217"/>
              </a:xfrm>
              <a:prstGeom prst="rect">
                <a:avLst/>
              </a:prstGeom>
              <a:blipFill>
                <a:blip r:embed="rId2"/>
                <a:stretch>
                  <a:fillRect l="-78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그림 5">
            <a:extLst>
              <a:ext uri="{FF2B5EF4-FFF2-40B4-BE49-F238E27FC236}">
                <a16:creationId xmlns:a16="http://schemas.microsoft.com/office/drawing/2014/main" id="{B63E8C39-E50A-F648-ACAD-247A21D2B2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04976" y="1559979"/>
            <a:ext cx="3886358" cy="653036"/>
          </a:xfrm>
          <a:prstGeom prst="rect">
            <a:avLst/>
          </a:prstGeom>
        </p:spPr>
      </p:pic>
      <p:cxnSp>
        <p:nvCxnSpPr>
          <p:cNvPr id="7" name="직선 화살표 연결선 6">
            <a:extLst>
              <a:ext uri="{FF2B5EF4-FFF2-40B4-BE49-F238E27FC236}">
                <a16:creationId xmlns:a16="http://schemas.microsoft.com/office/drawing/2014/main" id="{88A924C4-B0DE-A446-9BBD-D591C8FD9C58}"/>
              </a:ext>
            </a:extLst>
          </p:cNvPr>
          <p:cNvCxnSpPr>
            <a:cxnSpLocks/>
          </p:cNvCxnSpPr>
          <p:nvPr/>
        </p:nvCxnSpPr>
        <p:spPr>
          <a:xfrm>
            <a:off x="7026770" y="1723884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05AF5E62-C0F9-9046-A4AB-A5CABB0C3E81}"/>
              </a:ext>
            </a:extLst>
          </p:cNvPr>
          <p:cNvSpPr txBox="1"/>
          <p:nvPr/>
        </p:nvSpPr>
        <p:spPr>
          <a:xfrm>
            <a:off x="7551529" y="1576687"/>
            <a:ext cx="184217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Expansion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function</a:t>
            </a:r>
            <a:endParaRPr kumimoji="1" lang="ko-Kore-KR" altLang="en-US" sz="1400" b="1" dirty="0"/>
          </a:p>
        </p:txBody>
      </p:sp>
      <p:cxnSp>
        <p:nvCxnSpPr>
          <p:cNvPr id="9" name="직선 화살표 연결선 8">
            <a:extLst>
              <a:ext uri="{FF2B5EF4-FFF2-40B4-BE49-F238E27FC236}">
                <a16:creationId xmlns:a16="http://schemas.microsoft.com/office/drawing/2014/main" id="{8925EFFC-BA31-0147-9508-184B5A2628B9}"/>
              </a:ext>
            </a:extLst>
          </p:cNvPr>
          <p:cNvCxnSpPr>
            <a:cxnSpLocks/>
          </p:cNvCxnSpPr>
          <p:nvPr/>
        </p:nvCxnSpPr>
        <p:spPr>
          <a:xfrm>
            <a:off x="7026770" y="2087386"/>
            <a:ext cx="424206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1A054410-DE7E-F244-A101-7A0CA6082617}"/>
              </a:ext>
            </a:extLst>
          </p:cNvPr>
          <p:cNvSpPr txBox="1"/>
          <p:nvPr/>
        </p:nvSpPr>
        <p:spPr>
          <a:xfrm>
            <a:off x="7551529" y="1940189"/>
            <a:ext cx="208262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R" sz="1400" b="1" dirty="0"/>
              <a:t>Compression</a:t>
            </a:r>
            <a:r>
              <a:rPr kumimoji="1" lang="ko-KR" altLang="en-US" sz="1400" b="1" dirty="0"/>
              <a:t> </a:t>
            </a:r>
            <a:r>
              <a:rPr kumimoji="1" lang="en-US" altLang="ko-KR" sz="1400" b="1" dirty="0"/>
              <a:t>function</a:t>
            </a:r>
            <a:endParaRPr kumimoji="1" lang="ko-Kore-KR" altLang="en-US" sz="1400" b="1" dirty="0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E130DC0D-6CC5-EB4F-97A4-756B25086464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2036" t="581"/>
          <a:stretch/>
        </p:blipFill>
        <p:spPr>
          <a:xfrm>
            <a:off x="4262909" y="4284504"/>
            <a:ext cx="4745583" cy="229011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16B6690E-D71D-7948-B7C4-2327CF7AA3B0}"/>
              </a:ext>
            </a:extLst>
          </p:cNvPr>
          <p:cNvSpPr txBox="1"/>
          <p:nvPr/>
        </p:nvSpPr>
        <p:spPr>
          <a:xfrm>
            <a:off x="2389016" y="4586556"/>
            <a:ext cx="1919051" cy="199137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dirty="0"/>
              <a:t>CNOT | (a[7], a[16])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dirty="0"/>
              <a:t>CNOT | (a[</a:t>
            </a:r>
            <a:r>
              <a:rPr kumimoji="1" lang="en-US" altLang="ko-KR" sz="1400" dirty="0"/>
              <a:t>31</a:t>
            </a:r>
            <a:r>
              <a:rPr kumimoji="1" lang="en-US" altLang="ko-Kore-KR" sz="1400" dirty="0"/>
              <a:t>], a[16])</a:t>
            </a:r>
          </a:p>
          <a:p>
            <a:pPr>
              <a:lnSpc>
                <a:spcPct val="150000"/>
              </a:lnSpc>
            </a:pPr>
            <a:r>
              <a:rPr kumimoji="1" lang="en-US" altLang="ko-Kore-KR" sz="1400" dirty="0"/>
              <a:t>CNOT | (</a:t>
            </a:r>
            <a:r>
              <a:rPr kumimoji="1" lang="en-US" altLang="ko-KR" sz="1400" dirty="0"/>
              <a:t>a</a:t>
            </a:r>
            <a:r>
              <a:rPr kumimoji="1" lang="en-US" altLang="ko-Kore-KR" sz="1400" dirty="0"/>
              <a:t>[</a:t>
            </a:r>
            <a:r>
              <a:rPr kumimoji="1" lang="en-US" altLang="ko-KR" sz="1400" dirty="0"/>
              <a:t>22</a:t>
            </a:r>
            <a:r>
              <a:rPr kumimoji="1" lang="en-US" altLang="ko-Kore-KR" sz="1400" dirty="0"/>
              <a:t>], </a:t>
            </a:r>
            <a:r>
              <a:rPr kumimoji="1" lang="en-US" altLang="ko-KR" sz="1400" dirty="0"/>
              <a:t>a</a:t>
            </a:r>
            <a:r>
              <a:rPr kumimoji="1" lang="en-US" altLang="ko-Kore-KR" sz="1400" dirty="0"/>
              <a:t>[16])</a:t>
            </a:r>
            <a:endParaRPr kumimoji="1" lang="ko-Kore-KR" altLang="en-US" sz="1400" dirty="0"/>
          </a:p>
          <a:p>
            <a:pPr>
              <a:lnSpc>
                <a:spcPct val="150000"/>
              </a:lnSpc>
            </a:pPr>
            <a:r>
              <a:rPr kumimoji="1" lang="en-US" altLang="ko-Kore-KR" sz="1400" dirty="0"/>
              <a:t>CNOT | (</a:t>
            </a:r>
            <a:r>
              <a:rPr kumimoji="1" lang="en-US" altLang="ko-KR" sz="1400" dirty="0"/>
              <a:t>a</a:t>
            </a:r>
            <a:r>
              <a:rPr kumimoji="1" lang="en-US" altLang="ko-Kore-KR" sz="1400" dirty="0"/>
              <a:t>[</a:t>
            </a:r>
            <a:r>
              <a:rPr kumimoji="1" lang="en-US" altLang="ko-KR" sz="1400" dirty="0"/>
              <a:t>14</a:t>
            </a:r>
            <a:r>
              <a:rPr kumimoji="1" lang="en-US" altLang="ko-Kore-KR" sz="1400" dirty="0"/>
              <a:t>], </a:t>
            </a:r>
            <a:r>
              <a:rPr kumimoji="1" lang="en-US" altLang="ko-KR" sz="1400" dirty="0"/>
              <a:t>a</a:t>
            </a:r>
            <a:r>
              <a:rPr kumimoji="1" lang="en-US" altLang="ko-Kore-KR" sz="1400" dirty="0"/>
              <a:t>[16])</a:t>
            </a:r>
            <a:endParaRPr kumimoji="1" lang="ko-Kore-KR" altLang="en-US" sz="1400" dirty="0"/>
          </a:p>
          <a:p>
            <a:pPr>
              <a:lnSpc>
                <a:spcPct val="150000"/>
              </a:lnSpc>
            </a:pPr>
            <a:r>
              <a:rPr kumimoji="1" lang="en-US" altLang="ko-Kore-KR" sz="1400" dirty="0"/>
              <a:t>CNOT | (</a:t>
            </a:r>
            <a:r>
              <a:rPr kumimoji="1" lang="en-US" altLang="ko-KR" sz="1400" dirty="0"/>
              <a:t>a</a:t>
            </a:r>
            <a:r>
              <a:rPr kumimoji="1" lang="en-US" altLang="ko-Kore-KR" sz="1400" dirty="0"/>
              <a:t>[</a:t>
            </a:r>
            <a:r>
              <a:rPr kumimoji="1" lang="en-US" altLang="ko-KR" sz="1400" dirty="0"/>
              <a:t>13</a:t>
            </a:r>
            <a:r>
              <a:rPr kumimoji="1" lang="en-US" altLang="ko-Kore-KR" sz="1400" dirty="0"/>
              <a:t>], </a:t>
            </a:r>
            <a:r>
              <a:rPr kumimoji="1" lang="en-US" altLang="ko-KR" sz="1400" dirty="0"/>
              <a:t>a</a:t>
            </a:r>
            <a:r>
              <a:rPr kumimoji="1" lang="en-US" altLang="ko-Kore-KR" sz="1400" dirty="0"/>
              <a:t>[16])</a:t>
            </a:r>
            <a:endParaRPr kumimoji="1" lang="ko-Kore-KR" altLang="en-US" sz="1400" dirty="0"/>
          </a:p>
          <a:p>
            <a:pPr>
              <a:lnSpc>
                <a:spcPct val="150000"/>
              </a:lnSpc>
            </a:pPr>
            <a:r>
              <a:rPr kumimoji="1" lang="en-US" altLang="ko-Kore-KR" sz="1400" dirty="0"/>
              <a:t>CNOT | (</a:t>
            </a:r>
            <a:r>
              <a:rPr kumimoji="1" lang="en-US" altLang="ko-KR" sz="1400" dirty="0"/>
              <a:t>a</a:t>
            </a:r>
            <a:r>
              <a:rPr kumimoji="1" lang="en-US" altLang="ko-Kore-KR" sz="1400" dirty="0"/>
              <a:t>[</a:t>
            </a:r>
            <a:r>
              <a:rPr kumimoji="1" lang="en-US" altLang="ko-KR" sz="1400" dirty="0"/>
              <a:t>5</a:t>
            </a:r>
            <a:r>
              <a:rPr kumimoji="1" lang="en-US" altLang="ko-Kore-KR" sz="1400" dirty="0"/>
              <a:t>], </a:t>
            </a:r>
            <a:r>
              <a:rPr kumimoji="1" lang="en-US" altLang="ko-KR" sz="1400" dirty="0"/>
              <a:t>a</a:t>
            </a:r>
            <a:r>
              <a:rPr kumimoji="1" lang="en-US" altLang="ko-Kore-KR" sz="1400" dirty="0"/>
              <a:t>[16])</a:t>
            </a:r>
            <a:endParaRPr kumimoji="1" lang="ko-Kore-KR" altLang="en-US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B44EAE7-4538-7C42-9381-5191BB5D02D0}"/>
              </a:ext>
            </a:extLst>
          </p:cNvPr>
          <p:cNvSpPr txBox="1"/>
          <p:nvPr/>
        </p:nvSpPr>
        <p:spPr>
          <a:xfrm>
            <a:off x="4301409" y="4181332"/>
            <a:ext cx="723466" cy="375552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kumimoji="1" lang="en-US" altLang="ko-Kore-KR" sz="1400" dirty="0"/>
              <a:t>Qubits</a:t>
            </a:r>
            <a:endParaRPr kumimoji="1" lang="ko-Kore-KR" altLang="en-US" sz="1400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FBF311-8960-764C-B91A-A3D1AB696CAC}"/>
                  </a:ext>
                </a:extLst>
              </p:cNvPr>
              <p:cNvSpPr txBox="1"/>
              <p:nvPr/>
            </p:nvSpPr>
            <p:spPr>
              <a:xfrm>
                <a:off x="463784" y="3870182"/>
                <a:ext cx="9216049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𝐸𝑥𝑎𝑝𝑙𝑒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kumimoji="1" lang="ko-KR" altLang="en-US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sty m:val="p"/>
                          </m:rPr>
                          <a:rPr kumimoji="1" lang="en-US" altLang="ko-KR" sz="1600" i="0">
                            <a:latin typeface="Cambria Math" panose="02040503050406030204" pitchFamily="18" charset="0"/>
                          </a:rPr>
                          <m:t>Calculate</m:t>
                        </m:r>
                        <m:r>
                          <a:rPr kumimoji="1" lang="ko-KR" altLang="en-US" sz="1600" b="0" i="1" smtClean="0">
                            <a:latin typeface="Cambria Math" panose="02040503050406030204" pitchFamily="18" charset="0"/>
                          </a:rPr>
                          <m:t>  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16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17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sub>
                    </m:sSub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(Where,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kumimoji="1" lang="ko-KR" altLang="en-US" sz="1600" b="0" i="1" smtClean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31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14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    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22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13</m:t>
                        </m:r>
                      </m:sub>
                    </m:sSub>
                    <m:r>
                      <a:rPr kumimoji="1" lang="en-US" altLang="ko-KR" sz="16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⊕</m:t>
                    </m:r>
                    <m:sSub>
                      <m:sSubPr>
                        <m:ctrlP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5</m:t>
                        </m:r>
                      </m:sub>
                    </m:sSub>
                  </m:oMath>
                </a14:m>
                <a:r>
                  <a:rPr kumimoji="1" lang="en-US" altLang="ko-KR" sz="1600" dirty="0"/>
                  <a:t>)</a:t>
                </a:r>
                <a:endParaRPr kumimoji="1" lang="ko-Kore-KR" altLang="en-US" sz="1600" dirty="0"/>
              </a:p>
            </p:txBody>
          </p:sp>
        </mc:Choice>
        <mc:Fallback xmlns="">
          <p:sp>
            <p:nvSpPr>
              <p:cNvPr id="14" name="TextBox 13">
                <a:extLst>
                  <a:ext uri="{FF2B5EF4-FFF2-40B4-BE49-F238E27FC236}">
                    <a16:creationId xmlns:a16="http://schemas.microsoft.com/office/drawing/2014/main" id="{A7FBF311-8960-764C-B91A-A3D1AB696C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84" y="3870182"/>
                <a:ext cx="9216049" cy="338554"/>
              </a:xfrm>
              <a:prstGeom prst="rect">
                <a:avLst/>
              </a:prstGeom>
              <a:blipFill>
                <a:blip r:embed="rId5"/>
                <a:stretch>
                  <a:fillRect t="-3571" b="-21429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직선 연결선[R] 14">
            <a:extLst>
              <a:ext uri="{FF2B5EF4-FFF2-40B4-BE49-F238E27FC236}">
                <a16:creationId xmlns:a16="http://schemas.microsoft.com/office/drawing/2014/main" id="{26A31EE5-5BAC-F64F-9718-5C60B8748E90}"/>
              </a:ext>
            </a:extLst>
          </p:cNvPr>
          <p:cNvCxnSpPr>
            <a:cxnSpLocks/>
          </p:cNvCxnSpPr>
          <p:nvPr/>
        </p:nvCxnSpPr>
        <p:spPr>
          <a:xfrm>
            <a:off x="2401693" y="4968064"/>
            <a:ext cx="66067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직선 연결선[R] 15">
            <a:extLst>
              <a:ext uri="{FF2B5EF4-FFF2-40B4-BE49-F238E27FC236}">
                <a16:creationId xmlns:a16="http://schemas.microsoft.com/office/drawing/2014/main" id="{FB7A6932-F5EA-2444-A480-CD9A57DF17FB}"/>
              </a:ext>
            </a:extLst>
          </p:cNvPr>
          <p:cNvCxnSpPr>
            <a:cxnSpLocks/>
          </p:cNvCxnSpPr>
          <p:nvPr/>
        </p:nvCxnSpPr>
        <p:spPr>
          <a:xfrm>
            <a:off x="2401693" y="5286928"/>
            <a:ext cx="66067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7" name="직선 연결선[R] 16">
            <a:extLst>
              <a:ext uri="{FF2B5EF4-FFF2-40B4-BE49-F238E27FC236}">
                <a16:creationId xmlns:a16="http://schemas.microsoft.com/office/drawing/2014/main" id="{745238FD-1831-4046-A712-3FBEE47CA5CC}"/>
              </a:ext>
            </a:extLst>
          </p:cNvPr>
          <p:cNvCxnSpPr>
            <a:cxnSpLocks/>
          </p:cNvCxnSpPr>
          <p:nvPr/>
        </p:nvCxnSpPr>
        <p:spPr>
          <a:xfrm>
            <a:off x="2390461" y="5611355"/>
            <a:ext cx="66067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직선 연결선[R] 17">
            <a:extLst>
              <a:ext uri="{FF2B5EF4-FFF2-40B4-BE49-F238E27FC236}">
                <a16:creationId xmlns:a16="http://schemas.microsoft.com/office/drawing/2014/main" id="{F53F599C-A5D3-BA42-8277-63ACBD05070D}"/>
              </a:ext>
            </a:extLst>
          </p:cNvPr>
          <p:cNvCxnSpPr>
            <a:cxnSpLocks/>
          </p:cNvCxnSpPr>
          <p:nvPr/>
        </p:nvCxnSpPr>
        <p:spPr>
          <a:xfrm>
            <a:off x="2390461" y="5928989"/>
            <a:ext cx="66067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9" name="직선 연결선[R] 18">
            <a:extLst>
              <a:ext uri="{FF2B5EF4-FFF2-40B4-BE49-F238E27FC236}">
                <a16:creationId xmlns:a16="http://schemas.microsoft.com/office/drawing/2014/main" id="{4450AD79-54E7-D54E-B254-EF944C4CF010}"/>
              </a:ext>
            </a:extLst>
          </p:cNvPr>
          <p:cNvCxnSpPr>
            <a:cxnSpLocks/>
          </p:cNvCxnSpPr>
          <p:nvPr/>
        </p:nvCxnSpPr>
        <p:spPr>
          <a:xfrm>
            <a:off x="2390461" y="6246619"/>
            <a:ext cx="66067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직선 연결선[R] 19">
            <a:extLst>
              <a:ext uri="{FF2B5EF4-FFF2-40B4-BE49-F238E27FC236}">
                <a16:creationId xmlns:a16="http://schemas.microsoft.com/office/drawing/2014/main" id="{3F16D8CD-6EF2-F548-A89E-434A838C1D85}"/>
              </a:ext>
            </a:extLst>
          </p:cNvPr>
          <p:cNvCxnSpPr>
            <a:cxnSpLocks/>
          </p:cNvCxnSpPr>
          <p:nvPr/>
        </p:nvCxnSpPr>
        <p:spPr>
          <a:xfrm>
            <a:off x="2390461" y="6564255"/>
            <a:ext cx="66067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1" name="직선 연결선[R] 20">
            <a:extLst>
              <a:ext uri="{FF2B5EF4-FFF2-40B4-BE49-F238E27FC236}">
                <a16:creationId xmlns:a16="http://schemas.microsoft.com/office/drawing/2014/main" id="{22ED815A-EB02-B24E-9A41-E93E2670FFE5}"/>
              </a:ext>
            </a:extLst>
          </p:cNvPr>
          <p:cNvCxnSpPr>
            <a:cxnSpLocks/>
          </p:cNvCxnSpPr>
          <p:nvPr/>
        </p:nvCxnSpPr>
        <p:spPr>
          <a:xfrm>
            <a:off x="2411318" y="4586556"/>
            <a:ext cx="66067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2" name="직선 연결선[R] 21">
            <a:extLst>
              <a:ext uri="{FF2B5EF4-FFF2-40B4-BE49-F238E27FC236}">
                <a16:creationId xmlns:a16="http://schemas.microsoft.com/office/drawing/2014/main" id="{9DECDD6B-A02F-8D49-A88A-679E8A0A2B56}"/>
              </a:ext>
            </a:extLst>
          </p:cNvPr>
          <p:cNvCxnSpPr>
            <a:cxnSpLocks/>
          </p:cNvCxnSpPr>
          <p:nvPr/>
        </p:nvCxnSpPr>
        <p:spPr>
          <a:xfrm>
            <a:off x="2409711" y="4652329"/>
            <a:ext cx="6606799" cy="0"/>
          </a:xfrm>
          <a:prstGeom prst="line">
            <a:avLst/>
          </a:prstGeom>
          <a:ln w="15875">
            <a:solidFill>
              <a:schemeClr val="tx1"/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직선 연결선[R] 22">
            <a:extLst>
              <a:ext uri="{FF2B5EF4-FFF2-40B4-BE49-F238E27FC236}">
                <a16:creationId xmlns:a16="http://schemas.microsoft.com/office/drawing/2014/main" id="{3BA8EFCB-E7D1-FF48-AFF0-8336B184B3EC}"/>
              </a:ext>
            </a:extLst>
          </p:cNvPr>
          <p:cNvCxnSpPr/>
          <p:nvPr/>
        </p:nvCxnSpPr>
        <p:spPr>
          <a:xfrm>
            <a:off x="4229456" y="4274143"/>
            <a:ext cx="0" cy="2290112"/>
          </a:xfrm>
          <a:prstGeom prst="line">
            <a:avLst/>
          </a:prstGeom>
          <a:ln w="19050"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246413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1A9F80E-634A-8A44-85EB-C32886124D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Conclusion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67B83ED4-0121-BB4F-B80F-B69BCE229BD3}"/>
              </a:ext>
            </a:extLst>
          </p:cNvPr>
          <p:cNvSpPr/>
          <p:nvPr/>
        </p:nvSpPr>
        <p:spPr>
          <a:xfrm>
            <a:off x="409715" y="1081383"/>
            <a:ext cx="11370365" cy="567877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5" name="텍스트 개체 틀 2">
            <a:extLst>
              <a:ext uri="{FF2B5EF4-FFF2-40B4-BE49-F238E27FC236}">
                <a16:creationId xmlns:a16="http://schemas.microsoft.com/office/drawing/2014/main" id="{6DBAD6BB-D27B-2D41-AAD5-6AD94C232534}"/>
              </a:ext>
            </a:extLst>
          </p:cNvPr>
          <p:cNvSpPr txBox="1">
            <a:spLocks/>
          </p:cNvSpPr>
          <p:nvPr/>
        </p:nvSpPr>
        <p:spPr>
          <a:xfrm>
            <a:off x="409715" y="1081382"/>
            <a:ext cx="11369675" cy="567877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kumimoji="1" lang="en" altLang="ko-KR" sz="2400" dirty="0">
                <a:solidFill>
                  <a:schemeClr val="tx1"/>
                </a:solidFill>
              </a:rPr>
              <a:t>Quantum resource estimation result for SM3 quantum circuit</a:t>
            </a:r>
            <a:endParaRPr kumimoji="1" lang="en-US" altLang="ko-KR" sz="2400" dirty="0">
              <a:solidFill>
                <a:schemeClr val="tx1"/>
              </a:solidFill>
            </a:endParaRPr>
          </a:p>
          <a:p>
            <a:pPr algn="just"/>
            <a:endParaRPr kumimoji="1" lang="en-US" altLang="ko-KR" sz="1050" dirty="0">
              <a:solidFill>
                <a:schemeClr val="tx1"/>
              </a:solidFill>
            </a:endParaRPr>
          </a:p>
          <a:p>
            <a:pPr lvl="1" algn="just"/>
            <a:r>
              <a:rPr kumimoji="1" lang="en-US" altLang="ko-KR" dirty="0">
                <a:solidFill>
                  <a:schemeClr val="tx1"/>
                </a:solidFill>
              </a:rPr>
              <a:t>-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Quantum circuit are  implement and resources estimate using Project</a:t>
            </a:r>
            <a:r>
              <a:rPr kumimoji="1" lang="ko-KR" altLang="en-US" dirty="0">
                <a:solidFill>
                  <a:schemeClr val="tx1"/>
                </a:solidFill>
              </a:rPr>
              <a:t> </a:t>
            </a:r>
            <a:r>
              <a:rPr kumimoji="1" lang="en-US" altLang="ko-KR" dirty="0">
                <a:solidFill>
                  <a:schemeClr val="tx1"/>
                </a:solidFill>
              </a:rPr>
              <a:t>Q, IBM＇s quantum programming tool.</a:t>
            </a:r>
          </a:p>
          <a:p>
            <a:pPr lvl="1" algn="just"/>
            <a:r>
              <a:rPr kumimoji="1" lang="en-US" altLang="ko-KR" dirty="0"/>
              <a:t>-</a:t>
            </a:r>
            <a:r>
              <a:rPr kumimoji="1" lang="ko-KR" altLang="en-US" dirty="0"/>
              <a:t> </a:t>
            </a:r>
            <a:r>
              <a:rPr kumimoji="1" lang="en" altLang="ko-Kore-KR" dirty="0"/>
              <a:t>The estimated resource can be used as data to evaluate the strength of the hash function in the future.</a:t>
            </a:r>
            <a:endParaRPr kumimoji="1" lang="en-US" altLang="ko-Kore-KR" dirty="0"/>
          </a:p>
          <a:p>
            <a:pPr lvl="1" algn="just"/>
            <a:endParaRPr kumimoji="1" lang="en-US" altLang="ko-Kore-KR" dirty="0"/>
          </a:p>
          <a:p>
            <a:pPr lvl="1" algn="just"/>
            <a:endParaRPr kumimoji="1" lang="en-US" altLang="ko-Kore-KR" dirty="0"/>
          </a:p>
          <a:p>
            <a:pPr lvl="1" algn="just"/>
            <a:endParaRPr kumimoji="1" lang="en-US" altLang="ko-Kore-KR" dirty="0"/>
          </a:p>
          <a:p>
            <a:pPr lvl="1" algn="just"/>
            <a:endParaRPr kumimoji="1" lang="en-US" altLang="ko-Kore-KR" dirty="0"/>
          </a:p>
          <a:p>
            <a:pPr lvl="1" algn="just"/>
            <a:endParaRPr kumimoji="1" lang="en-US" altLang="ko-Kore-KR" dirty="0"/>
          </a:p>
          <a:p>
            <a:pPr lvl="1" algn="just"/>
            <a:endParaRPr kumimoji="1" lang="en-US" altLang="ko-Kore-KR" dirty="0"/>
          </a:p>
          <a:p>
            <a:pPr lvl="1" algn="just"/>
            <a:endParaRPr kumimoji="1" lang="en-US" altLang="ko-Kore-KR" dirty="0"/>
          </a:p>
          <a:p>
            <a:pPr lvl="1" algn="just"/>
            <a:endParaRPr kumimoji="1" lang="en-US" altLang="ko-Kore-KR" dirty="0"/>
          </a:p>
          <a:p>
            <a:pPr lvl="1">
              <a:buFontTx/>
              <a:buChar char="-"/>
            </a:pPr>
            <a:r>
              <a:rPr kumimoji="1" lang="en-US" altLang="ko-Kore-KR" dirty="0"/>
              <a:t>First implementation of the SM3 hash function in a quantum circuit.</a:t>
            </a:r>
          </a:p>
          <a:p>
            <a:pPr lvl="1">
              <a:buFontTx/>
              <a:buChar char="-"/>
            </a:pPr>
            <a:endParaRPr kumimoji="1" lang="en-US" altLang="ko-Kore-KR" dirty="0"/>
          </a:p>
          <a:p>
            <a:pPr lvl="1">
              <a:buFontTx/>
              <a:buChar char="-"/>
            </a:pPr>
            <a:r>
              <a:rPr lang="en" altLang="ko-Kore-KR" dirty="0"/>
              <a:t>Efficient design of SM3 operations in a quantum circuit.</a:t>
            </a:r>
            <a:endParaRPr lang="en-US" altLang="ko-Kore-KR" dirty="0"/>
          </a:p>
          <a:p>
            <a:pPr lvl="1">
              <a:buFontTx/>
              <a:buChar char="-"/>
            </a:pPr>
            <a:endParaRPr lang="en" altLang="ko-Kore-KR" dirty="0"/>
          </a:p>
          <a:p>
            <a:pPr lvl="1">
              <a:buFontTx/>
              <a:buChar char="-"/>
            </a:pPr>
            <a:r>
              <a:rPr kumimoji="1" lang="en-US" altLang="ko-Kore-KR" dirty="0"/>
              <a:t>Quantum resource estimation of Grover’s algorithm for the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SM3 hash function.</a:t>
            </a:r>
          </a:p>
          <a:p>
            <a:pPr lvl="1" algn="just"/>
            <a:endParaRPr kumimoji="1" lang="en-US" altLang="ko-Kore-KR" dirty="0"/>
          </a:p>
        </p:txBody>
      </p:sp>
      <p:graphicFrame>
        <p:nvGraphicFramePr>
          <p:cNvPr id="6" name="표 7">
            <a:extLst>
              <a:ext uri="{FF2B5EF4-FFF2-40B4-BE49-F238E27FC236}">
                <a16:creationId xmlns:a16="http://schemas.microsoft.com/office/drawing/2014/main" id="{C3E50BE3-164C-8E45-9D07-7770D976EA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5909432"/>
              </p:ext>
            </p:extLst>
          </p:nvPr>
        </p:nvGraphicFramePr>
        <p:xfrm>
          <a:off x="1991761" y="3428784"/>
          <a:ext cx="8073751" cy="700062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871648">
                  <a:extLst>
                    <a:ext uri="{9D8B030D-6E8A-4147-A177-3AD203B41FA5}">
                      <a16:colId xmlns:a16="http://schemas.microsoft.com/office/drawing/2014/main" val="2544233500"/>
                    </a:ext>
                  </a:extLst>
                </a:gridCol>
                <a:gridCol w="1347088">
                  <a:extLst>
                    <a:ext uri="{9D8B030D-6E8A-4147-A177-3AD203B41FA5}">
                      <a16:colId xmlns:a16="http://schemas.microsoft.com/office/drawing/2014/main" val="1666525627"/>
                    </a:ext>
                  </a:extLst>
                </a:gridCol>
                <a:gridCol w="1593619">
                  <a:extLst>
                    <a:ext uri="{9D8B030D-6E8A-4147-A177-3AD203B41FA5}">
                      <a16:colId xmlns:a16="http://schemas.microsoft.com/office/drawing/2014/main" val="1774761559"/>
                    </a:ext>
                  </a:extLst>
                </a:gridCol>
                <a:gridCol w="1584814">
                  <a:extLst>
                    <a:ext uri="{9D8B030D-6E8A-4147-A177-3AD203B41FA5}">
                      <a16:colId xmlns:a16="http://schemas.microsoft.com/office/drawing/2014/main" val="3741844015"/>
                    </a:ext>
                  </a:extLst>
                </a:gridCol>
                <a:gridCol w="1338291">
                  <a:extLst>
                    <a:ext uri="{9D8B030D-6E8A-4147-A177-3AD203B41FA5}">
                      <a16:colId xmlns:a16="http://schemas.microsoft.com/office/drawing/2014/main" val="2079963535"/>
                    </a:ext>
                  </a:extLst>
                </a:gridCol>
                <a:gridCol w="1338291">
                  <a:extLst>
                    <a:ext uri="{9D8B030D-6E8A-4147-A177-3AD203B41FA5}">
                      <a16:colId xmlns:a16="http://schemas.microsoft.com/office/drawing/2014/main" val="3921064225"/>
                    </a:ext>
                  </a:extLst>
                </a:gridCol>
              </a:tblGrid>
              <a:tr h="350031">
                <a:tc>
                  <a:txBody>
                    <a:bodyPr/>
                    <a:lstStyle/>
                    <a:p>
                      <a:pPr algn="ctr"/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Qubits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Toffoli gates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CNOT gates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X gates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Depth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68124981"/>
                  </a:ext>
                </a:extLst>
              </a:tr>
              <a:tr h="350031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SM3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2,721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43,328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134,144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2,638</a:t>
                      </a:r>
                      <a:endParaRPr lang="ko-Kore-KR" alt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/>
                        <a:t>128,129</a:t>
                      </a:r>
                      <a:endParaRPr lang="ko-Kore-KR" altLang="en-US" sz="16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47511236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0DA87762-5CB6-DF48-8A99-F4DAEC2CFF23}"/>
              </a:ext>
            </a:extLst>
          </p:cNvPr>
          <p:cNvSpPr txBox="1"/>
          <p:nvPr/>
        </p:nvSpPr>
        <p:spPr>
          <a:xfrm>
            <a:off x="3810914" y="3090230"/>
            <a:ext cx="45672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1600" dirty="0"/>
              <a:t>&lt; Resource estimation of SM3 quantum circuit &gt;</a:t>
            </a:r>
            <a:endParaRPr kumimoji="1" lang="ko-Kore-KR" altLang="en-US" sz="1600" dirty="0"/>
          </a:p>
        </p:txBody>
      </p:sp>
    </p:spTree>
    <p:extLst>
      <p:ext uri="{BB962C8B-B14F-4D97-AF65-F5344CB8AC3E}">
        <p14:creationId xmlns:p14="http://schemas.microsoft.com/office/powerpoint/2010/main" val="4232437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1"/>
          <p:cNvSpPr>
            <a:spLocks noGrp="1"/>
          </p:cNvSpPr>
          <p:nvPr>
            <p:ph type="body" sz="quarter" idx="11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25"/>
          </p:nvPr>
        </p:nvSpPr>
        <p:spPr/>
        <p:txBody>
          <a:bodyPr/>
          <a:lstStyle/>
          <a:p>
            <a:r>
              <a:rPr lang="en-US" altLang="ko-KR" dirty="0"/>
              <a:t>Related Work</a:t>
            </a:r>
            <a:endParaRPr lang="ko-KR" altLang="en-US" dirty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27"/>
          </p:nvPr>
        </p:nvSpPr>
        <p:spPr/>
        <p:txBody>
          <a:bodyPr/>
          <a:lstStyle/>
          <a:p>
            <a:r>
              <a:rPr lang="en-US" altLang="ko-KR" dirty="0"/>
              <a:t>Grover on SM3</a:t>
            </a:r>
            <a:endParaRPr lang="ko-KR" alt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6100A-A23C-5442-96F4-C83BF3E90F88}"/>
              </a:ext>
            </a:extLst>
          </p:cNvPr>
          <p:cNvSpPr txBox="1"/>
          <p:nvPr/>
        </p:nvSpPr>
        <p:spPr>
          <a:xfrm>
            <a:off x="1055592" y="669690"/>
            <a:ext cx="2238113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4000" dirty="0"/>
              <a:t>Contents</a:t>
            </a:r>
            <a:endParaRPr kumimoji="1" lang="ko-Kore-KR" altLang="en-US" sz="4000" dirty="0"/>
          </a:p>
        </p:txBody>
      </p:sp>
      <p:sp>
        <p:nvSpPr>
          <p:cNvPr id="6" name="텍스트 개체 틀 3">
            <a:extLst>
              <a:ext uri="{FF2B5EF4-FFF2-40B4-BE49-F238E27FC236}">
                <a16:creationId xmlns:a16="http://schemas.microsoft.com/office/drawing/2014/main" id="{A61D943A-A57B-2B4A-8EF7-3B54EB279352}"/>
              </a:ext>
            </a:extLst>
          </p:cNvPr>
          <p:cNvSpPr txBox="1">
            <a:spLocks/>
          </p:cNvSpPr>
          <p:nvPr/>
        </p:nvSpPr>
        <p:spPr>
          <a:xfrm>
            <a:off x="1055592" y="4445220"/>
            <a:ext cx="10071850" cy="718952"/>
          </a:xfrm>
          <a:prstGeom prst="rect">
            <a:avLst/>
          </a:prstGeom>
          <a:ln w="28575">
            <a:noFill/>
          </a:ln>
        </p:spPr>
        <p:txBody>
          <a:bodyPr vert="horz" lIns="91440" tIns="45720" rIns="91440" bIns="45720" rtlCol="0" anchor="ctr">
            <a:normAutofit/>
          </a:bodyPr>
          <a:lstStyle>
            <a:lvl1pPr marL="0" indent="0" algn="l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800" b="0" kern="120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  <a:cs typeface="+mn-cs"/>
              </a:defRPr>
            </a:lvl1pPr>
            <a:lvl2pPr marL="685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ko-KR" dirty="0"/>
              <a:t>Conclusion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57559875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D93E4DD-E368-B54E-B603-A48BB71406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Introduction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8EB7234-10F2-A946-8F99-D4258E42FFC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" altLang="ko-Kore-KR" dirty="0"/>
              <a:t>Gr</a:t>
            </a:r>
            <a:r>
              <a:rPr kumimoji="1" lang="en-US" altLang="ko-KR" dirty="0"/>
              <a:t>over</a:t>
            </a:r>
            <a:r>
              <a:rPr kumimoji="1" lang="en" altLang="ko-Kore-KR" dirty="0"/>
              <a:t>’s algorithm in Quantum Computers</a:t>
            </a:r>
          </a:p>
          <a:p>
            <a:pPr marL="0" indent="0">
              <a:buNone/>
            </a:pPr>
            <a:r>
              <a:rPr kumimoji="1" lang="en" altLang="ko-Kore-KR" dirty="0"/>
              <a:t> </a:t>
            </a:r>
            <a:r>
              <a:rPr kumimoji="1" lang="en-US" altLang="ko-KR" dirty="0">
                <a:sym typeface="Wingdings" pitchFamily="2" charset="2"/>
              </a:rPr>
              <a:t>:</a:t>
            </a:r>
            <a:r>
              <a:rPr kumimoji="1" lang="en" altLang="ko-Kore-KR" dirty="0">
                <a:sym typeface="Wingdings" pitchFamily="2" charset="2"/>
              </a:rPr>
              <a:t> Find unsorted data very fast.</a:t>
            </a:r>
          </a:p>
          <a:p>
            <a:pPr marL="0" indent="0">
              <a:buNone/>
            </a:pPr>
            <a:endParaRPr kumimoji="1" lang="en" altLang="ko-Kore-KR" dirty="0">
              <a:sym typeface="Wingdings" pitchFamily="2" charset="2"/>
            </a:endParaRPr>
          </a:p>
          <a:p>
            <a:r>
              <a:rPr kumimoji="1" lang="en" altLang="ko-Kore-KR" dirty="0">
                <a:sym typeface="Wingdings" pitchFamily="2" charset="2"/>
              </a:rPr>
              <a:t>What if the Grover’s algorithm is applied to the hash function?</a:t>
            </a:r>
          </a:p>
          <a:p>
            <a:pPr marL="0" indent="0">
              <a:buNone/>
            </a:pPr>
            <a:r>
              <a:rPr kumimoji="1" lang="en-US" altLang="ko-KR" sz="2400" dirty="0">
                <a:sym typeface="Wingdings" pitchFamily="2" charset="2"/>
              </a:rPr>
              <a:t>-</a:t>
            </a:r>
            <a:r>
              <a:rPr kumimoji="1" lang="ko-KR" altLang="en-US" sz="2400" dirty="0">
                <a:sym typeface="Wingdings" pitchFamily="2" charset="2"/>
              </a:rPr>
              <a:t> </a:t>
            </a:r>
            <a:r>
              <a:rPr kumimoji="1" lang="en" altLang="ko-Kore-KR" sz="2400" dirty="0">
                <a:sym typeface="Wingdings" pitchFamily="2" charset="2"/>
              </a:rPr>
              <a:t>The hash function can be attacked by accelerating the pre-image attack.</a:t>
            </a:r>
          </a:p>
        </p:txBody>
      </p:sp>
      <p:pic>
        <p:nvPicPr>
          <p:cNvPr id="1026" name="Picture 2" descr="What Is A Hash Function In Cryptography?">
            <a:extLst>
              <a:ext uri="{FF2B5EF4-FFF2-40B4-BE49-F238E27FC236}">
                <a16:creationId xmlns:a16="http://schemas.microsoft.com/office/drawing/2014/main" id="{14E92E2A-E003-C14D-9F7B-068F02C7563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9512" y="4081399"/>
            <a:ext cx="6082938" cy="2311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Can Teradata Make Money in the Cloud? - Market Mad House">
            <a:extLst>
              <a:ext uri="{FF2B5EF4-FFF2-40B4-BE49-F238E27FC236}">
                <a16:creationId xmlns:a16="http://schemas.microsoft.com/office/drawing/2014/main" id="{66A2BABB-22B9-2A41-8656-BB3BF26B1B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4647" y="3873652"/>
            <a:ext cx="3739413" cy="27766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208923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Introduction</a:t>
            </a:r>
            <a:endParaRPr lang="ko-KR" altLang="en-US" dirty="0"/>
          </a:p>
        </p:txBody>
      </p:sp>
      <p:sp>
        <p:nvSpPr>
          <p:cNvPr id="3" name="텍스트 개체 틀 2"/>
          <p:cNvSpPr>
            <a:spLocks noGrp="1"/>
          </p:cNvSpPr>
          <p:nvPr>
            <p:ph type="body" sz="quarter" idx="10"/>
          </p:nvPr>
        </p:nvSpPr>
        <p:spPr>
          <a:xfrm>
            <a:off x="411164" y="1152525"/>
            <a:ext cx="11368160" cy="5057775"/>
          </a:xfrm>
        </p:spPr>
        <p:txBody>
          <a:bodyPr>
            <a:normAutofit/>
          </a:bodyPr>
          <a:lstStyle/>
          <a:p>
            <a:pPr marL="285750" indent="-285750" algn="just"/>
            <a:r>
              <a:rPr kumimoji="1" lang="en-US" altLang="ko-KR" dirty="0"/>
              <a:t>Implementation of quantum circuit for hash function</a:t>
            </a:r>
          </a:p>
          <a:p>
            <a:pPr lvl="1" algn="just">
              <a:buFontTx/>
              <a:buChar char="-"/>
            </a:pPr>
            <a:r>
              <a:rPr kumimoji="1" lang="en" altLang="ko-KR" sz="2200" dirty="0">
                <a:sym typeface="Wingdings" pitchFamily="2" charset="2"/>
              </a:rPr>
              <a:t>The design of Grover’s algorithm for pre-image attack requires a quantum circuit of the target hash function.</a:t>
            </a:r>
            <a:endParaRPr kumimoji="1" lang="en-US" altLang="ko-KR" sz="2200" dirty="0"/>
          </a:p>
          <a:p>
            <a:pPr marL="0" indent="0" algn="just">
              <a:buNone/>
            </a:pPr>
            <a:endParaRPr kumimoji="1" lang="en-US" altLang="ko-KR" sz="1400" dirty="0">
              <a:sym typeface="Wingdings" pitchFamily="2" charset="2"/>
            </a:endParaRPr>
          </a:p>
          <a:p>
            <a:pPr algn="just"/>
            <a:r>
              <a:rPr kumimoji="1" lang="en-US" altLang="ko-Kore-KR" dirty="0"/>
              <a:t>Our paper</a:t>
            </a:r>
          </a:p>
          <a:p>
            <a:pPr lvl="1" algn="just">
              <a:buFontTx/>
              <a:buChar char="-"/>
            </a:pPr>
            <a:r>
              <a:rPr kumimoji="1" lang="en" altLang="ko-KR" sz="2200" dirty="0"/>
              <a:t>Propose an optimal SM3 hash function in a quantum circuit.</a:t>
            </a:r>
          </a:p>
          <a:p>
            <a:pPr marL="457200" lvl="1" indent="0" algn="just">
              <a:buNone/>
            </a:pPr>
            <a:r>
              <a:rPr kumimoji="1" lang="en" altLang="ko-Kore-KR" sz="2200" dirty="0"/>
              <a:t>- Estimate the quantum resources required for the quantum pre-image</a:t>
            </a:r>
            <a:r>
              <a:rPr kumimoji="1" lang="ko-KR" altLang="en-US" sz="2200" dirty="0"/>
              <a:t> </a:t>
            </a:r>
            <a:r>
              <a:rPr kumimoji="1" lang="en" altLang="ko-Kore-KR" sz="2200" dirty="0"/>
              <a:t>attack.</a:t>
            </a:r>
            <a:endParaRPr kumimoji="1" lang="en-US" altLang="ko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D7F22A54-59EB-004A-BCD6-51768E8710D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16983" y="4026778"/>
            <a:ext cx="6156521" cy="26234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478D-2288-7247-A072-7047EB12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Related 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65221AC-89A2-C747-B5BB-12D65BE13223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kumimoji="1" lang="en-US" altLang="ko-Kore-KR" dirty="0"/>
              <a:t>Quantum Computing</a:t>
            </a:r>
          </a:p>
          <a:p>
            <a:pPr lvl="1">
              <a:buFontTx/>
              <a:buChar char="-"/>
            </a:pPr>
            <a:r>
              <a:rPr kumimoji="1" lang="en-US" altLang="ko-Kore-KR" dirty="0"/>
              <a:t>Quantum computers can perform fast computations using qubits.</a:t>
            </a:r>
          </a:p>
          <a:p>
            <a:pPr lvl="2"/>
            <a:r>
              <a:rPr kumimoji="1" lang="en-US" altLang="ko-Kore-KR" dirty="0"/>
              <a:t>Qubit : It has both 0 and 1 probabilistically at the same time.</a:t>
            </a:r>
          </a:p>
          <a:p>
            <a:pPr lvl="1">
              <a:buFontTx/>
              <a:buChar char="-"/>
            </a:pPr>
            <a:endParaRPr kumimoji="1" lang="en" altLang="ko-KR" dirty="0"/>
          </a:p>
          <a:p>
            <a:pPr lvl="1">
              <a:buFontTx/>
              <a:buChar char="-"/>
            </a:pPr>
            <a:r>
              <a:rPr kumimoji="1" lang="en" altLang="ko-KR" dirty="0"/>
              <a:t>The state of a qubit is changed through quantum gates.</a:t>
            </a:r>
          </a:p>
          <a:p>
            <a:pPr lvl="2"/>
            <a:r>
              <a:rPr kumimoji="1" lang="en-US" altLang="ko-Kore-KR" dirty="0"/>
              <a:t>Quantum gates :</a:t>
            </a:r>
            <a:r>
              <a:rPr kumimoji="1" lang="ko-KR" altLang="en-US" dirty="0"/>
              <a:t> </a:t>
            </a:r>
            <a:r>
              <a:rPr kumimoji="1" lang="en-US" altLang="ko-KR" dirty="0"/>
              <a:t>(1) X gate (2) CNOT gate (3) Toffoli gate (4) OR gate</a:t>
            </a:r>
          </a:p>
          <a:p>
            <a:pPr marL="914400" lvl="2" indent="0">
              <a:buNone/>
            </a:pPr>
            <a:endParaRPr kumimoji="1" lang="en-US" altLang="ko-Kore-KR" sz="2200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C6893C8-19E8-844C-93CC-877CEBBF24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6650" y="4475434"/>
            <a:ext cx="2230378" cy="84404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178C7708-A15D-AD46-BD75-2B880939E2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040" y="4451990"/>
            <a:ext cx="2230375" cy="844044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7F446F7F-6BF9-B641-92AE-A840F83A1C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22067" y="4349713"/>
            <a:ext cx="2606271" cy="1135136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F9017DA4-7534-0A4C-A466-714F2250598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337665" y="4208586"/>
            <a:ext cx="2644419" cy="1349888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4D8DD0C-B19C-494F-9902-F2F14E9909E0}"/>
              </a:ext>
            </a:extLst>
          </p:cNvPr>
          <p:cNvSpPr txBox="1"/>
          <p:nvPr/>
        </p:nvSpPr>
        <p:spPr>
          <a:xfrm>
            <a:off x="935345" y="5831370"/>
            <a:ext cx="11977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(1) X gate</a:t>
            </a:r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4767ADE-8944-E344-AF1B-8D729AADA89B}"/>
              </a:ext>
            </a:extLst>
          </p:cNvPr>
          <p:cNvSpPr txBox="1"/>
          <p:nvPr/>
        </p:nvSpPr>
        <p:spPr>
          <a:xfrm>
            <a:off x="3377279" y="5831370"/>
            <a:ext cx="16937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(2) CNOT gate</a:t>
            </a:r>
            <a:endParaRPr kumimoji="1" lang="ko-Kore-KR" altLang="en-US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1ED901C-31E7-F549-B6B3-1DE69F4A44F8}"/>
              </a:ext>
            </a:extLst>
          </p:cNvPr>
          <p:cNvSpPr txBox="1"/>
          <p:nvPr/>
        </p:nvSpPr>
        <p:spPr>
          <a:xfrm>
            <a:off x="6222067" y="5831370"/>
            <a:ext cx="16937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ko-Kore-KR" dirty="0"/>
              <a:t>(3) Toffoli gate</a:t>
            </a:r>
            <a:endParaRPr kumimoji="1" lang="ko-Kore-KR" alt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B8B1D76-3670-E24B-8D76-D8996D4943E2}"/>
              </a:ext>
            </a:extLst>
          </p:cNvPr>
          <p:cNvSpPr txBox="1"/>
          <p:nvPr/>
        </p:nvSpPr>
        <p:spPr>
          <a:xfrm>
            <a:off x="9337665" y="5831370"/>
            <a:ext cx="139012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(4) OR gate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9221696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E1AFA58-C2BA-8B46-84C7-F3BD03CE99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Related Work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BFF4445-A19E-F245-AD1E-BF413604D07C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/>
              <a:lstStyle/>
              <a:p>
                <a:pPr marL="285750" indent="-285750"/>
                <a:r>
                  <a:rPr kumimoji="1" lang="en-US" altLang="ko-Kore-KR" dirty="0"/>
                  <a:t>Grover algorithm</a:t>
                </a:r>
                <a:r>
                  <a:rPr kumimoji="1" lang="ko-KR" altLang="en-US" dirty="0"/>
                  <a:t> </a:t>
                </a:r>
                <a:r>
                  <a:rPr kumimoji="1" lang="en-US" altLang="ko-KR" dirty="0"/>
                  <a:t>:</a:t>
                </a:r>
                <a:r>
                  <a:rPr kumimoji="1" lang="ko-KR" altLang="en-US" dirty="0"/>
                  <a:t> </a:t>
                </a:r>
                <a:r>
                  <a:rPr kumimoji="1" lang="en" altLang="ko-KR" sz="2000" dirty="0"/>
                  <a:t>Grover’s search algorithm consists of oracle and diffusion operators.</a:t>
                </a:r>
                <a:endParaRPr kumimoji="1" lang="en-US" altLang="ko-KR" sz="2000" dirty="0"/>
              </a:p>
              <a:p>
                <a:pPr lvl="1">
                  <a:buFontTx/>
                  <a:buChar char="-"/>
                </a:pPr>
                <a:r>
                  <a:rPr kumimoji="1" lang="en-US" altLang="ko-KR" sz="1800" b="1" dirty="0"/>
                  <a:t>Oracle  function </a:t>
                </a:r>
                <a14:m>
                  <m:oMath xmlns:m="http://schemas.openxmlformats.org/officeDocument/2006/math"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𝒇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kumimoji="1" lang="en-US" altLang="ko-KR" sz="18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kumimoji="1" lang="en-US" altLang="ko-KR" sz="1800" b="1" dirty="0"/>
                  <a:t> : </a:t>
                </a:r>
                <a:r>
                  <a:rPr kumimoji="1" lang="en-US" altLang="ko-KR" sz="1800" dirty="0"/>
                  <a:t>Returns 1 when x is the answer, and it inverts the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phase of qubits representing the answer.</a:t>
                </a:r>
                <a:endParaRPr kumimoji="1" lang="en-US" altLang="ko-KR" sz="1800" b="1" dirty="0"/>
              </a:p>
              <a:p>
                <a:pPr lvl="1">
                  <a:buFontTx/>
                  <a:buChar char="-"/>
                </a:pPr>
                <a:r>
                  <a:rPr kumimoji="1" lang="en-US" altLang="ko-Kore-KR" sz="1800" b="1" dirty="0"/>
                  <a:t>Diffusion operator</a:t>
                </a:r>
                <a:r>
                  <a:rPr kumimoji="1" lang="en-US" altLang="ko-Kore-KR" sz="1800" dirty="0"/>
                  <a:t> : Amplifies the amplitude of inverted qubits through the oracle, increasing the probability of becoming the answer.</a:t>
                </a:r>
              </a:p>
              <a:p>
                <a:pPr lvl="1">
                  <a:buFontTx/>
                  <a:buChar char="-"/>
                </a:pPr>
                <a:endParaRPr kumimoji="1" lang="en-US" altLang="ko-KR" sz="1200" dirty="0"/>
              </a:p>
              <a:p>
                <a:pPr marL="457200" lvl="1" indent="0">
                  <a:buNone/>
                </a:pPr>
                <a:r>
                  <a:rPr kumimoji="1" lang="en-US" altLang="ko-KR" sz="1800" dirty="0"/>
                  <a:t>Through repetition of the oracle and diffusion process,</a:t>
                </a:r>
                <a:r>
                  <a:rPr kumimoji="1" lang="ko-KR" altLang="en-US" sz="1800" dirty="0"/>
                  <a:t> </a:t>
                </a:r>
                <a:r>
                  <a:rPr kumimoji="1" lang="en-US" altLang="ko-KR" sz="1800" dirty="0"/>
                  <a:t>the probability of the answer is over the threshold.</a:t>
                </a:r>
                <a:r>
                  <a:rPr kumimoji="1" lang="en-US" altLang="ko-KR" sz="1800" strike="sngStrike" dirty="0"/>
                  <a:t> </a:t>
                </a: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FBFF4445-A19E-F245-AD1E-BF413604D07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9" name="그림 8">
            <a:extLst>
              <a:ext uri="{FF2B5EF4-FFF2-40B4-BE49-F238E27FC236}">
                <a16:creationId xmlns:a16="http://schemas.microsoft.com/office/drawing/2014/main" id="{5AF0F7C9-4349-D449-BCFA-AD2E9B0EA1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3258" y="3650243"/>
            <a:ext cx="8545484" cy="30000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627097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F0F96-96DB-3E41-97A8-E913B463C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Related Work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0FB6F39-FC58-A44D-B57E-F26B4C06AEF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6695490" cy="5057775"/>
          </a:xfrm>
        </p:spPr>
        <p:txBody>
          <a:bodyPr/>
          <a:lstStyle/>
          <a:p>
            <a:pPr marL="285750" indent="-285750">
              <a:lnSpc>
                <a:spcPct val="200000"/>
              </a:lnSpc>
            </a:pPr>
            <a:r>
              <a:rPr lang="en-US" altLang="ko-KR" dirty="0"/>
              <a:t>SM3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" altLang="ko-KR" sz="1800" dirty="0"/>
              <a:t>The</a:t>
            </a:r>
            <a:r>
              <a:rPr lang="ko-KR" altLang="en-US" sz="1800" dirty="0"/>
              <a:t> </a:t>
            </a:r>
            <a:r>
              <a:rPr lang="en-US" altLang="ko-KR" sz="1800" dirty="0"/>
              <a:t>SM3</a:t>
            </a:r>
            <a:r>
              <a:rPr lang="en" altLang="ko-KR" sz="1800" dirty="0"/>
              <a:t> hash function used in the Chinese national standard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It operates with 32 words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-US" altLang="ko-KR" sz="1800" dirty="0"/>
              <a:t>It operates in the order of message padding, expansion, and compression.</a:t>
            </a:r>
          </a:p>
          <a:p>
            <a:pPr>
              <a:lnSpc>
                <a:spcPct val="150000"/>
              </a:lnSpc>
              <a:buFontTx/>
              <a:buChar char="-"/>
            </a:pPr>
            <a:r>
              <a:rPr lang="en" altLang="ko-KR" sz="1800" dirty="0"/>
              <a:t>Finally, output a hash value of 256 bits</a:t>
            </a:r>
            <a:endParaRPr kumimoji="1" lang="ko-Kore-KR" altLang="en-US" dirty="0"/>
          </a:p>
        </p:txBody>
      </p:sp>
      <p:pic>
        <p:nvPicPr>
          <p:cNvPr id="4" name="Picture 2" descr="Figure 1 Iterative proc">
            <a:extLst>
              <a:ext uri="{FF2B5EF4-FFF2-40B4-BE49-F238E27FC236}">
                <a16:creationId xmlns:a16="http://schemas.microsoft.com/office/drawing/2014/main" id="{D2CAB22E-B828-4444-8FFB-A31AEF61ABC1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494"/>
          <a:stretch/>
        </p:blipFill>
        <p:spPr bwMode="auto">
          <a:xfrm>
            <a:off x="7274801" y="1649455"/>
            <a:ext cx="4738166" cy="410496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699217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14B1CBB-CF1E-EC4F-9BB3-95FF66747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Related Work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2B35502-5915-C347-97B0-416D2532B3C7}"/>
                  </a:ext>
                </a:extLst>
              </p:cNvPr>
              <p:cNvSpPr>
                <a:spLocks noGrp="1"/>
              </p:cNvSpPr>
              <p:nvPr>
                <p:ph type="body" sz="quarter" idx="10"/>
              </p:nvPr>
            </p:nvSpPr>
            <p:spPr/>
            <p:txBody>
              <a:bodyPr>
                <a:normAutofit/>
              </a:bodyPr>
              <a:lstStyle/>
              <a:p>
                <a:r>
                  <a:rPr kumimoji="1" lang="en-US" altLang="ko-Kore-KR" dirty="0"/>
                  <a:t>SM3 – Expansion function</a:t>
                </a:r>
              </a:p>
              <a:p>
                <a:pPr lvl="1">
                  <a:buFontTx/>
                  <a:buChar char="-"/>
                </a:pPr>
                <a:r>
                  <a:rPr kumimoji="1" lang="en-US" altLang="ko-Kore-KR" dirty="0"/>
                  <a:t>Message block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𝐵</m:t>
                        </m:r>
                      </m:e>
                      <m:sup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)</m:t>
                        </m:r>
                      </m:sup>
                    </m:sSup>
                  </m:oMath>
                </a14:m>
                <a:r>
                  <a:rPr kumimoji="1" lang="en-US" altLang="ko-Kore-KR" dirty="0"/>
                  <a:t> is divided into 16 words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dirty="0"/>
                  <a:t>and works.</a:t>
                </a: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15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ore-KR" dirty="0"/>
                  <a:t>expand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</a:rPr>
                      <m:t>, </m:t>
                    </m:r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⋯,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67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sSup>
                          <m:sSupPr>
                            <m:ctrlP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𝑊</m:t>
                            </m:r>
                          </m:e>
                          <m:sup>
                            <m:r>
                              <a:rPr kumimoji="1" lang="en-US" altLang="ko-K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en-US" altLang="ko-K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⋯,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63</m:t>
                        </m:r>
                      </m:sub>
                    </m:sSub>
                  </m:oMath>
                </a14:m>
                <a:r>
                  <a:rPr kumimoji="1" lang="en-US" altLang="ko-KR" dirty="0"/>
                  <a:t> .</a:t>
                </a:r>
                <a:endParaRPr kumimoji="1" lang="en-US" altLang="ko-Kore-KR" dirty="0"/>
              </a:p>
              <a:p>
                <a:pPr>
                  <a:buFontTx/>
                  <a:buChar char="-"/>
                </a:pPr>
                <a:endParaRPr kumimoji="1" lang="ko-Kore-KR" altLang="en-US" dirty="0"/>
              </a:p>
            </p:txBody>
          </p:sp>
        </mc:Choice>
        <mc:Fallback xmlns="">
          <p:sp>
            <p:nvSpPr>
              <p:cNvPr id="3" name="텍스트 개체 틀 2">
                <a:extLst>
                  <a:ext uri="{FF2B5EF4-FFF2-40B4-BE49-F238E27FC236}">
                    <a16:creationId xmlns:a16="http://schemas.microsoft.com/office/drawing/2014/main" id="{52B35502-5915-C347-97B0-416D2532B3C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sz="quarter" idx="10"/>
              </p:nvPr>
            </p:nvSpPr>
            <p:spPr>
              <a:blipFill>
                <a:blip r:embed="rId2"/>
                <a:stretch>
                  <a:fillRect l="-893" t="-2000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그림 3">
            <a:extLst>
              <a:ext uri="{FF2B5EF4-FFF2-40B4-BE49-F238E27FC236}">
                <a16:creationId xmlns:a16="http://schemas.microsoft.com/office/drawing/2014/main" id="{78BD9F13-8C03-9340-AD84-C4D73C9815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20900" y="2764905"/>
            <a:ext cx="7950200" cy="27559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04A6E6D5-9A8F-364C-959C-C06D4D3CF6E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81156" y="5726789"/>
            <a:ext cx="3588274" cy="29292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313433CD-0B27-AF4E-8B7D-4507150EAA51}"/>
              </a:ext>
            </a:extLst>
          </p:cNvPr>
          <p:cNvSpPr/>
          <p:nvPr/>
        </p:nvSpPr>
        <p:spPr>
          <a:xfrm>
            <a:off x="3346515" y="3916612"/>
            <a:ext cx="263951" cy="244475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C6F4C5E-B8FE-254B-825D-982686D16F9E}"/>
              </a:ext>
            </a:extLst>
          </p:cNvPr>
          <p:cNvSpPr/>
          <p:nvPr/>
        </p:nvSpPr>
        <p:spPr>
          <a:xfrm>
            <a:off x="2290583" y="5726790"/>
            <a:ext cx="3588274" cy="292920"/>
          </a:xfrm>
          <a:prstGeom prst="rect">
            <a:avLst/>
          </a:prstGeom>
          <a:noFill/>
          <a:ln w="1905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185105985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BD5478D-2288-7247-A072-7047EB1224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Related Work</a:t>
            </a:r>
            <a:endParaRPr kumimoji="1" lang="ko-Kore-KR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B517B94E-2D76-CE4B-ABF1-DCB88D4095E0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477078" y="997755"/>
                <a:ext cx="6701935" cy="5652498"/>
              </a:xfrm>
              <a:prstGeom prst="rect">
                <a:avLst/>
              </a:prstGeom>
            </p:spPr>
            <p:txBody>
              <a:bodyPr vert="horz" lIns="91440" tIns="45720" rIns="91440" bIns="45720" rtlCol="0" anchor="ctr">
                <a:normAutofit/>
              </a:bodyPr>
              <a:lstStyle>
                <a:defPPr>
                  <a:defRPr lang="ko-KR"/>
                </a:defPPr>
                <a:lvl1pPr marL="0" algn="l" defTabSz="914400" rtl="0" eaLnBrk="1" latinLnBrk="1" hangingPunct="1">
                  <a:defRPr sz="1200" kern="1200">
                    <a:solidFill>
                      <a:schemeClr val="tx1">
                        <a:tint val="75000"/>
                      </a:schemeClr>
                    </a:solidFill>
                    <a:latin typeface="+mn-lt"/>
                    <a:ea typeface="+mn-ea"/>
                    <a:cs typeface="+mn-cs"/>
                  </a:defRPr>
                </a:lvl1pPr>
                <a:lvl2pPr marL="457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914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371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18288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2860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7432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2004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657600" algn="l" defTabSz="914400" rtl="0" eaLnBrk="1" latinLnBrk="1" hangingPunct="1"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kumimoji="1" lang="en-US" altLang="ko-KR" sz="2800" dirty="0">
                    <a:solidFill>
                      <a:schemeClr val="tx1"/>
                    </a:solidFill>
                  </a:rPr>
                  <a:t>SM3 - Compression function</a:t>
                </a:r>
              </a:p>
              <a:p>
                <a:endParaRPr kumimoji="1" lang="en-US" altLang="ko-KR" sz="1100" dirty="0">
                  <a:solidFill>
                    <a:schemeClr val="tx1"/>
                  </a:solidFill>
                </a:endParaRPr>
              </a:p>
              <a:p>
                <a:pPr lvl="1">
                  <a:buFontTx/>
                  <a:buChar char="-"/>
                </a:pPr>
                <a:r>
                  <a:rPr kumimoji="1" lang="en-US" altLang="ko-KR" sz="1600" dirty="0"/>
                  <a:t>In the Expansion function, the expanded message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, </m:t>
                        </m:r>
                      </m:sub>
                    </m:sSub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𝑊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′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d>
                      <m:d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0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  <m:r>
                          <a:rPr kumimoji="1" lang="en-US" altLang="ko-K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≤63</m:t>
                        </m:r>
                      </m:e>
                    </m:d>
                  </m:oMath>
                </a14:m>
                <a:r>
                  <a:rPr kumimoji="1" lang="en-US" altLang="ko-KR" sz="1600" dirty="0"/>
                  <a:t> is processed in pairs.</a:t>
                </a:r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:r>
                  <a:rPr kumimoji="1" lang="en-US" altLang="ko-KR" sz="1600" dirty="0"/>
                  <a:t>SS1, SS2, TT1, and TT2 are temp variables containing intermediate values.</a:t>
                </a:r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  <m:sub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kumimoji="1" lang="ko-KR" altLang="en-US" sz="1600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smtClean="0">
                        <a:latin typeface="Cambria Math" panose="02040503050406030204" pitchFamily="18" charset="0"/>
                      </a:rPr>
                      <m:t>:</m:t>
                    </m:r>
                  </m:oMath>
                </a14:m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permutation</a:t>
                </a: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function.</a:t>
                </a:r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  <m:t>𝐹𝐹</m:t>
                        </m:r>
                      </m:e>
                      <m:sub>
                        <m:r>
                          <a:rPr kumimoji="1" lang="en-US" altLang="ko-KR" sz="1600" i="1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 </m:t>
                    </m:r>
                    <m:r>
                      <a:rPr kumimoji="1" lang="en-US" altLang="ko-KR" sz="1600" i="1" smtClean="0">
                        <a:latin typeface="Cambria Math" panose="02040503050406030204" pitchFamily="18" charset="0"/>
                      </a:rPr>
                      <m:t>, </m:t>
                    </m:r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  <m:t>𝐺𝐺</m:t>
                        </m:r>
                      </m:e>
                      <m:sub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kumimoji="1" lang="en-US" altLang="ko-KR" sz="1600" b="0" i="1" smtClean="0">
                            <a:latin typeface="Cambria Math" panose="02040503050406030204" pitchFamily="18" charset="0"/>
                          </a:rPr>
                          <m:t> </m:t>
                        </m:r>
                      </m:sub>
                    </m:sSub>
                    <m:r>
                      <a:rPr kumimoji="1" lang="en-US" altLang="ko-KR" sz="1600" i="1">
                        <a:latin typeface="Cambria Math" panose="02040503050406030204" pitchFamily="18" charset="0"/>
                      </a:rPr>
                      <m:t>:</m:t>
                    </m:r>
                    <m:r>
                      <a:rPr kumimoji="1" lang="en-US" altLang="ko-KR" sz="1600" b="0" i="1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kumimoji="1" lang="en-US" altLang="ko-KR" sz="1600" dirty="0"/>
                  <a:t> Boolean Function</a:t>
                </a:r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:endParaRPr kumimoji="1" lang="en-US" altLang="ko-KR" sz="1600" i="1" dirty="0">
                  <a:latin typeface="Cambria Math" panose="02040503050406030204" pitchFamily="18" charset="0"/>
                </a:endParaRPr>
              </a:p>
              <a:p>
                <a:pPr lvl="1">
                  <a:buFontTx/>
                  <a:buChar char="-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  <m:sub>
                        <m:r>
                          <a:rPr kumimoji="1" lang="en-US" altLang="ko-KR" sz="1600" i="1" smtClean="0">
                            <a:latin typeface="Cambria Math" panose="02040503050406030204" pitchFamily="18" charset="0"/>
                          </a:rPr>
                          <m:t>𝑗</m:t>
                        </m:r>
                      </m:sub>
                    </m:sSub>
                    <m:r>
                      <a:rPr kumimoji="1" lang="en-US" altLang="ko-KR" sz="1600" i="1" smtClean="0">
                        <a:latin typeface="Cambria Math" panose="02040503050406030204" pitchFamily="18" charset="0"/>
                      </a:rPr>
                      <m:t> :</m:t>
                    </m:r>
                  </m:oMath>
                </a14:m>
                <a:r>
                  <a:rPr kumimoji="1" lang="en-US" altLang="ko-KR" sz="1600" dirty="0"/>
                  <a:t> Constant</a:t>
                </a:r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:r>
                  <a:rPr kumimoji="1" lang="ko-KR" altLang="en-US" sz="1600" dirty="0"/>
                  <a:t> </a:t>
                </a:r>
                <a:r>
                  <a:rPr kumimoji="1" lang="en-US" altLang="ko-KR" sz="1600" dirty="0"/>
                  <a:t>Updates 32-bit registers A, B, C, D, E, F, G, H (total of 256 bits).</a:t>
                </a:r>
              </a:p>
              <a:p>
                <a:pPr lvl="1">
                  <a:buFontTx/>
                  <a:buChar char="-"/>
                </a:pPr>
                <a:endParaRPr kumimoji="1" lang="en-US" altLang="ko-KR" sz="1600" dirty="0"/>
              </a:p>
              <a:p>
                <a:pPr lvl="1">
                  <a:buFontTx/>
                  <a:buChar char="-"/>
                </a:pPr>
                <a:r>
                  <a:rPr kumimoji="1" lang="en" altLang="ko-KR" sz="1600" dirty="0"/>
                  <a:t>The final A, B, C, D, E, F, G, H after the compression function becomes the hash value.</a:t>
                </a:r>
                <a:endParaRPr kumimoji="1" lang="en-US" altLang="ko-KR" dirty="0"/>
              </a:p>
            </p:txBody>
          </p:sp>
        </mc:Choice>
        <mc:Fallback xmlns="">
          <p:sp>
            <p:nvSpPr>
              <p:cNvPr id="4" name="텍스트 개체 틀 2">
                <a:extLst>
                  <a:ext uri="{FF2B5EF4-FFF2-40B4-BE49-F238E27FC236}">
                    <a16:creationId xmlns:a16="http://schemas.microsoft.com/office/drawing/2014/main" id="{B517B94E-2D76-CE4B-ABF1-DCB88D4095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7078" y="997755"/>
                <a:ext cx="6701935" cy="5652498"/>
              </a:xfrm>
              <a:prstGeom prst="rect">
                <a:avLst/>
              </a:prstGeom>
              <a:blipFill>
                <a:blip r:embed="rId2"/>
                <a:stretch>
                  <a:fillRect l="-1701"/>
                </a:stretch>
              </a:blipFill>
            </p:spPr>
            <p:txBody>
              <a:bodyPr/>
              <a:lstStyle/>
              <a:p>
                <a:r>
                  <a:rPr lang="ko-Kore-KR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그림 4">
            <a:extLst>
              <a:ext uri="{FF2B5EF4-FFF2-40B4-BE49-F238E27FC236}">
                <a16:creationId xmlns:a16="http://schemas.microsoft.com/office/drawing/2014/main" id="{7662F476-2C11-8B4B-BEAC-76E6FD9CA8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25325" y="3252267"/>
            <a:ext cx="3022600" cy="279400"/>
          </a:xfrm>
          <a:prstGeom prst="rect">
            <a:avLst/>
          </a:prstGeom>
        </p:spPr>
      </p:pic>
      <p:sp>
        <p:nvSpPr>
          <p:cNvPr id="6" name="직사각형 5">
            <a:extLst>
              <a:ext uri="{FF2B5EF4-FFF2-40B4-BE49-F238E27FC236}">
                <a16:creationId xmlns:a16="http://schemas.microsoft.com/office/drawing/2014/main" id="{9D71483E-BD15-584D-91F5-CF8B2A1CF69F}"/>
              </a:ext>
            </a:extLst>
          </p:cNvPr>
          <p:cNvSpPr/>
          <p:nvPr/>
        </p:nvSpPr>
        <p:spPr>
          <a:xfrm>
            <a:off x="3425325" y="3260302"/>
            <a:ext cx="3022600" cy="244475"/>
          </a:xfrm>
          <a:prstGeom prst="rect">
            <a:avLst/>
          </a:prstGeom>
          <a:noFill/>
          <a:ln w="127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1342BB8-418D-6740-BB06-38280AB808B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37892" y="4043521"/>
            <a:ext cx="3695571" cy="822242"/>
          </a:xfrm>
          <a:prstGeom prst="rect">
            <a:avLst/>
          </a:prstGeom>
        </p:spPr>
      </p:pic>
      <p:sp>
        <p:nvSpPr>
          <p:cNvPr id="8" name="직사각형 7">
            <a:extLst>
              <a:ext uri="{FF2B5EF4-FFF2-40B4-BE49-F238E27FC236}">
                <a16:creationId xmlns:a16="http://schemas.microsoft.com/office/drawing/2014/main" id="{6C4151AF-BB08-B244-9007-6061892CDC7D}"/>
              </a:ext>
            </a:extLst>
          </p:cNvPr>
          <p:cNvSpPr/>
          <p:nvPr/>
        </p:nvSpPr>
        <p:spPr>
          <a:xfrm>
            <a:off x="1827732" y="4033360"/>
            <a:ext cx="3695571" cy="82224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5" name="내용 개체 틀 3">
            <a:extLst>
              <a:ext uri="{FF2B5EF4-FFF2-40B4-BE49-F238E27FC236}">
                <a16:creationId xmlns:a16="http://schemas.microsoft.com/office/drawing/2014/main" id="{C1AC9782-261C-F546-B2F1-0639CE3FB8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79013" y="1152525"/>
            <a:ext cx="4601067" cy="5375504"/>
          </a:xfrm>
          <a:prstGeom prst="rect">
            <a:avLst/>
          </a:prstGeom>
        </p:spPr>
      </p:pic>
      <p:sp>
        <p:nvSpPr>
          <p:cNvPr id="16" name="직사각형 15">
            <a:extLst>
              <a:ext uri="{FF2B5EF4-FFF2-40B4-BE49-F238E27FC236}">
                <a16:creationId xmlns:a16="http://schemas.microsoft.com/office/drawing/2014/main" id="{8E2A0196-4BB5-524E-B7F9-7F34B2467627}"/>
              </a:ext>
            </a:extLst>
          </p:cNvPr>
          <p:cNvSpPr/>
          <p:nvPr/>
        </p:nvSpPr>
        <p:spPr>
          <a:xfrm>
            <a:off x="7748833" y="5479854"/>
            <a:ext cx="235670" cy="279923"/>
          </a:xfrm>
          <a:prstGeom prst="rect">
            <a:avLst/>
          </a:prstGeom>
          <a:noFill/>
          <a:ln w="12700">
            <a:solidFill>
              <a:srgbClr val="2E75B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84E088BD-0966-AE49-9AB1-5F4390DB0DD1}"/>
              </a:ext>
            </a:extLst>
          </p:cNvPr>
          <p:cNvSpPr/>
          <p:nvPr/>
        </p:nvSpPr>
        <p:spPr>
          <a:xfrm>
            <a:off x="7914640" y="2650947"/>
            <a:ext cx="386080" cy="2799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03598299-5183-F544-9726-F3F9D30C1F25}"/>
              </a:ext>
            </a:extLst>
          </p:cNvPr>
          <p:cNvSpPr/>
          <p:nvPr/>
        </p:nvSpPr>
        <p:spPr>
          <a:xfrm>
            <a:off x="7955280" y="3016707"/>
            <a:ext cx="386080" cy="2799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2738186558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6773</TotalTime>
  <Words>1044</Words>
  <Application>Microsoft Macintosh PowerPoint</Application>
  <PresentationFormat>와이드스크린</PresentationFormat>
  <Paragraphs>165</Paragraphs>
  <Slides>17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17</vt:i4>
      </vt:variant>
    </vt:vector>
  </HeadingPairs>
  <TitlesOfParts>
    <vt:vector size="22" baseType="lpstr">
      <vt:lpstr>맑은 고딕</vt:lpstr>
      <vt:lpstr>Arial</vt:lpstr>
      <vt:lpstr>Cambria Math</vt:lpstr>
      <vt:lpstr>CryptoCraft 테마</vt:lpstr>
      <vt:lpstr>제목 테마</vt:lpstr>
      <vt:lpstr>Grover on SM3</vt:lpstr>
      <vt:lpstr>PowerPoint 프레젠테이션</vt:lpstr>
      <vt:lpstr>Introduction</vt:lpstr>
      <vt:lpstr>Introduction</vt:lpstr>
      <vt:lpstr>Related Work</vt:lpstr>
      <vt:lpstr>Related Work</vt:lpstr>
      <vt:lpstr>Related Work</vt:lpstr>
      <vt:lpstr>Related Work</vt:lpstr>
      <vt:lpstr>Related Work</vt:lpstr>
      <vt:lpstr>Grover on SM3</vt:lpstr>
      <vt:lpstr>Grover on SM3</vt:lpstr>
      <vt:lpstr>Grover on SM3</vt:lpstr>
      <vt:lpstr>Grover on SM3</vt:lpstr>
      <vt:lpstr>Grover on SM3</vt:lpstr>
      <vt:lpstr>Grover on SM3</vt:lpstr>
      <vt:lpstr>Conclusion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87</cp:revision>
  <dcterms:created xsi:type="dcterms:W3CDTF">2019-03-05T04:29:07Z</dcterms:created>
  <dcterms:modified xsi:type="dcterms:W3CDTF">2021-11-29T06:28:55Z</dcterms:modified>
</cp:coreProperties>
</file>