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324" r:id="rId4"/>
    <p:sldId id="342" r:id="rId5"/>
    <p:sldId id="325" r:id="rId6"/>
    <p:sldId id="339" r:id="rId7"/>
    <p:sldId id="341" r:id="rId8"/>
    <p:sldId id="326" r:id="rId9"/>
    <p:sldId id="343" r:id="rId10"/>
    <p:sldId id="329" r:id="rId11"/>
    <p:sldId id="327" r:id="rId12"/>
    <p:sldId id="330" r:id="rId13"/>
    <p:sldId id="340" r:id="rId14"/>
    <p:sldId id="331" r:id="rId15"/>
    <p:sldId id="337" r:id="rId16"/>
    <p:sldId id="332" r:id="rId17"/>
    <p:sldId id="338" r:id="rId18"/>
    <p:sldId id="333" r:id="rId19"/>
    <p:sldId id="334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E4E88-6C95-A446-894B-C6F6A1C044B8}" v="6" dt="2021-12-02T19:36:42.824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1"/>
    <p:restoredTop sz="95850" autoAdjust="0"/>
  </p:normalViewPr>
  <p:slideViewPr>
    <p:cSldViewPr snapToGrid="0">
      <p:cViewPr>
        <p:scale>
          <a:sx n="110" d="100"/>
          <a:sy n="110" d="100"/>
        </p:scale>
        <p:origin x="-48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75FE4E88-6C95-A446-894B-C6F6A1C044B8}"/>
    <pc:docChg chg="undo modSld">
      <pc:chgData name="김현준" userId="185f8337-2247-4f37-8bdb-f28dabdaedae" providerId="ADAL" clId="{75FE4E88-6C95-A446-894B-C6F6A1C044B8}" dt="2021-12-02T22:02:55.407" v="24" actId="20577"/>
      <pc:docMkLst>
        <pc:docMk/>
      </pc:docMkLst>
      <pc:sldChg chg="modSp">
        <pc:chgData name="김현준" userId="185f8337-2247-4f37-8bdb-f28dabdaedae" providerId="ADAL" clId="{75FE4E88-6C95-A446-894B-C6F6A1C044B8}" dt="2021-11-29T06:42:31.752" v="3" actId="1076"/>
        <pc:sldMkLst>
          <pc:docMk/>
          <pc:sldMk cId="2406322206" sldId="269"/>
        </pc:sldMkLst>
        <pc:spChg chg="mod">
          <ac:chgData name="김현준" userId="185f8337-2247-4f37-8bdb-f28dabdaedae" providerId="ADAL" clId="{75FE4E88-6C95-A446-894B-C6F6A1C044B8}" dt="2021-11-29T06:42:31.752" v="3" actId="1076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75FE4E88-6C95-A446-894B-C6F6A1C044B8}" dt="2021-12-02T01:46:19.393" v="6"/>
        <pc:sldMkLst>
          <pc:docMk/>
          <pc:sldMk cId="1641838638" sldId="325"/>
        </pc:sldMkLst>
        <pc:spChg chg="add del mod">
          <ac:chgData name="김현준" userId="185f8337-2247-4f37-8bdb-f28dabdaedae" providerId="ADAL" clId="{75FE4E88-6C95-A446-894B-C6F6A1C044B8}" dt="2021-12-02T01:46:19.393" v="6"/>
          <ac:spMkLst>
            <pc:docMk/>
            <pc:sldMk cId="1641838638" sldId="325"/>
            <ac:spMk id="6" creationId="{B596BA04-5580-4F42-A9D0-CDE975E8CC5D}"/>
          </ac:spMkLst>
        </pc:spChg>
      </pc:sldChg>
      <pc:sldChg chg="modSp">
        <pc:chgData name="김현준" userId="185f8337-2247-4f37-8bdb-f28dabdaedae" providerId="ADAL" clId="{75FE4E88-6C95-A446-894B-C6F6A1C044B8}" dt="2021-12-02T02:11:22.049" v="19"/>
        <pc:sldMkLst>
          <pc:docMk/>
          <pc:sldMk cId="739014219" sldId="327"/>
        </pc:sldMkLst>
        <pc:spChg chg="mod">
          <ac:chgData name="김현준" userId="185f8337-2247-4f37-8bdb-f28dabdaedae" providerId="ADAL" clId="{75FE4E88-6C95-A446-894B-C6F6A1C044B8}" dt="2021-12-02T02:11:22.049" v="19"/>
          <ac:spMkLst>
            <pc:docMk/>
            <pc:sldMk cId="739014219" sldId="327"/>
            <ac:spMk id="2" creationId="{5041C8A4-1245-8244-B460-4754500D235F}"/>
          </ac:spMkLst>
        </pc:spChg>
      </pc:sldChg>
      <pc:sldChg chg="modSp">
        <pc:chgData name="김현준" userId="185f8337-2247-4f37-8bdb-f28dabdaedae" providerId="ADAL" clId="{75FE4E88-6C95-A446-894B-C6F6A1C044B8}" dt="2021-12-02T22:02:55.407" v="24" actId="20577"/>
        <pc:sldMkLst>
          <pc:docMk/>
          <pc:sldMk cId="2661142401" sldId="334"/>
        </pc:sldMkLst>
        <pc:spChg chg="mod">
          <ac:chgData name="김현준" userId="185f8337-2247-4f37-8bdb-f28dabdaedae" providerId="ADAL" clId="{75FE4E88-6C95-A446-894B-C6F6A1C044B8}" dt="2021-12-02T22:02:55.407" v="24" actId="20577"/>
          <ac:spMkLst>
            <pc:docMk/>
            <pc:sldMk cId="2661142401" sldId="334"/>
            <ac:spMk id="3" creationId="{8E943EE3-DA30-E848-8764-EC5F113D4918}"/>
          </ac:spMkLst>
        </pc:spChg>
      </pc:sldChg>
      <pc:sldChg chg="modSp">
        <pc:chgData name="김현준" userId="185f8337-2247-4f37-8bdb-f28dabdaedae" providerId="ADAL" clId="{75FE4E88-6C95-A446-894B-C6F6A1C044B8}" dt="2021-11-29T06:42:14.555" v="1" actId="20577"/>
        <pc:sldMkLst>
          <pc:docMk/>
          <pc:sldMk cId="2057564107" sldId="338"/>
        </pc:sldMkLst>
        <pc:spChg chg="mod">
          <ac:chgData name="김현준" userId="185f8337-2247-4f37-8bdb-f28dabdaedae" providerId="ADAL" clId="{75FE4E88-6C95-A446-894B-C6F6A1C044B8}" dt="2021-11-29T06:42:09.618" v="0" actId="20577"/>
          <ac:spMkLst>
            <pc:docMk/>
            <pc:sldMk cId="2057564107" sldId="338"/>
            <ac:spMk id="3" creationId="{C07017BA-EBFA-C546-A520-9B9AC241B913}"/>
          </ac:spMkLst>
        </pc:spChg>
        <pc:spChg chg="mod">
          <ac:chgData name="김현준" userId="185f8337-2247-4f37-8bdb-f28dabdaedae" providerId="ADAL" clId="{75FE4E88-6C95-A446-894B-C6F6A1C044B8}" dt="2021-11-29T06:42:14.555" v="1" actId="20577"/>
          <ac:spMkLst>
            <pc:docMk/>
            <pc:sldMk cId="2057564107" sldId="338"/>
            <ac:spMk id="5" creationId="{0CF7D3FC-4712-4146-92E5-2FFA6C1F53B8}"/>
          </ac:spMkLst>
        </pc:spChg>
      </pc:sldChg>
      <pc:sldChg chg="modSp">
        <pc:chgData name="김현준" userId="185f8337-2247-4f37-8bdb-f28dabdaedae" providerId="ADAL" clId="{75FE4E88-6C95-A446-894B-C6F6A1C044B8}" dt="2021-12-02T02:11:06.403" v="17" actId="20577"/>
        <pc:sldMkLst>
          <pc:docMk/>
          <pc:sldMk cId="3051296549" sldId="343"/>
        </pc:sldMkLst>
        <pc:spChg chg="mod">
          <ac:chgData name="김현준" userId="185f8337-2247-4f37-8bdb-f28dabdaedae" providerId="ADAL" clId="{75FE4E88-6C95-A446-894B-C6F6A1C044B8}" dt="2021-12-02T02:11:06.403" v="17" actId="20577"/>
          <ac:spMkLst>
            <pc:docMk/>
            <pc:sldMk cId="3051296549" sldId="343"/>
            <ac:spMk id="2" creationId="{07E3D406-F356-AE46-AF44-BCBA352387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710478"/>
            <a:ext cx="12192000" cy="2387600"/>
          </a:xfrm>
        </p:spPr>
        <p:txBody>
          <a:bodyPr>
            <a:normAutofit/>
          </a:bodyPr>
          <a:lstStyle/>
          <a:p>
            <a:r>
              <a:rPr lang="en" altLang="ko-KR" sz="5400" dirty="0"/>
              <a:t>SPEEDY on Cortex–M3: </a:t>
            </a:r>
            <a:br>
              <a:rPr lang="en" altLang="ko-KR" sz="5400" dirty="0"/>
            </a:br>
            <a:r>
              <a:rPr lang="en" altLang="ko-KR" sz="2800" dirty="0"/>
              <a:t>Efficient Software Implementation of SPEEDY on ARM Cortex–M3</a:t>
            </a:r>
            <a:endParaRPr lang="en-US" altLang="ko-KR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ko-KR" sz="2000" dirty="0" err="1">
                <a:solidFill>
                  <a:srgbClr val="0070C0"/>
                </a:solidFill>
              </a:rPr>
              <a:t>Hyunjun</a:t>
            </a:r>
            <a:r>
              <a:rPr lang="en" altLang="ko-KR" sz="2000" dirty="0">
                <a:solidFill>
                  <a:srgbClr val="0070C0"/>
                </a:solidFill>
              </a:rPr>
              <a:t> Kim</a:t>
            </a:r>
            <a:r>
              <a:rPr lang="en" altLang="ko-KR" sz="2000" dirty="0"/>
              <a:t>, </a:t>
            </a:r>
            <a:r>
              <a:rPr lang="en" altLang="ko-KR" sz="2000" dirty="0" err="1"/>
              <a:t>Kyungbae</a:t>
            </a:r>
            <a:r>
              <a:rPr lang="en" altLang="ko-KR" sz="2000" dirty="0"/>
              <a:t> Jang, </a:t>
            </a:r>
            <a:r>
              <a:rPr lang="en" altLang="ko-KR" sz="2000" dirty="0" err="1"/>
              <a:t>Gyeongju</a:t>
            </a:r>
            <a:r>
              <a:rPr lang="en" altLang="ko-KR" sz="2000" dirty="0"/>
              <a:t> Song, </a:t>
            </a:r>
            <a:r>
              <a:rPr lang="en" altLang="ko-KR" sz="2000" dirty="0" err="1"/>
              <a:t>Minjoo</a:t>
            </a:r>
            <a:r>
              <a:rPr lang="en" altLang="ko-KR" sz="2000" dirty="0"/>
              <a:t> Sim, </a:t>
            </a:r>
            <a:r>
              <a:rPr lang="en" altLang="ko-KR" sz="2000" dirty="0" err="1"/>
              <a:t>Siwoo</a:t>
            </a:r>
            <a:r>
              <a:rPr lang="en" altLang="ko-KR" sz="2000" dirty="0"/>
              <a:t> </a:t>
            </a:r>
            <a:r>
              <a:rPr lang="en" altLang="ko-KR" sz="2000" dirty="0" err="1"/>
              <a:t>Eum</a:t>
            </a:r>
            <a:r>
              <a:rPr lang="en" altLang="ko-KR" sz="2000" dirty="0"/>
              <a:t>, </a:t>
            </a:r>
            <a:br>
              <a:rPr lang="en" altLang="ko-KR" sz="2000" dirty="0"/>
            </a:br>
            <a:r>
              <a:rPr lang="en" altLang="ko-KR" sz="2000" dirty="0" err="1"/>
              <a:t>Hyunji</a:t>
            </a:r>
            <a:r>
              <a:rPr lang="en" altLang="ko-KR" sz="2000" dirty="0"/>
              <a:t> Kim, </a:t>
            </a:r>
            <a:r>
              <a:rPr lang="en" altLang="ko-KR" sz="2000" dirty="0" err="1"/>
              <a:t>Hyeokdong</a:t>
            </a:r>
            <a:r>
              <a:rPr lang="en" altLang="ko-KR" sz="2000" dirty="0"/>
              <a:t> Kwon, Wai-Kong Lee, and </a:t>
            </a:r>
            <a:r>
              <a:rPr lang="en" altLang="ko-KR" sz="2000" dirty="0" err="1"/>
              <a:t>Hwajeong</a:t>
            </a:r>
            <a:r>
              <a:rPr lang="en" altLang="ko-KR" sz="2000" dirty="0"/>
              <a:t> </a:t>
            </a:r>
            <a:r>
              <a:rPr lang="en" altLang="ko-KR" sz="2000" dirty="0" err="1"/>
              <a:t>Seo</a:t>
            </a:r>
            <a:r>
              <a:rPr lang="en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1C8A4-1245-8244-B460-4754500D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lang="en-US" altLang="ko-KR" dirty="0"/>
              <a:t>Packing</a:t>
            </a:r>
            <a:r>
              <a:rPr lang="ko-KR" altLang="en-US" dirty="0"/>
              <a:t> </a:t>
            </a:r>
            <a:r>
              <a:rPr lang="en-US" altLang="ko-KR" dirty="0"/>
              <a:t>- SPEEDY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AADB0-0900-514C-97B7-DD89A66C0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4102361" cy="5603875"/>
          </a:xfrm>
        </p:spPr>
        <p:txBody>
          <a:bodyPr>
            <a:normAutofit/>
          </a:bodyPr>
          <a:lstStyle/>
          <a:p>
            <a:r>
              <a:rPr kumimoji="1" lang="en" altLang="ko-KR" sz="1600" dirty="0"/>
              <a:t>Goal of maximizing use of </a:t>
            </a:r>
            <a:r>
              <a:rPr kumimoji="1" lang="en" altLang="ko-KR" sz="1600" dirty="0" err="1"/>
              <a:t>swpmv</a:t>
            </a:r>
            <a:endParaRPr kumimoji="1" lang="en" altLang="ko-KR" sz="1600" dirty="0"/>
          </a:p>
          <a:p>
            <a:endParaRPr kumimoji="1" lang="en" altLang="ko-KR" sz="1600" dirty="0"/>
          </a:p>
          <a:p>
            <a:r>
              <a:rPr kumimoji="1" lang="en" altLang="ko-KR" sz="1600" dirty="0"/>
              <a:t>STEP 0: Plaintext stored in 6 32-bit registers</a:t>
            </a:r>
          </a:p>
          <a:p>
            <a:endParaRPr kumimoji="1" lang="en-US" altLang="ko-KR" sz="1600" dirty="0"/>
          </a:p>
          <a:p>
            <a:r>
              <a:rPr kumimoji="1" lang="en" altLang="ko-KR" sz="1600" dirty="0"/>
              <a:t>STEP 1: Save the </a:t>
            </a:r>
            <a:r>
              <a:rPr kumimoji="1" lang="en" altLang="ko-KR" sz="1600" dirty="0" err="1"/>
              <a:t>i-th</a:t>
            </a:r>
            <a:r>
              <a:rPr kumimoji="1" lang="en" altLang="ko-KR" sz="1600" dirty="0"/>
              <a:t> block in the R</a:t>
            </a:r>
            <a:r>
              <a:rPr kumimoji="1" lang="en" altLang="ko-KR" sz="1050" dirty="0"/>
              <a:t>(i%6)</a:t>
            </a:r>
            <a:r>
              <a:rPr kumimoji="1" lang="en" altLang="ko-KR" sz="1600" dirty="0"/>
              <a:t> register except for the 31st and 32th blocks</a:t>
            </a:r>
          </a:p>
          <a:p>
            <a:endParaRPr kumimoji="1" lang="en" altLang="ko-KR" sz="1600" dirty="0"/>
          </a:p>
          <a:p>
            <a:r>
              <a:rPr kumimoji="1" lang="en" altLang="ko-KR" sz="1600" dirty="0"/>
              <a:t>STEP 2: Store the 31st and 32nd block bits as columns in the last 2 bits of each register</a:t>
            </a:r>
          </a:p>
          <a:p>
            <a:endParaRPr kumimoji="1" lang="en" altLang="ko-KR" sz="1600" dirty="0"/>
          </a:p>
          <a:p>
            <a:r>
              <a:rPr kumimoji="1" lang="en" altLang="ko-KR" sz="1600" dirty="0"/>
              <a:t>STEP 3: Sort the remaining blocks into </a:t>
            </a:r>
            <a:r>
              <a:rPr kumimoji="1" lang="en" altLang="ko-KR" sz="1600" dirty="0" err="1"/>
              <a:t>Bitslicing</a:t>
            </a:r>
            <a:r>
              <a:rPr kumimoji="1" lang="en" altLang="ko-KR" sz="1600" dirty="0"/>
              <a:t> representation using </a:t>
            </a:r>
            <a:r>
              <a:rPr kumimoji="1" lang="en" altLang="ko-KR" sz="1600" dirty="0" err="1"/>
              <a:t>swpmv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5DB7CB-595D-9444-B44C-0AF3ABB17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1"/>
          <a:stretch/>
        </p:blipFill>
        <p:spPr>
          <a:xfrm>
            <a:off x="4544267" y="1134221"/>
            <a:ext cx="7647733" cy="53230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DE0378-9A8F-BC45-98E2-E0C32AB15E5A}"/>
              </a:ext>
            </a:extLst>
          </p:cNvPr>
          <p:cNvSpPr/>
          <p:nvPr/>
        </p:nvSpPr>
        <p:spPr>
          <a:xfrm>
            <a:off x="4629593" y="1480998"/>
            <a:ext cx="1671254" cy="37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39E2AC-CA99-444C-9A54-1DCD767C1486}"/>
              </a:ext>
            </a:extLst>
          </p:cNvPr>
          <p:cNvSpPr/>
          <p:nvPr/>
        </p:nvSpPr>
        <p:spPr>
          <a:xfrm>
            <a:off x="4629593" y="3951318"/>
            <a:ext cx="1671254" cy="37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7F513C-BFD2-264C-A33D-D1D6E521F185}"/>
              </a:ext>
            </a:extLst>
          </p:cNvPr>
          <p:cNvSpPr/>
          <p:nvPr/>
        </p:nvSpPr>
        <p:spPr>
          <a:xfrm>
            <a:off x="6292795" y="1480998"/>
            <a:ext cx="777078" cy="3789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A98159-C83F-A847-A395-B7DB69F9ED2B}"/>
              </a:ext>
            </a:extLst>
          </p:cNvPr>
          <p:cNvSpPr/>
          <p:nvPr/>
        </p:nvSpPr>
        <p:spPr>
          <a:xfrm>
            <a:off x="4629593" y="4356785"/>
            <a:ext cx="1671254" cy="3106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CC0ABD-43F0-4642-8BFC-5B35B2664AAB}"/>
              </a:ext>
            </a:extLst>
          </p:cNvPr>
          <p:cNvSpPr/>
          <p:nvPr/>
        </p:nvSpPr>
        <p:spPr>
          <a:xfrm>
            <a:off x="8550793" y="3960744"/>
            <a:ext cx="3004389" cy="21104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7F18F5-0ECF-EB41-B798-D3FBB80B0C57}"/>
              </a:ext>
            </a:extLst>
          </p:cNvPr>
          <p:cNvSpPr txBox="1"/>
          <p:nvPr/>
        </p:nvSpPr>
        <p:spPr>
          <a:xfrm>
            <a:off x="8442643" y="3649595"/>
            <a:ext cx="1333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err="1">
                <a:solidFill>
                  <a:srgbClr val="7030A0"/>
                </a:solidFill>
              </a:rPr>
              <a:t>swpmv</a:t>
            </a:r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1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48C93-5170-7649-BA69-316471D6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Previous </a:t>
            </a:r>
            <a:r>
              <a:rPr lang="en-US" altLang="ko-KR" dirty="0"/>
              <a:t>S-box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05B266-CF9B-5142-AD0E-73A510DE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225" y="1152525"/>
            <a:ext cx="3798775" cy="2709992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96684-8409-BA4F-827E-67E5F5222A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2000" dirty="0" err="1"/>
              <a:t>SubBox</a:t>
            </a:r>
            <a:r>
              <a:rPr lang="en" altLang="ko-KR" sz="2000" dirty="0"/>
              <a:t> (SB)</a:t>
            </a:r>
            <a:endParaRPr kumimoji="1" lang="en" altLang="ko-KR" sz="2000" dirty="0"/>
          </a:p>
          <a:p>
            <a:endParaRPr kumimoji="1" lang="en" altLang="ko-KR" sz="2000" dirty="0"/>
          </a:p>
          <a:p>
            <a:endParaRPr kumimoji="1" lang="en" altLang="ko-KR" sz="2000" dirty="0"/>
          </a:p>
          <a:p>
            <a:endParaRPr kumimoji="1" lang="en" altLang="ko-KR" sz="2000" dirty="0"/>
          </a:p>
          <a:p>
            <a:r>
              <a:rPr kumimoji="1" lang="en" altLang="ko-KR" sz="2000" dirty="0"/>
              <a:t>Using S-box table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33603D-E387-514C-A03F-C463C32B4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56" y="4537332"/>
            <a:ext cx="7854140" cy="2171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14169E-BFC5-DE43-840E-D74758688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42" y="1470060"/>
            <a:ext cx="8277029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ED4BA4-2F19-494C-9498-EEE0DABF4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59" y="3157145"/>
            <a:ext cx="6812004" cy="122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36444-C16B-6149-9FF1-86D62F2D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Proposed </a:t>
            </a:r>
            <a:r>
              <a:rPr lang="en-US" altLang="ko-KR" dirty="0"/>
              <a:t>S-box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DB738-D818-E147-A55C-2885831F0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>
            <a:normAutofit/>
          </a:bodyPr>
          <a:lstStyle/>
          <a:p>
            <a:r>
              <a:rPr lang="en" altLang="ko-KR" sz="2000" dirty="0"/>
              <a:t>Using logical representation of S-box</a:t>
            </a:r>
          </a:p>
          <a:p>
            <a:r>
              <a:rPr lang="en" altLang="ko-KR" sz="2000" dirty="0"/>
              <a:t>Bit slicing implementation allows 32 blocks to be computed in parallel</a:t>
            </a:r>
          </a:p>
          <a:p>
            <a:endParaRPr kumimoji="1" lang="en" altLang="ko-KR" sz="2000" dirty="0"/>
          </a:p>
          <a:p>
            <a:endParaRPr kumimoji="1" lang="en" altLang="ko-KR" sz="2000" dirty="0"/>
          </a:p>
          <a:p>
            <a:endParaRPr kumimoji="1" lang="en" altLang="ko-KR" sz="2000" dirty="0"/>
          </a:p>
          <a:p>
            <a:endParaRPr kumimoji="1" lang="en" altLang="ko-KR" sz="2000" dirty="0"/>
          </a:p>
          <a:p>
            <a:r>
              <a:rPr kumimoji="1" lang="en-US" altLang="ko-KR" sz="2000" dirty="0"/>
              <a:t>W</a:t>
            </a:r>
            <a:r>
              <a:rPr kumimoji="1" lang="en" altLang="ko-KR" sz="2000" dirty="0"/>
              <a:t>e use the rule of logical operators to reduce the number of logical operations</a:t>
            </a:r>
          </a:p>
          <a:p>
            <a:endParaRPr kumimoji="1" lang="en" altLang="ko-KR" sz="2000" dirty="0"/>
          </a:p>
          <a:p>
            <a:pPr lvl="1"/>
            <a:r>
              <a:rPr kumimoji="1" lang="en" altLang="ko-KR" sz="1600" dirty="0"/>
              <a:t>However, Cortex-m3 supports NOR operation instruction but does not support NAND operation instruction.</a:t>
            </a:r>
          </a:p>
          <a:p>
            <a:pPr lvl="1"/>
            <a:r>
              <a:rPr kumimoji="1" lang="en" altLang="ko-KR" sz="1600" dirty="0"/>
              <a:t>Change to NOR operation with optimization</a:t>
            </a:r>
            <a:r>
              <a:rPr kumimoji="1" lang="en-US" altLang="ko-KR" sz="1600" dirty="0"/>
              <a:t>.</a:t>
            </a:r>
            <a:endParaRPr kumimoji="1" lang="en" altLang="ko-KR" sz="1600" dirty="0"/>
          </a:p>
          <a:p>
            <a:pPr lvl="1"/>
            <a:endParaRPr kumimoji="1" lang="en" altLang="ko-KR" sz="1600" dirty="0"/>
          </a:p>
          <a:p>
            <a:pPr lvl="1"/>
            <a:endParaRPr kumimoji="1" lang="en" altLang="ko-KR" sz="1600" dirty="0"/>
          </a:p>
          <a:p>
            <a:pPr lvl="1"/>
            <a:endParaRPr kumimoji="1" lang="en" altLang="ko-KR" sz="1600" dirty="0"/>
          </a:p>
          <a:p>
            <a:pPr lvl="1"/>
            <a:endParaRPr kumimoji="1" lang="en" altLang="ko-KR" sz="1600" dirty="0"/>
          </a:p>
          <a:p>
            <a:pPr lvl="1"/>
            <a:r>
              <a:rPr kumimoji="1" lang="en" altLang="ko-KR" sz="1600" dirty="0"/>
              <a:t>Only 3 commands are used.</a:t>
            </a:r>
          </a:p>
          <a:p>
            <a:pPr lvl="1"/>
            <a:endParaRPr kumimoji="1" lang="ko-KR" altLang="en-US" sz="1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B6E82D91-6287-6349-A9C1-DC3E6DFC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5" y="2108174"/>
            <a:ext cx="5375491" cy="12639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F7FE18-0D6B-C54C-8BBB-727C36BA5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90" y="2064599"/>
            <a:ext cx="5186221" cy="13017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090433-E0F6-E941-8F1A-36BFB42A0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909" y="4779077"/>
            <a:ext cx="1737359" cy="1862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1BB8CF-4194-F440-983C-273A3F814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10" y="4980970"/>
            <a:ext cx="3634679" cy="380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D2383C-40F1-8646-87CB-7383D4677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410" y="5373509"/>
            <a:ext cx="4138491" cy="384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A42BCDB-2017-274B-B055-306CD6E88A98}"/>
              </a:ext>
            </a:extLst>
          </p:cNvPr>
          <p:cNvSpPr/>
          <p:nvPr/>
        </p:nvSpPr>
        <p:spPr>
          <a:xfrm>
            <a:off x="6623190" y="2015270"/>
            <a:ext cx="4260400" cy="2954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B049CA-D356-C942-A214-1F58637195AE}"/>
              </a:ext>
            </a:extLst>
          </p:cNvPr>
          <p:cNvSpPr/>
          <p:nvPr/>
        </p:nvSpPr>
        <p:spPr>
          <a:xfrm>
            <a:off x="7474981" y="4769460"/>
            <a:ext cx="2052781" cy="18720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20">
            <a:extLst>
              <a:ext uri="{FF2B5EF4-FFF2-40B4-BE49-F238E27FC236}">
                <a16:creationId xmlns:a16="http://schemas.microsoft.com/office/drawing/2014/main" id="{A76A77B3-F117-5544-8D7D-524E4B7D8984}"/>
              </a:ext>
            </a:extLst>
          </p:cNvPr>
          <p:cNvSpPr/>
          <p:nvPr/>
        </p:nvSpPr>
        <p:spPr>
          <a:xfrm>
            <a:off x="6096000" y="2575258"/>
            <a:ext cx="380576" cy="28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1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FE286-C901-3E47-9ED7-2F915238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Previous </a:t>
            </a:r>
            <a:r>
              <a:rPr lang="en-US" altLang="ko-KR" dirty="0" err="1"/>
              <a:t>ShiftColumns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417CE-9D6A-2D41-9A17-51182902A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2000" dirty="0" err="1"/>
              <a:t>ShiftColumns</a:t>
            </a:r>
            <a:r>
              <a:rPr lang="en" altLang="ko-KR" sz="2000" dirty="0"/>
              <a:t> (SC): The j-</a:t>
            </a:r>
            <a:r>
              <a:rPr lang="en" altLang="ko-KR" sz="2000" dirty="0" err="1"/>
              <a:t>th</a:t>
            </a:r>
            <a:r>
              <a:rPr lang="en" altLang="ko-KR" sz="2000" dirty="0"/>
              <a:t> column of the state is rotated upside by j bits.</a:t>
            </a:r>
          </a:p>
          <a:p>
            <a:endParaRPr lang="en" altLang="ko-KR" sz="2000" dirty="0"/>
          </a:p>
          <a:p>
            <a:endParaRPr lang="en" altLang="ko-KR" sz="2000" dirty="0"/>
          </a:p>
          <a:p>
            <a:endParaRPr lang="en" altLang="ko-KR" sz="2000" dirty="0"/>
          </a:p>
          <a:p>
            <a:r>
              <a:rPr lang="en-US" altLang="ko-KR" sz="2000" dirty="0"/>
              <a:t>Inefficient in the format of 8 x 24 bits</a:t>
            </a:r>
          </a:p>
          <a:p>
            <a:pPr lvl="1"/>
            <a:r>
              <a:rPr kumimoji="1" lang="en" altLang="ko-KR" sz="1600" dirty="0"/>
              <a:t>It matches the processing unit of the computer, but the block is 6 bits, so it is computed inefficiently</a:t>
            </a:r>
          </a:p>
          <a:p>
            <a:endParaRPr kumimoji="1" lang="en" altLang="ko-KR" sz="2000" dirty="0"/>
          </a:p>
          <a:p>
            <a:endParaRPr kumimoji="1" lang="en" altLang="ko-KR" sz="2000" dirty="0"/>
          </a:p>
          <a:p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ADA238-18AE-274E-9CB3-82E1E7A6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59" y="1620141"/>
            <a:ext cx="4677399" cy="895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4B3A95-6FEF-9543-8792-D24873A3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82" y="3585117"/>
            <a:ext cx="10374351" cy="27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22435-2375-5140-B017-8398707C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kumimoji="1" lang="en-US" altLang="ko-KR" dirty="0"/>
              <a:t>Proposed </a:t>
            </a:r>
            <a:r>
              <a:rPr lang="en-US" altLang="ko-KR" dirty="0" err="1"/>
              <a:t>ShiftColumns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F6B00-5A0E-DD44-914A-AADA301CB5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>
            <a:normAutofit/>
          </a:bodyPr>
          <a:lstStyle/>
          <a:p>
            <a:r>
              <a:rPr kumimoji="1" lang="en" altLang="ko-KR" sz="2000" dirty="0"/>
              <a:t>In </a:t>
            </a:r>
            <a:r>
              <a:rPr kumimoji="1" lang="en" altLang="ko-KR" sz="2000" dirty="0" err="1"/>
              <a:t>Bitslicing</a:t>
            </a:r>
            <a:r>
              <a:rPr kumimoji="1" lang="en" altLang="ko-KR" sz="2000" dirty="0"/>
              <a:t> expression, column movement of bits is changed to row movement.</a:t>
            </a:r>
          </a:p>
          <a:p>
            <a:pPr lvl="1"/>
            <a:r>
              <a:rPr kumimoji="1" lang="en" altLang="ko-KR" sz="1800" dirty="0"/>
              <a:t>Shifting Columns of Bits - Exchange of Bits Between Registers</a:t>
            </a:r>
          </a:p>
          <a:p>
            <a:pPr lvl="1"/>
            <a:r>
              <a:rPr kumimoji="1" lang="en" altLang="ko-KR" sz="1800" dirty="0"/>
              <a:t>Row shift of bits - rotation in a single register</a:t>
            </a:r>
          </a:p>
          <a:p>
            <a:pPr lvl="1"/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pPr marL="457200" lvl="1" indent="0">
              <a:buNone/>
            </a:pPr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pPr lvl="1"/>
            <a:endParaRPr kumimoji="1" lang="en" altLang="ko-KR" sz="1800" dirty="0"/>
          </a:p>
          <a:p>
            <a:r>
              <a:rPr kumimoji="1" lang="en" altLang="ko-KR" sz="2000" dirty="0"/>
              <a:t>Calculation with other operations is possible using the barrel shifter</a:t>
            </a:r>
            <a:endParaRPr kumimoji="1" lang="ko-KR" altLang="en-US" sz="20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CD64D654-B315-E44D-B5A5-5621102AE042}"/>
              </a:ext>
            </a:extLst>
          </p:cNvPr>
          <p:cNvSpPr txBox="1">
            <a:spLocks/>
          </p:cNvSpPr>
          <p:nvPr/>
        </p:nvSpPr>
        <p:spPr>
          <a:xfrm>
            <a:off x="580034" y="2841239"/>
            <a:ext cx="11369675" cy="79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t">
              <a:spcBef>
                <a:spcPts val="0"/>
              </a:spcBef>
            </a:pPr>
            <a:endParaRPr lang="en-US" altLang="ko-KR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130C62-6526-A042-8066-D1C0B1E5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49141"/>
              </p:ext>
            </p:extLst>
          </p:nvPr>
        </p:nvGraphicFramePr>
        <p:xfrm>
          <a:off x="2975507" y="2224400"/>
          <a:ext cx="2979238" cy="2287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051">
                  <a:extLst>
                    <a:ext uri="{9D8B030D-6E8A-4147-A177-3AD203B41FA5}">
                      <a16:colId xmlns:a16="http://schemas.microsoft.com/office/drawing/2014/main" val="2606221591"/>
                    </a:ext>
                  </a:extLst>
                </a:gridCol>
                <a:gridCol w="372051">
                  <a:extLst>
                    <a:ext uri="{9D8B030D-6E8A-4147-A177-3AD203B41FA5}">
                      <a16:colId xmlns:a16="http://schemas.microsoft.com/office/drawing/2014/main" val="468032060"/>
                    </a:ext>
                  </a:extLst>
                </a:gridCol>
                <a:gridCol w="372051">
                  <a:extLst>
                    <a:ext uri="{9D8B030D-6E8A-4147-A177-3AD203B41FA5}">
                      <a16:colId xmlns:a16="http://schemas.microsoft.com/office/drawing/2014/main" val="1719181164"/>
                    </a:ext>
                  </a:extLst>
                </a:gridCol>
                <a:gridCol w="372051">
                  <a:extLst>
                    <a:ext uri="{9D8B030D-6E8A-4147-A177-3AD203B41FA5}">
                      <a16:colId xmlns:a16="http://schemas.microsoft.com/office/drawing/2014/main" val="536635211"/>
                    </a:ext>
                  </a:extLst>
                </a:gridCol>
                <a:gridCol w="372051">
                  <a:extLst>
                    <a:ext uri="{9D8B030D-6E8A-4147-A177-3AD203B41FA5}">
                      <a16:colId xmlns:a16="http://schemas.microsoft.com/office/drawing/2014/main" val="3109315281"/>
                    </a:ext>
                  </a:extLst>
                </a:gridCol>
                <a:gridCol w="369221">
                  <a:extLst>
                    <a:ext uri="{9D8B030D-6E8A-4147-A177-3AD203B41FA5}">
                      <a16:colId xmlns:a16="http://schemas.microsoft.com/office/drawing/2014/main" val="4047836804"/>
                    </a:ext>
                  </a:extLst>
                </a:gridCol>
                <a:gridCol w="374881">
                  <a:extLst>
                    <a:ext uri="{9D8B030D-6E8A-4147-A177-3AD203B41FA5}">
                      <a16:colId xmlns:a16="http://schemas.microsoft.com/office/drawing/2014/main" val="3138938858"/>
                    </a:ext>
                  </a:extLst>
                </a:gridCol>
                <a:gridCol w="374881">
                  <a:extLst>
                    <a:ext uri="{9D8B030D-6E8A-4147-A177-3AD203B41FA5}">
                      <a16:colId xmlns:a16="http://schemas.microsoft.com/office/drawing/2014/main" val="2810003575"/>
                    </a:ext>
                  </a:extLst>
                </a:gridCol>
              </a:tblGrid>
              <a:tr h="33047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12054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003641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05183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950939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09086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857288"/>
                  </a:ext>
                </a:extLst>
              </a:tr>
              <a:tr h="286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2213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05C717-FE9A-1E42-8641-97955A3E6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52761"/>
              </p:ext>
            </p:extLst>
          </p:nvPr>
        </p:nvGraphicFramePr>
        <p:xfrm>
          <a:off x="6834082" y="2228497"/>
          <a:ext cx="2979238" cy="2313353"/>
        </p:xfrm>
        <a:graphic>
          <a:graphicData uri="http://schemas.openxmlformats.org/drawingml/2006/table">
            <a:tbl>
              <a:tblPr firstRow="1" bandRow="1">
                <a:solidFill>
                  <a:srgbClr val="B5C7E7"/>
                </a:solidFill>
                <a:tableStyleId>{5C22544A-7EE6-4342-B048-85BDC9FD1C3A}</a:tableStyleId>
              </a:tblPr>
              <a:tblGrid>
                <a:gridCol w="372051">
                  <a:extLst>
                    <a:ext uri="{9D8B030D-6E8A-4147-A177-3AD203B41FA5}">
                      <a16:colId xmlns:a16="http://schemas.microsoft.com/office/drawing/2014/main" val="2606221591"/>
                    </a:ext>
                  </a:extLst>
                </a:gridCol>
                <a:gridCol w="372051">
                  <a:extLst>
                    <a:ext uri="{9D8B030D-6E8A-4147-A177-3AD203B41FA5}">
                      <a16:colId xmlns:a16="http://schemas.microsoft.com/office/drawing/2014/main" val="468032060"/>
                    </a:ext>
                  </a:extLst>
                </a:gridCol>
                <a:gridCol w="372051">
                  <a:extLst>
                    <a:ext uri="{9D8B030D-6E8A-4147-A177-3AD203B41FA5}">
                      <a16:colId xmlns:a16="http://schemas.microsoft.com/office/drawing/2014/main" val="1719181164"/>
                    </a:ext>
                  </a:extLst>
                </a:gridCol>
                <a:gridCol w="372051">
                  <a:extLst>
                    <a:ext uri="{9D8B030D-6E8A-4147-A177-3AD203B41FA5}">
                      <a16:colId xmlns:a16="http://schemas.microsoft.com/office/drawing/2014/main" val="536635211"/>
                    </a:ext>
                  </a:extLst>
                </a:gridCol>
                <a:gridCol w="372051">
                  <a:extLst>
                    <a:ext uri="{9D8B030D-6E8A-4147-A177-3AD203B41FA5}">
                      <a16:colId xmlns:a16="http://schemas.microsoft.com/office/drawing/2014/main" val="3109315281"/>
                    </a:ext>
                  </a:extLst>
                </a:gridCol>
                <a:gridCol w="369221">
                  <a:extLst>
                    <a:ext uri="{9D8B030D-6E8A-4147-A177-3AD203B41FA5}">
                      <a16:colId xmlns:a16="http://schemas.microsoft.com/office/drawing/2014/main" val="4047836804"/>
                    </a:ext>
                  </a:extLst>
                </a:gridCol>
                <a:gridCol w="374881">
                  <a:extLst>
                    <a:ext uri="{9D8B030D-6E8A-4147-A177-3AD203B41FA5}">
                      <a16:colId xmlns:a16="http://schemas.microsoft.com/office/drawing/2014/main" val="3138938858"/>
                    </a:ext>
                  </a:extLst>
                </a:gridCol>
                <a:gridCol w="374881">
                  <a:extLst>
                    <a:ext uri="{9D8B030D-6E8A-4147-A177-3AD203B41FA5}">
                      <a16:colId xmlns:a16="http://schemas.microsoft.com/office/drawing/2014/main" val="3782866912"/>
                    </a:ext>
                  </a:extLst>
                </a:gridCol>
              </a:tblGrid>
              <a:tr h="330479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12054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E6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DC4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82003641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E6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D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>
                    <a:solidFill>
                      <a:srgbClr val="C5E1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9505183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>
                    <a:solidFill>
                      <a:srgbClr val="9D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>
                    <a:solidFill>
                      <a:srgbClr val="C5E1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42950939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D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5E1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>
                    <a:solidFill>
                      <a:srgbClr val="FFE6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996009086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>
                    <a:solidFill>
                      <a:srgbClr val="C5E1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E6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64857288"/>
                  </a:ext>
                </a:extLst>
              </a:tr>
              <a:tr h="330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rgbClr val="C5E1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>
                    <a:solidFill>
                      <a:srgbClr val="FFE6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DC4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···</a:t>
                      </a:r>
                      <a:endParaRPr lang="ko-KR" altLang="en-US" sz="140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750221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6E97E0-8435-F441-93D3-923AF6E6868C}"/>
              </a:ext>
            </a:extLst>
          </p:cNvPr>
          <p:cNvSpPr txBox="1"/>
          <p:nvPr/>
        </p:nvSpPr>
        <p:spPr>
          <a:xfrm>
            <a:off x="6023529" y="2820176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59405-739D-2F4B-846A-97FB333D7E56}"/>
              </a:ext>
            </a:extLst>
          </p:cNvPr>
          <p:cNvSpPr txBox="1"/>
          <p:nvPr/>
        </p:nvSpPr>
        <p:spPr>
          <a:xfrm>
            <a:off x="6023528" y="3155193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&lt;&lt;&lt;2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D9501-7630-014A-9CDD-D8D7FF4782FF}"/>
              </a:ext>
            </a:extLst>
          </p:cNvPr>
          <p:cNvSpPr txBox="1"/>
          <p:nvPr/>
        </p:nvSpPr>
        <p:spPr>
          <a:xfrm>
            <a:off x="6041467" y="3495597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&lt;&lt;&lt;3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68236-13C8-7447-AB70-8F38FD448712}"/>
              </a:ext>
            </a:extLst>
          </p:cNvPr>
          <p:cNvSpPr txBox="1"/>
          <p:nvPr/>
        </p:nvSpPr>
        <p:spPr>
          <a:xfrm>
            <a:off x="6023528" y="3849845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&lt;&lt;&lt;4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71DC5-2267-9048-A526-C69F8FD19B31}"/>
              </a:ext>
            </a:extLst>
          </p:cNvPr>
          <p:cNvSpPr txBox="1"/>
          <p:nvPr/>
        </p:nvSpPr>
        <p:spPr>
          <a:xfrm>
            <a:off x="6023528" y="4185590"/>
            <a:ext cx="86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&lt;&lt;&lt;5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156247-531C-F44C-8B29-911688A3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35" y="5165479"/>
            <a:ext cx="5641999" cy="15207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2E24E6-984D-C745-BB9C-73AC1E26ADFA}"/>
              </a:ext>
            </a:extLst>
          </p:cNvPr>
          <p:cNvSpPr txBox="1"/>
          <p:nvPr/>
        </p:nvSpPr>
        <p:spPr>
          <a:xfrm>
            <a:off x="2197971" y="2545852"/>
            <a:ext cx="121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Register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7F48AB-D96F-B543-B4FE-140728533276}"/>
              </a:ext>
            </a:extLst>
          </p:cNvPr>
          <p:cNvSpPr txBox="1"/>
          <p:nvPr/>
        </p:nvSpPr>
        <p:spPr>
          <a:xfrm>
            <a:off x="2197970" y="2864014"/>
            <a:ext cx="121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Register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651E4E-8C2F-1D4A-AD66-10B000AF21AE}"/>
              </a:ext>
            </a:extLst>
          </p:cNvPr>
          <p:cNvSpPr txBox="1"/>
          <p:nvPr/>
        </p:nvSpPr>
        <p:spPr>
          <a:xfrm>
            <a:off x="2197969" y="3191800"/>
            <a:ext cx="121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Register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77736-7C21-0F47-8B36-5B4B1029C32C}"/>
              </a:ext>
            </a:extLst>
          </p:cNvPr>
          <p:cNvSpPr txBox="1"/>
          <p:nvPr/>
        </p:nvSpPr>
        <p:spPr>
          <a:xfrm>
            <a:off x="2197969" y="3538212"/>
            <a:ext cx="121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Register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113401-400E-5F48-8489-995C84E00BAD}"/>
              </a:ext>
            </a:extLst>
          </p:cNvPr>
          <p:cNvSpPr txBox="1"/>
          <p:nvPr/>
        </p:nvSpPr>
        <p:spPr>
          <a:xfrm>
            <a:off x="2197968" y="3856374"/>
            <a:ext cx="121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Register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36ED66-A11D-AA40-8BBC-7FC19BA07CF7}"/>
              </a:ext>
            </a:extLst>
          </p:cNvPr>
          <p:cNvSpPr txBox="1"/>
          <p:nvPr/>
        </p:nvSpPr>
        <p:spPr>
          <a:xfrm>
            <a:off x="2197967" y="4184160"/>
            <a:ext cx="121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Register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9B091-0BBB-FF45-852C-0D452E10A1B3}"/>
              </a:ext>
            </a:extLst>
          </p:cNvPr>
          <p:cNvSpPr txBox="1"/>
          <p:nvPr/>
        </p:nvSpPr>
        <p:spPr>
          <a:xfrm>
            <a:off x="3247797" y="1965898"/>
            <a:ext cx="121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Block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697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8D9B9-3388-9A49-AE55-528E0528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Previous </a:t>
            </a:r>
            <a:r>
              <a:rPr lang="en-US" altLang="ko-KR" dirty="0" err="1"/>
              <a:t>MixColumns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D71B6-7BA0-EB4E-8510-7F0E49046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sz="2000" dirty="0" err="1"/>
              <a:t>MixColumns</a:t>
            </a:r>
            <a:r>
              <a:rPr lang="en" altLang="ko-KR" sz="2000" dirty="0"/>
              <a:t> (MC): A cyclic binary matrix is multiplied to each column of the state.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Inefficient in the format of 8 x 24 bits</a:t>
            </a:r>
          </a:p>
          <a:p>
            <a:pPr lvl="1"/>
            <a:r>
              <a:rPr kumimoji="1" lang="en" altLang="ko-KR" sz="1600" dirty="0"/>
              <a:t>It matches the processing unit of the computer, but the block is 6 bits, so it is computed inefficiently</a:t>
            </a:r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4502E-198A-BF49-BE69-1A4C7C9C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554928"/>
            <a:ext cx="10782650" cy="66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F06934-CD83-CF4E-8CA8-EFB2A574B7F4}"/>
                  </a:ext>
                </a:extLst>
              </p:cNvPr>
              <p:cNvSpPr txBox="1"/>
              <p:nvPr/>
            </p:nvSpPr>
            <p:spPr>
              <a:xfrm>
                <a:off x="2275359" y="3743590"/>
                <a:ext cx="7641281" cy="1790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b="0" i="1" dirty="0" smtClean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ko-KR" altLang="en-US" b="0" i="1" dirty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ko-KR" altLang="en-US" b="0" i="1" dirty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ko-KR" altLang="en-US" b="0" i="1" dirty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ko-KR" altLang="en-US" b="0" i="1" dirty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p>
                      </m:sSup>
                      <m:r>
                        <a:rPr lang="ko-KR" altLang="en-US" b="0" i="1" dirty="0">
                          <a:solidFill>
                            <a:srgbClr val="202124"/>
                          </a:solidFill>
                          <a:effectLst/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</m:oMath>
                  </m:oMathPara>
                </a14:m>
                <a:endParaRPr lang="en-US" altLang="ko-KR" b="0" i="0" dirty="0">
                  <a:solidFill>
                    <a:srgbClr val="202124"/>
                  </a:solidFill>
                  <a:effectLst/>
                  <a:latin typeface="Apple SD Gothic Ne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altLang="ko-KR" b="0" i="0" dirty="0">
                  <a:solidFill>
                    <a:srgbClr val="202124"/>
                  </a:solidFill>
                  <a:effectLst/>
                  <a:latin typeface="Apple SD Gothic Ne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en-US" altLang="ko-KR" b="0" i="0" dirty="0">
                  <a:solidFill>
                    <a:srgbClr val="202124"/>
                  </a:solidFill>
                  <a:effectLst/>
                  <a:latin typeface="Apple SD Gothic Ne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ko-KR" altLang="en-US" b="0" i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ko-KR" b="0" i="0" dirty="0">
                  <a:solidFill>
                    <a:srgbClr val="000000"/>
                  </a:solidFill>
                  <a:effectLst/>
                  <a:latin typeface="Noto Sans KR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US" altLang="ko-KR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US" altLang="ko-KR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ko-KR" altLang="en-US" i="1" dirty="0">
                          <a:solidFill>
                            <a:srgbClr val="202124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p>
                        <m:sSupPr>
                          <m:ctrlPr>
                            <a:rPr lang="en-US" altLang="ko-KR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i="1" dirty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dirty="0" smtClean="0">
                              <a:solidFill>
                                <a:srgbClr val="202124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F06934-CD83-CF4E-8CA8-EFB2A574B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59" y="3743590"/>
                <a:ext cx="7641281" cy="1790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75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C5265-BD1E-2446-9D56-7A3CC990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Proposed </a:t>
            </a:r>
            <a:r>
              <a:rPr lang="en-US" altLang="ko-KR" dirty="0" err="1"/>
              <a:t>MixColumns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017BA-EBFA-C546-A520-9B9AC241B9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kumimoji="1" lang="en" altLang="ko-KR" sz="2000" dirty="0">
                <a:solidFill>
                  <a:prstClr val="black"/>
                </a:solidFill>
              </a:rPr>
              <a:t>In </a:t>
            </a:r>
            <a:r>
              <a:rPr kumimoji="1" lang="en" altLang="ko-KR" sz="2000" dirty="0" err="1">
                <a:solidFill>
                  <a:prstClr val="black"/>
                </a:solidFill>
              </a:rPr>
              <a:t>Bitslicing</a:t>
            </a:r>
            <a:r>
              <a:rPr kumimoji="1" lang="en" altLang="ko-KR" sz="2000" dirty="0">
                <a:solidFill>
                  <a:prstClr val="black"/>
                </a:solidFill>
              </a:rPr>
              <a:t> expression, column movement of bits is changed to row movement.</a:t>
            </a:r>
          </a:p>
          <a:p>
            <a:pPr lvl="1"/>
            <a:r>
              <a:rPr kumimoji="1" lang="en" altLang="ko-KR" sz="1800" dirty="0">
                <a:solidFill>
                  <a:prstClr val="black"/>
                </a:solidFill>
              </a:rPr>
              <a:t>just after rotation </a:t>
            </a:r>
            <a:r>
              <a:rPr kumimoji="1" lang="en" altLang="ko-KR" sz="1800" dirty="0" err="1">
                <a:solidFill>
                  <a:prstClr val="black"/>
                </a:solidFill>
              </a:rPr>
              <a:t>xor</a:t>
            </a:r>
            <a:endParaRPr kumimoji="1" lang="en" altLang="ko-KR" sz="1800" dirty="0">
              <a:solidFill>
                <a:prstClr val="black"/>
              </a:solidFill>
            </a:endParaRPr>
          </a:p>
          <a:p>
            <a:pPr lvl="1"/>
            <a:endParaRPr kumimoji="1" lang="en" altLang="ko-KR" sz="1800" dirty="0">
              <a:solidFill>
                <a:prstClr val="black"/>
              </a:solidFill>
            </a:endParaRPr>
          </a:p>
          <a:p>
            <a:endParaRPr kumimoji="1" lang="en" altLang="ko-KR" sz="2000" dirty="0">
              <a:solidFill>
                <a:prstClr val="black"/>
              </a:solidFill>
            </a:endParaRPr>
          </a:p>
          <a:p>
            <a:endParaRPr kumimoji="1" lang="en" altLang="ko-KR" sz="2000" dirty="0">
              <a:solidFill>
                <a:prstClr val="black"/>
              </a:solidFill>
            </a:endParaRPr>
          </a:p>
          <a:p>
            <a:endParaRPr kumimoji="1" lang="en" altLang="ko-KR" sz="2000" dirty="0">
              <a:solidFill>
                <a:prstClr val="black"/>
              </a:solidFill>
            </a:endParaRPr>
          </a:p>
          <a:p>
            <a:endParaRPr kumimoji="1" lang="en" altLang="ko-KR" sz="2000" dirty="0">
              <a:solidFill>
                <a:prstClr val="black"/>
              </a:solidFill>
            </a:endParaRPr>
          </a:p>
          <a:p>
            <a:endParaRPr kumimoji="1" lang="en" altLang="ko-KR" sz="2000" dirty="0">
              <a:solidFill>
                <a:prstClr val="black"/>
              </a:solidFill>
            </a:endParaRPr>
          </a:p>
          <a:p>
            <a:r>
              <a:rPr kumimoji="1" lang="en" altLang="ko-KR" sz="2000" dirty="0">
                <a:solidFill>
                  <a:prstClr val="black"/>
                </a:solidFill>
              </a:rPr>
              <a:t>32 blocks are computed in parallel with 36 EOR instructions.</a:t>
            </a:r>
          </a:p>
          <a:p>
            <a:pPr lvl="1"/>
            <a:r>
              <a:rPr kumimoji="1" lang="en" altLang="ko-KR" sz="1600" dirty="0">
                <a:solidFill>
                  <a:prstClr val="black"/>
                </a:solidFill>
              </a:rPr>
              <a:t>x is the register where the SB operation result is stored</a:t>
            </a:r>
          </a:p>
          <a:p>
            <a:pPr lvl="1"/>
            <a:r>
              <a:rPr kumimoji="1" lang="en" altLang="ko-KR" sz="1600" dirty="0">
                <a:solidFill>
                  <a:prstClr val="black"/>
                </a:solidFill>
              </a:rPr>
              <a:t>y is the register where the SC operation result is stored</a:t>
            </a:r>
          </a:p>
          <a:p>
            <a:pPr lvl="1"/>
            <a:r>
              <a:rPr kumimoji="1" lang="en" altLang="ko-KR" sz="1600" dirty="0">
                <a:solidFill>
                  <a:prstClr val="black"/>
                </a:solidFill>
              </a:rPr>
              <a:t>Efficient use of registers by recycling the results of previous operations.</a:t>
            </a: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F2FE7-DE85-8B4C-A292-8E80AEF1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960" y="1840905"/>
            <a:ext cx="2956857" cy="10626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F7D3FC-4712-4146-92E5-2FFA6C1F53B8}"/>
                  </a:ext>
                </a:extLst>
              </p:cNvPr>
              <p:cNvSpPr txBox="1"/>
              <p:nvPr/>
            </p:nvSpPr>
            <p:spPr>
              <a:xfrm>
                <a:off x="7394817" y="2141387"/>
                <a:ext cx="96705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⋘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F7D3FC-4712-4146-92E5-2FFA6C1F5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817" y="2141387"/>
                <a:ext cx="96705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8B892F-7F6F-0146-A8BF-0333BED7E1F8}"/>
              </a:ext>
            </a:extLst>
          </p:cNvPr>
          <p:cNvSpPr txBox="1"/>
          <p:nvPr/>
        </p:nvSpPr>
        <p:spPr>
          <a:xfrm>
            <a:off x="4074990" y="2141389"/>
            <a:ext cx="533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dirty="0">
                <a:solidFill>
                  <a:srgbClr val="202124"/>
                </a:solidFill>
                <a:effectLst/>
                <a:latin typeface="Apple SD Gothic Neo"/>
              </a:rPr>
              <a:t>⊕</a:t>
            </a:r>
            <a:endParaRPr lang="ko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C75E656-BA37-4C4D-88B6-5CE0E5F84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965" y="3171085"/>
            <a:ext cx="4095115" cy="33957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A60FBCB-36CC-F149-9F0A-AF251974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90" y="1840907"/>
            <a:ext cx="2956857" cy="10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64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8594E-80B8-C14E-89F4-8106E474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Cipher Comparison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99145-86D2-4E48-AAC0-78A6ABA82B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000" dirty="0"/>
              <a:t>Environment</a:t>
            </a:r>
          </a:p>
          <a:p>
            <a:pPr lvl="1"/>
            <a:r>
              <a:rPr kumimoji="1" lang="en" altLang="ko-KR" sz="1600" dirty="0"/>
              <a:t>Arduino IDE on the </a:t>
            </a:r>
            <a:r>
              <a:rPr kumimoji="1" lang="en" altLang="ko-KR" sz="1600" dirty="0" err="1"/>
              <a:t>ArduinoDUE</a:t>
            </a:r>
            <a:r>
              <a:rPr kumimoji="1" lang="en" altLang="ko-KR" sz="1600" dirty="0"/>
              <a:t> (AT91SAM3X8E) development board equipped with an ARM Cortex-M3 processor</a:t>
            </a:r>
          </a:p>
          <a:p>
            <a:pPr lvl="1"/>
            <a:r>
              <a:rPr kumimoji="1" lang="en" altLang="ko-KR" sz="1600" dirty="0"/>
              <a:t>The operating clock is 84 MHz, and it has 512 KB of flash memory and 96 KB of RAM. </a:t>
            </a:r>
          </a:p>
          <a:p>
            <a:pPr lvl="1"/>
            <a:r>
              <a:rPr kumimoji="1" lang="en" altLang="ko-KR" sz="1600" dirty="0"/>
              <a:t>Performance comparison measured the average cycle when encrypting. </a:t>
            </a:r>
          </a:p>
          <a:p>
            <a:pPr lvl="1"/>
            <a:r>
              <a:rPr kumimoji="1" lang="en" altLang="ko-KR" sz="1600" dirty="0"/>
              <a:t>Key scheduling is not taken into account as it is assumed that round keys are pre-computed and stored in RAM.</a:t>
            </a:r>
          </a:p>
          <a:p>
            <a:pPr lvl="1"/>
            <a:endParaRPr kumimoji="1" lang="en" altLang="ko-KR" sz="1600" dirty="0"/>
          </a:p>
          <a:p>
            <a:r>
              <a:rPr lang="en-US" altLang="ko-KR" sz="2000" dirty="0"/>
              <a:t>Reference, Comparison with AES-128 and GIFT-128: 180x, 1.6x, 1.3x speed improvement, respectively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1CAD4A-C996-434E-82D7-59DBF4D0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81" y="3653255"/>
            <a:ext cx="9005868" cy="31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89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9233E-0CFA-3641-AF4C-6DADEDA6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Conclusion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43EE3-DA30-E848-8764-EC5F113D49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>
            <a:normAutofit/>
          </a:bodyPr>
          <a:lstStyle/>
          <a:p>
            <a:r>
              <a:rPr kumimoji="1" lang="en" altLang="ko-KR" sz="2000" dirty="0"/>
              <a:t>Efficient software implementation in embedded environment by applying hardware-oriented block cipher SPEEDY implementation technology of bit slicing</a:t>
            </a:r>
          </a:p>
          <a:p>
            <a:endParaRPr kumimoji="1" lang="en" altLang="ko-KR" sz="2000" dirty="0"/>
          </a:p>
          <a:p>
            <a:r>
              <a:rPr kumimoji="1" lang="en" altLang="ko-KR" sz="2000" dirty="0"/>
              <a:t>If the round key is calculated in advance, SPEEDY-5-192 achieves 65.7 </a:t>
            </a:r>
            <a:r>
              <a:rPr kumimoji="1" lang="en" altLang="ko-KR" sz="2000" dirty="0" err="1"/>
              <a:t>cpb</a:t>
            </a:r>
            <a:r>
              <a:rPr kumimoji="1" lang="en" altLang="ko-KR" sz="2000" dirty="0"/>
              <a:t>, SPEEDY-6-192, 75.25 </a:t>
            </a:r>
            <a:r>
              <a:rPr kumimoji="1" lang="en" altLang="ko-KR" sz="2000" dirty="0" err="1"/>
              <a:t>cpb</a:t>
            </a:r>
            <a:r>
              <a:rPr kumimoji="1" lang="en" altLang="ko-KR" sz="2000" dirty="0"/>
              <a:t>, and SPEEDY-7-192, 85.16 </a:t>
            </a:r>
            <a:r>
              <a:rPr kumimoji="1" lang="en" altLang="ko-KR" sz="2000" dirty="0" err="1"/>
              <a:t>cpb</a:t>
            </a:r>
            <a:r>
              <a:rPr kumimoji="1" lang="en" altLang="ko-KR" sz="2000" dirty="0"/>
              <a:t> in ARM Cortex-M3, realizing 120.4 </a:t>
            </a:r>
            <a:r>
              <a:rPr kumimoji="1" lang="en" altLang="ko-KR" sz="2000" dirty="0" err="1"/>
              <a:t>cpb</a:t>
            </a:r>
            <a:r>
              <a:rPr kumimoji="1" lang="en" altLang="ko-KR" sz="2000" dirty="0"/>
              <a:t> </a:t>
            </a:r>
            <a:r>
              <a:rPr kumimoji="1" lang="en" altLang="ko-KR" sz="2000"/>
              <a:t>of GIFT-128 </a:t>
            </a:r>
            <a:r>
              <a:rPr kumimoji="1" lang="en" altLang="ko-KR" sz="2000" dirty="0"/>
              <a:t>better performance than 104.1cpb of AES-128</a:t>
            </a:r>
          </a:p>
          <a:p>
            <a:endParaRPr kumimoji="1" lang="en" altLang="ko-KR" sz="2000" dirty="0"/>
          </a:p>
          <a:p>
            <a:r>
              <a:rPr kumimoji="1" lang="en" altLang="ko-KR" sz="2000" dirty="0"/>
              <a:t>Confirmed that SPEEDY can be run very efficiently in software and can be applied to microcontrollers</a:t>
            </a:r>
          </a:p>
          <a:p>
            <a:endParaRPr kumimoji="1" lang="en" altLang="ko-KR" sz="2000" dirty="0"/>
          </a:p>
          <a:p>
            <a:r>
              <a:rPr kumimoji="1" lang="en" altLang="ko-KR" sz="2000" dirty="0"/>
              <a:t>In addition, it operates with a constant timing, which is advantageous for timing attacks.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114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973B5-FD6A-45D4-99EE-BF747505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kumimoji="1" lang="en-US" altLang="ko-KR" dirty="0"/>
              <a:t>SPEEDY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38603-7B79-4805-BE10-18C364D7F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ko-KR" sz="2400" dirty="0"/>
              <a:t>Ultra Low-Latency Cipher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/>
              <a:t>Targeting hardware security solutions built into High-end CPUs</a:t>
            </a:r>
          </a:p>
          <a:p>
            <a:pPr lvl="2">
              <a:lnSpc>
                <a:spcPct val="150000"/>
              </a:lnSpc>
            </a:pPr>
            <a:r>
              <a:rPr lang="en" altLang="ko-KR" sz="1400" dirty="0"/>
              <a:t>High-end CPUs do not have the same restrictions on area and energy, but require significantly higher performance in terms of latency and throughput.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/>
              <a:t>Block ciphers focused only on maximum encryption speed and high security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/>
              <a:t>Algorithm design considering hardware gate and transistor level latency characteristics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/>
              <a:t>As a result, single-cycle encryption performs better than known traditional ciphers.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4426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D9D78-CB6C-064D-86BC-9255929B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SPEEDY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7C28399-E25C-3145-A152-12984C6C796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" altLang="ko-KR" sz="1800" dirty="0"/>
                  <a:t>SPEEDY-r-6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en" altLang="ko-KR" sz="1800" dirty="0"/>
                  <a:t> is an instance of this family with block and key size 6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kumimoji="1" lang="en" altLang="ko-KR" sz="1800" dirty="0"/>
                  <a:t> bits and it iterates over r rounds.</a:t>
                </a:r>
              </a:p>
              <a:p>
                <a:r>
                  <a:rPr kumimoji="1" lang="en-US" altLang="ko-KR" sz="1800" dirty="0">
                    <a:ea typeface="Cambria Math" panose="02040503050406030204" pitchFamily="18" charset="0"/>
                  </a:rPr>
                  <a:t>Internal state :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× 6 </m:t>
                    </m:r>
                    <m:r>
                      <m:rPr>
                        <m:nor/>
                      </m:rPr>
                      <a:rPr lang="en" altLang="ko-KR" sz="1800"/>
                      <m:t>rectangle</m:t>
                    </m:r>
                    <m:r>
                      <m:rPr>
                        <m:nor/>
                      </m:rPr>
                      <a:rPr lang="en" altLang="ko-KR" sz="1800"/>
                      <m:t> </m:t>
                    </m:r>
                    <m:r>
                      <m:rPr>
                        <m:nor/>
                      </m:rPr>
                      <a:rPr lang="en" altLang="ko-KR" sz="1800"/>
                      <m:t>array</m:t>
                    </m:r>
                    <m:r>
                      <m:rPr>
                        <m:nor/>
                      </m:rPr>
                      <a:rPr lang="en" altLang="ko-KR" sz="1800"/>
                      <m:t> </m:t>
                    </m:r>
                    <m:r>
                      <m:rPr>
                        <m:nor/>
                      </m:rPr>
                      <a:rPr lang="en" altLang="ko-KR" sz="1800"/>
                      <m:t>of</m:t>
                    </m:r>
                    <m:r>
                      <m:rPr>
                        <m:nor/>
                      </m:rPr>
                      <a:rPr lang="en" altLang="ko-KR" sz="1800"/>
                      <m:t> </m:t>
                    </m:r>
                    <m:r>
                      <m:rPr>
                        <m:nor/>
                      </m:rPr>
                      <a:rPr lang="en" altLang="ko-KR" sz="1800"/>
                      <m:t>bits</m:t>
                    </m:r>
                  </m:oMath>
                </a14:m>
                <a:endParaRPr kumimoji="1" lang="en" altLang="ko-KR" sz="1800" dirty="0"/>
              </a:p>
              <a:p>
                <a:r>
                  <a:rPr kumimoji="1" lang="en" altLang="ko-KR" sz="1800" dirty="0"/>
                  <a:t>Four different operation : </a:t>
                </a:r>
                <a:r>
                  <a:rPr kumimoji="1" lang="en" altLang="ko-KR" sz="1800" dirty="0" err="1"/>
                  <a:t>SubBox</a:t>
                </a:r>
                <a:r>
                  <a:rPr kumimoji="1" lang="en-US" altLang="ko-KR" sz="1800" dirty="0"/>
                  <a:t>,</a:t>
                </a:r>
                <a:r>
                  <a:rPr kumimoji="1" lang="en" altLang="ko-KR" sz="1800" dirty="0"/>
                  <a:t> </a:t>
                </a:r>
                <a:r>
                  <a:rPr kumimoji="1" lang="en" altLang="ko-KR" sz="1800" dirty="0" err="1"/>
                  <a:t>ShiftColumns</a:t>
                </a:r>
                <a:r>
                  <a:rPr kumimoji="1" lang="en" altLang="ko-KR" sz="1800" dirty="0"/>
                  <a:t>,</a:t>
                </a:r>
                <a:r>
                  <a:rPr kumimoji="1" lang="ko-KR" altLang="en-US" sz="1800" dirty="0"/>
                  <a:t> </a:t>
                </a:r>
                <a:r>
                  <a:rPr kumimoji="1" lang="en" altLang="ko-KR" sz="1800" dirty="0" err="1"/>
                  <a:t>MixColumns</a:t>
                </a:r>
                <a:r>
                  <a:rPr kumimoji="1" lang="en" altLang="ko-KR" sz="1800" dirty="0"/>
                  <a:t>,</a:t>
                </a:r>
                <a:r>
                  <a:rPr kumimoji="1" lang="ko-KR" altLang="en-US" sz="1800" dirty="0"/>
                  <a:t> </a:t>
                </a:r>
                <a:r>
                  <a:rPr kumimoji="1" lang="en" altLang="ko-KR" sz="1800" dirty="0" err="1"/>
                  <a:t>AddRoundConstant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and</a:t>
                </a:r>
                <a:r>
                  <a:rPr kumimoji="1" lang="ko-KR" altLang="en-US" sz="1800" dirty="0"/>
                  <a:t> </a:t>
                </a:r>
                <a:r>
                  <a:rPr kumimoji="1" lang="en" altLang="ko-KR" sz="1800" dirty="0" err="1"/>
                  <a:t>AddRoundKey</a:t>
                </a:r>
                <a:endParaRPr kumimoji="1" lang="en" altLang="ko-KR" sz="1800" dirty="0"/>
              </a:p>
              <a:p>
                <a:r>
                  <a:rPr kumimoji="1" lang="en" altLang="ko-KR" sz="1800" dirty="0"/>
                  <a:t>In the last round, linear layer and constant addition are omitted and key addition is applied instead.</a:t>
                </a:r>
                <a:endParaRPr kumimoji="1" lang="ko-KR" altLang="en-US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7C28399-E25C-3145-A152-12984C6C7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3" t="-1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C5455FA-6752-0F4F-8559-DE80B8039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866"/>
          <a:stretch/>
        </p:blipFill>
        <p:spPr>
          <a:xfrm>
            <a:off x="411162" y="4927693"/>
            <a:ext cx="10535040" cy="17225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A9BC9F-E246-B64E-B1A2-3EDD45B5A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92" y="2820313"/>
            <a:ext cx="8686579" cy="17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6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AE3C1-9B92-B948-963F-3B35B5F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Implementation Platform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78ACB-AD23-4447-A41E-EFC1C44473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ARM Cortex-M3</a:t>
            </a:r>
          </a:p>
          <a:p>
            <a:pPr lvl="1"/>
            <a:r>
              <a:rPr lang="en-US" altLang="ko-KR" sz="1800" dirty="0"/>
              <a:t>Cortex-M (Microcontroller): </a:t>
            </a:r>
            <a:r>
              <a:rPr lang="en" altLang="ko-KR" sz="1800" dirty="0"/>
              <a:t>Specialized in low-power design Used for IoT, industrial and home devices</a:t>
            </a:r>
            <a:endParaRPr lang="ko-KR" altLang="en-US" sz="1800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285750" indent="-285750"/>
            <a:r>
              <a:rPr lang="en-US" altLang="ko-KR" sz="2400" dirty="0"/>
              <a:t>ARM ALU supports 32-bit barrel shifters with shift and rotation operations</a:t>
            </a:r>
          </a:p>
          <a:p>
            <a:pPr marL="742950" lvl="1" indent="-285750"/>
            <a:r>
              <a:rPr lang="en" altLang="ko-KR" sz="1800" dirty="0"/>
              <a:t>Two operations, including shift and rotation operations, are possible in one instruction</a:t>
            </a:r>
            <a:endParaRPr kumimoji="1"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E2413F-C074-4142-8EA3-FD3583B16699}"/>
              </a:ext>
            </a:extLst>
          </p:cNvPr>
          <p:cNvSpPr/>
          <p:nvPr/>
        </p:nvSpPr>
        <p:spPr>
          <a:xfrm>
            <a:off x="460876" y="6092421"/>
            <a:ext cx="4037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Arduino DUE</a:t>
            </a:r>
            <a:r>
              <a:rPr lang="ko-KR" altLang="en-US" sz="1400" dirty="0"/>
              <a:t> (</a:t>
            </a:r>
            <a:r>
              <a:rPr lang="en-US" altLang="ko-KR" sz="1400" dirty="0"/>
              <a:t>84</a:t>
            </a:r>
            <a:r>
              <a:rPr lang="ko-KR" altLang="en-US" sz="1400" dirty="0" err="1"/>
              <a:t>Mhz</a:t>
            </a:r>
            <a:r>
              <a:rPr lang="ko-KR" altLang="en-US" sz="1400" dirty="0"/>
              <a:t>, </a:t>
            </a:r>
            <a:r>
              <a:rPr lang="en-US" altLang="ko-KR" sz="1400" dirty="0"/>
              <a:t>512KB</a:t>
            </a:r>
            <a:r>
              <a:rPr lang="ko-KR" altLang="en-US" sz="1400" dirty="0"/>
              <a:t> ROM, </a:t>
            </a:r>
            <a:r>
              <a:rPr lang="en-US" altLang="ko-KR" sz="1400" dirty="0"/>
              <a:t>96</a:t>
            </a:r>
            <a:r>
              <a:rPr lang="ko-KR" altLang="en-US" sz="1400" dirty="0"/>
              <a:t>KB RAM)</a:t>
            </a:r>
          </a:p>
        </p:txBody>
      </p:sp>
      <p:pic>
        <p:nvPicPr>
          <p:cNvPr id="5" name="Picture 4" descr="Arduino Due">
            <a:extLst>
              <a:ext uri="{FF2B5EF4-FFF2-40B4-BE49-F238E27FC236}">
                <a16:creationId xmlns:a16="http://schemas.microsoft.com/office/drawing/2014/main" id="{A85F1B91-31B3-C744-AA62-C22BB431E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314442" y="4343755"/>
            <a:ext cx="2330722" cy="17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C6F8BF7-12C0-EE4C-B55B-5C53120C2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96163"/>
              </p:ext>
            </p:extLst>
          </p:nvPr>
        </p:nvGraphicFramePr>
        <p:xfrm>
          <a:off x="1003299" y="1965960"/>
          <a:ext cx="104179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378">
                  <a:extLst>
                    <a:ext uri="{9D8B030D-6E8A-4147-A177-3AD203B41FA5}">
                      <a16:colId xmlns:a16="http://schemas.microsoft.com/office/drawing/2014/main" val="1001419492"/>
                    </a:ext>
                  </a:extLst>
                </a:gridCol>
                <a:gridCol w="2558561">
                  <a:extLst>
                    <a:ext uri="{9D8B030D-6E8A-4147-A177-3AD203B41FA5}">
                      <a16:colId xmlns:a16="http://schemas.microsoft.com/office/drawing/2014/main" val="1541772572"/>
                    </a:ext>
                  </a:extLst>
                </a:gridCol>
                <a:gridCol w="5292969">
                  <a:extLst>
                    <a:ext uri="{9D8B030D-6E8A-4147-A177-3AD203B41FA5}">
                      <a16:colId xmlns:a16="http://schemas.microsoft.com/office/drawing/2014/main" val="2856464620"/>
                    </a:ext>
                  </a:extLst>
                </a:gridCol>
              </a:tblGrid>
              <a:tr h="1548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Architecture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Instruction Set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R</a:t>
                      </a:r>
                      <a:r>
                        <a:rPr lang="en" altLang="ko-KR" sz="1400" dirty="0" err="1"/>
                        <a:t>emarks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52745"/>
                  </a:ext>
                </a:extLst>
              </a:tr>
              <a:tr h="2710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~ARMv4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</a:t>
                      </a:r>
                      <a:endParaRPr lang="en" altLang="ko-KR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Consists of 32-bit instructions</a:t>
                      </a:r>
                      <a:endParaRPr lang="en" altLang="ko-KR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8031"/>
                  </a:ext>
                </a:extLst>
              </a:tr>
              <a:tr h="157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ARMv4T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 </a:t>
                      </a:r>
                      <a:endParaRPr lang="en" altLang="ko-KR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Consists of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-bit instructions</a:t>
                      </a:r>
                      <a:endParaRPr lang="en" altLang="ko-KR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79460"/>
                  </a:ext>
                </a:extLst>
              </a:tr>
              <a:tr h="1570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ARMv7 </a:t>
                      </a:r>
                      <a:endParaRPr lang="en" altLang="ko-KR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Thumb2 </a:t>
                      </a:r>
                      <a:endParaRPr lang="en" altLang="ko-KR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Thumb2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Consists of 16-bit and 32-bit instructions</a:t>
                      </a:r>
                      <a:endParaRPr lang="en" altLang="ko-KR" sz="14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01651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05179205-2378-0646-B3FF-E5FB28A2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723" y="4325176"/>
            <a:ext cx="2297112" cy="2325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59061D-A02B-A748-AF54-124B78048AE2}"/>
              </a:ext>
            </a:extLst>
          </p:cNvPr>
          <p:cNvSpPr txBox="1"/>
          <p:nvPr/>
        </p:nvSpPr>
        <p:spPr>
          <a:xfrm>
            <a:off x="8414837" y="5120700"/>
            <a:ext cx="2462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MOV r3, r3, ROR #16</a:t>
            </a:r>
          </a:p>
          <a:p>
            <a:r>
              <a:rPr lang="en-US" altLang="ko-KR" sz="1600" dirty="0"/>
              <a:t>ADD r4, r4, r4, LSL #4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183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EBC0C-C4C6-9542-8586-AD02DFD6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Motivation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48345-C5B8-B040-B7CF-D504B3ED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1800" dirty="0"/>
              <a:t>Hardware-oriented block ciphers are generally less efficient in software implementations</a:t>
            </a:r>
          </a:p>
          <a:p>
            <a:endParaRPr kumimoji="1" lang="en" altLang="ko-KR" sz="1800" dirty="0"/>
          </a:p>
          <a:p>
            <a:r>
              <a:rPr kumimoji="1" lang="en" altLang="ko-KR" sz="1800" dirty="0"/>
              <a:t>However, in previous studies, hardware-oriented block ciphers PRESENT and GIFT were efficiently implemented in software.</a:t>
            </a:r>
            <a:br>
              <a:rPr kumimoji="1" lang="en" altLang="ko-KR" sz="1800" dirty="0"/>
            </a:br>
            <a:endParaRPr kumimoji="1" lang="en" altLang="ko-KR" sz="1600" dirty="0"/>
          </a:p>
          <a:p>
            <a:pPr lvl="1"/>
            <a:r>
              <a:rPr kumimoji="1" lang="en" altLang="ko-KR" sz="1600" dirty="0"/>
              <a:t>Reis et al.* improved best assembly implementation on existing Cortex-M3 by 8x over previous work </a:t>
            </a:r>
            <a:br>
              <a:rPr kumimoji="1" lang="en" altLang="ko-KR" sz="1600" dirty="0"/>
            </a:br>
            <a:r>
              <a:rPr kumimoji="1" lang="en" altLang="ko-KR" sz="1600" dirty="0"/>
              <a:t>by using new permutations, optimized Boolean formulas, </a:t>
            </a:r>
            <a:br>
              <a:rPr kumimoji="1" lang="en" altLang="ko-KR" sz="1600" dirty="0"/>
            </a:br>
            <a:r>
              <a:rPr kumimoji="1" lang="en" altLang="ko-KR" sz="1600" dirty="0"/>
              <a:t>and bit slicing implementation of S-box instead of lookup tables</a:t>
            </a:r>
          </a:p>
          <a:p>
            <a:pPr lvl="1"/>
            <a:endParaRPr kumimoji="1" lang="en" altLang="ko-KR" sz="1600" dirty="0"/>
          </a:p>
          <a:p>
            <a:pPr lvl="1"/>
            <a:r>
              <a:rPr kumimoji="1" lang="en" altLang="ko-KR" sz="1600" dirty="0" err="1"/>
              <a:t>Adomnicai</a:t>
            </a:r>
            <a:r>
              <a:rPr kumimoji="1" lang="en" altLang="ko-KR" sz="1600" dirty="0"/>
              <a:t> et al.** performed a very efficient software implementation of GIFT </a:t>
            </a:r>
            <a:br>
              <a:rPr kumimoji="1" lang="en" altLang="ko-KR" sz="1600" dirty="0"/>
            </a:br>
            <a:r>
              <a:rPr kumimoji="1" lang="en" altLang="ko-KR" sz="1600" dirty="0"/>
              <a:t>with a new technique called Fix-slicing using only a few rotations </a:t>
            </a:r>
            <a:br>
              <a:rPr kumimoji="1" lang="en" altLang="ko-KR" sz="1600" dirty="0"/>
            </a:br>
            <a:r>
              <a:rPr kumimoji="1" lang="en" altLang="ko-KR" sz="1600" dirty="0"/>
              <a:t>that outperformed the AES constant-time implementation on the then-best existing Cortex-M3 at the time.</a:t>
            </a:r>
            <a:endParaRPr kumimoji="1" lang="en" altLang="ko-KR" sz="1800" dirty="0"/>
          </a:p>
          <a:p>
            <a:endParaRPr kumimoji="1" lang="en" altLang="ko-KR" sz="1800" dirty="0"/>
          </a:p>
          <a:p>
            <a:r>
              <a:rPr kumimoji="1" lang="en" altLang="ko-KR" sz="1800" dirty="0"/>
              <a:t>Is it possible to efficiently implement SPEEDY on software?</a:t>
            </a:r>
            <a:endParaRPr kumimoji="1"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C02047-A236-BF45-A556-0CA6D603A6B3}"/>
              </a:ext>
            </a:extLst>
          </p:cNvPr>
          <p:cNvSpPr txBox="1"/>
          <p:nvPr/>
        </p:nvSpPr>
        <p:spPr>
          <a:xfrm>
            <a:off x="636708" y="6450198"/>
            <a:ext cx="1177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*    T. Reis, D. </a:t>
            </a:r>
            <a:r>
              <a:rPr lang="en-US" altLang="ko-KR" sz="1000" dirty="0" err="1"/>
              <a:t>Aranha</a:t>
            </a:r>
            <a:r>
              <a:rPr lang="en-US" altLang="ko-KR" sz="1000" dirty="0"/>
              <a:t>, and J. Lo ́</a:t>
            </a:r>
            <a:r>
              <a:rPr lang="en-US" altLang="ko-KR" sz="1000" dirty="0" err="1"/>
              <a:t>pez</a:t>
            </a:r>
            <a:r>
              <a:rPr lang="en-US" altLang="ko-KR" sz="1000" dirty="0"/>
              <a:t>, “PRESENT runs fast,” 	</a:t>
            </a:r>
          </a:p>
          <a:p>
            <a:r>
              <a:rPr lang="en-US" altLang="ko-KR" sz="1000" dirty="0"/>
              <a:t>**  A. </a:t>
            </a:r>
            <a:r>
              <a:rPr lang="en-US" altLang="ko-KR" sz="1000" dirty="0" err="1"/>
              <a:t>Adomnicai</a:t>
            </a:r>
            <a:r>
              <a:rPr lang="en-US" altLang="ko-KR" sz="1000" dirty="0"/>
              <a:t>, Z. </a:t>
            </a:r>
            <a:r>
              <a:rPr lang="en-US" altLang="ko-KR" sz="1000" dirty="0" err="1"/>
              <a:t>Najm</a:t>
            </a:r>
            <a:r>
              <a:rPr lang="en-US" altLang="ko-KR" sz="1000" dirty="0"/>
              <a:t>, and T. </a:t>
            </a:r>
            <a:r>
              <a:rPr lang="en-US" altLang="ko-KR" sz="1000" dirty="0" err="1"/>
              <a:t>Peyrin</a:t>
            </a:r>
            <a:r>
              <a:rPr lang="en-US" altLang="ko-KR" sz="1000" dirty="0"/>
              <a:t>, “</a:t>
            </a:r>
            <a:r>
              <a:rPr lang="en-US" altLang="ko-KR" sz="1000" dirty="0" err="1"/>
              <a:t>Fixslicing</a:t>
            </a:r>
            <a:r>
              <a:rPr lang="en-US" altLang="ko-KR" sz="1000" dirty="0"/>
              <a:t>: A new GIFT representation: Fast constant-time implementations of GIFT and GIFT-COFB on ARM Cortex-M,” </a:t>
            </a:r>
          </a:p>
        </p:txBody>
      </p:sp>
    </p:spTree>
    <p:extLst>
      <p:ext uri="{BB962C8B-B14F-4D97-AF65-F5344CB8AC3E}">
        <p14:creationId xmlns:p14="http://schemas.microsoft.com/office/powerpoint/2010/main" val="407162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02878-6382-D541-833B-39667BBE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Contribution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80982-C826-AB4E-9666-9CC91A637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000" dirty="0"/>
              <a:t>Efficient implementation of SPEEDY software will increase the competitiveness of SPEEDY.</a:t>
            </a:r>
            <a:br>
              <a:rPr kumimoji="1" lang="en" altLang="ko-KR" sz="2000" dirty="0"/>
            </a:br>
            <a:endParaRPr kumimoji="1" lang="en" altLang="ko-KR" sz="2000" dirty="0"/>
          </a:p>
          <a:p>
            <a:r>
              <a:rPr kumimoji="1" lang="en" altLang="ko-KR" sz="2000" dirty="0"/>
              <a:t>SPEEDY's 6-Bit S</a:t>
            </a:r>
            <a:r>
              <a:rPr kumimoji="1" lang="en-US" altLang="ko-KR" sz="2000" dirty="0"/>
              <a:t>-</a:t>
            </a:r>
            <a:r>
              <a:rPr kumimoji="1" lang="en" altLang="ko-KR" sz="2000" dirty="0"/>
              <a:t>box and Bit Permutations</a:t>
            </a:r>
          </a:p>
          <a:p>
            <a:pPr lvl="1"/>
            <a:r>
              <a:rPr kumimoji="1" lang="en" altLang="ko-KR" sz="1800" dirty="0"/>
              <a:t>inefficient in software</a:t>
            </a:r>
          </a:p>
          <a:p>
            <a:pPr lvl="2"/>
            <a:r>
              <a:rPr kumimoji="1" lang="en" altLang="ko-KR" sz="1400" dirty="0"/>
              <a:t>6-Bit S</a:t>
            </a:r>
            <a:r>
              <a:rPr kumimoji="1" lang="en-US" altLang="ko-KR" sz="1400" dirty="0"/>
              <a:t>-</a:t>
            </a:r>
            <a:r>
              <a:rPr kumimoji="1" lang="en" altLang="ko-KR" sz="1400" dirty="0"/>
              <a:t>box operation Requires many registers and instructions</a:t>
            </a:r>
          </a:p>
          <a:p>
            <a:pPr lvl="2"/>
            <a:r>
              <a:rPr kumimoji="1" lang="en" altLang="ko-KR" sz="1400" dirty="0"/>
              <a:t>Bit exchange between multiple registers is not software</a:t>
            </a:r>
            <a:r>
              <a:rPr kumimoji="1" lang="en-US" altLang="ko-KR" sz="1400" dirty="0"/>
              <a:t>-</a:t>
            </a:r>
            <a:r>
              <a:rPr kumimoji="1" lang="en" altLang="ko-KR" sz="1400" dirty="0"/>
              <a:t>friendly</a:t>
            </a:r>
          </a:p>
          <a:p>
            <a:pPr marL="457200" lvl="1" indent="0">
              <a:buNone/>
            </a:pPr>
            <a:endParaRPr kumimoji="1" lang="en" altLang="ko-KR" sz="1800" dirty="0"/>
          </a:p>
          <a:p>
            <a:r>
              <a:rPr kumimoji="1" lang="en" altLang="ko-KR" sz="2000" dirty="0"/>
              <a:t>Efficient software implementation goal in embedded environment</a:t>
            </a:r>
          </a:p>
          <a:p>
            <a:pPr lvl="1"/>
            <a:r>
              <a:rPr kumimoji="1" lang="en" altLang="ko-KR" sz="1800" dirty="0"/>
              <a:t>Implemented on a Cortex-M3 microcontroller</a:t>
            </a:r>
            <a:br>
              <a:rPr kumimoji="1" lang="en" altLang="ko-KR" sz="1800" dirty="0"/>
            </a:br>
            <a:endParaRPr kumimoji="1" lang="en" altLang="ko-KR" sz="1800" dirty="0"/>
          </a:p>
          <a:p>
            <a:pPr lvl="1"/>
            <a:r>
              <a:rPr kumimoji="1" lang="en" altLang="ko-KR" sz="1800" dirty="0"/>
              <a:t>Apply bit slicing implementation technique</a:t>
            </a:r>
          </a:p>
          <a:p>
            <a:pPr lvl="2"/>
            <a:r>
              <a:rPr kumimoji="1" lang="en" altLang="ko-KR" sz="1600" dirty="0"/>
              <a:t>Parallel operation of S-Box, </a:t>
            </a:r>
            <a:r>
              <a:rPr kumimoji="1" lang="en" altLang="ko-KR" sz="1600" dirty="0" err="1"/>
              <a:t>ShiftColumns</a:t>
            </a:r>
            <a:r>
              <a:rPr kumimoji="1" lang="en" altLang="ko-KR" sz="1600" dirty="0"/>
              <a:t>, </a:t>
            </a:r>
            <a:r>
              <a:rPr kumimoji="1" lang="en" altLang="ko-KR" sz="1600" dirty="0" err="1"/>
              <a:t>MixColumns</a:t>
            </a:r>
            <a:br>
              <a:rPr kumimoji="1" lang="en" altLang="ko-KR" sz="1600" dirty="0"/>
            </a:br>
            <a:endParaRPr kumimoji="1" lang="en" altLang="ko-KR" sz="1600" dirty="0"/>
          </a:p>
          <a:p>
            <a:pPr lvl="1"/>
            <a:r>
              <a:rPr kumimoji="1" lang="en" altLang="ko-KR" sz="1800" dirty="0"/>
              <a:t>Optimization with Barrel Shifter</a:t>
            </a:r>
          </a:p>
          <a:p>
            <a:pPr lvl="2"/>
            <a:r>
              <a:rPr kumimoji="1" lang="en" altLang="ko-KR" sz="1600" dirty="0"/>
              <a:t>Efficient bit slicing, Packing and </a:t>
            </a:r>
            <a:r>
              <a:rPr kumimoji="1" lang="en" altLang="ko-KR" sz="1600" dirty="0" err="1"/>
              <a:t>ShiftColumns</a:t>
            </a:r>
            <a:r>
              <a:rPr kumimoji="1" lang="en" altLang="ko-KR" sz="1600" dirty="0"/>
              <a:t>, </a:t>
            </a:r>
            <a:r>
              <a:rPr kumimoji="1" lang="en" altLang="ko-KR" sz="1600" dirty="0" err="1"/>
              <a:t>MixColumns</a:t>
            </a:r>
            <a:endParaRPr kumimoji="1" lang="en" altLang="ko-KR" sz="1600" dirty="0"/>
          </a:p>
          <a:p>
            <a:pPr lvl="2"/>
            <a:r>
              <a:rPr kumimoji="1" lang="en" altLang="ko-KR" sz="1600" dirty="0"/>
              <a:t>Optimizing logical operations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113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E00B2-C841-404B-BE9D-59CEE1D2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 err="1"/>
              <a:t>Bitslicing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C2605-50E0-1F4C-A7F8-0BFB9497C7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1800" dirty="0"/>
              <a:t>First used by Eli </a:t>
            </a:r>
            <a:r>
              <a:rPr kumimoji="1" lang="en" altLang="ko-KR" sz="1800" dirty="0" err="1"/>
              <a:t>Biham</a:t>
            </a:r>
            <a:r>
              <a:rPr kumimoji="1" lang="en" altLang="ko-KR" sz="1800" dirty="0"/>
              <a:t> for fast DES implementation</a:t>
            </a:r>
          </a:p>
          <a:p>
            <a:r>
              <a:rPr kumimoji="1" lang="en" altLang="ko-KR" sz="1800" dirty="0"/>
              <a:t>Expressing functions as single-bit logical operations ( AND , XOR , OR , NOT , etc.), much like implementing a logic circuit in hardware.</a:t>
            </a:r>
          </a:p>
          <a:p>
            <a:r>
              <a:rPr kumimoji="1" lang="en" altLang="ko-KR" sz="1800" dirty="0"/>
              <a:t>The CPU then uses bitwise operations to perform multiple instances of the function in parallel</a:t>
            </a:r>
          </a:p>
          <a:p>
            <a:r>
              <a:rPr kumimoji="1" lang="en" altLang="ko-KR" sz="1800" dirty="0"/>
              <a:t>  Advantages of speed, parallelism, and constant execution time</a:t>
            </a:r>
            <a:endParaRPr kumimoji="1" lang="ko-KR" altLang="en-US" sz="18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1C1C90-C5AF-CC40-B75D-EB6EC705C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36938"/>
              </p:ext>
            </p:extLst>
          </p:nvPr>
        </p:nvGraphicFramePr>
        <p:xfrm>
          <a:off x="1150003" y="3298463"/>
          <a:ext cx="4254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A451B8-8A60-1943-886C-7063E46EE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8267"/>
              </p:ext>
            </p:extLst>
          </p:nvPr>
        </p:nvGraphicFramePr>
        <p:xfrm>
          <a:off x="1150003" y="3899861"/>
          <a:ext cx="42544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D047DAA4-4D34-B646-9390-A7D96FBC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52481"/>
              </p:ext>
            </p:extLst>
          </p:nvPr>
        </p:nvGraphicFramePr>
        <p:xfrm>
          <a:off x="1150003" y="4498030"/>
          <a:ext cx="425449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AD818033-F978-3143-A84B-B7416CC14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28683"/>
              </p:ext>
            </p:extLst>
          </p:nvPr>
        </p:nvGraphicFramePr>
        <p:xfrm>
          <a:off x="6943967" y="3274960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E479F6-9B07-C548-B434-0FD950E32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56822"/>
              </p:ext>
            </p:extLst>
          </p:nvPr>
        </p:nvGraphicFramePr>
        <p:xfrm>
          <a:off x="7502767" y="3274960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77EEF842-0016-A242-AE6E-C37B4D496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93387"/>
              </p:ext>
            </p:extLst>
          </p:nvPr>
        </p:nvGraphicFramePr>
        <p:xfrm>
          <a:off x="8061567" y="3274960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C73894-8A7A-7A44-B17C-D06907AF9417}"/>
              </a:ext>
            </a:extLst>
          </p:cNvPr>
          <p:cNvSpPr txBox="1"/>
          <p:nvPr/>
        </p:nvSpPr>
        <p:spPr>
          <a:xfrm rot="5400000">
            <a:off x="2822357" y="5023256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25C77-35E1-C943-B57C-5A8539C0C9DF}"/>
              </a:ext>
            </a:extLst>
          </p:cNvPr>
          <p:cNvSpPr txBox="1"/>
          <p:nvPr/>
        </p:nvSpPr>
        <p:spPr>
          <a:xfrm>
            <a:off x="8678626" y="4152863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 dirty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87457FB-BB77-644A-819A-7833A62A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16001"/>
              </p:ext>
            </p:extLst>
          </p:nvPr>
        </p:nvGraphicFramePr>
        <p:xfrm>
          <a:off x="9506869" y="3256244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B69FDC0-B935-DB4B-AFEA-76CAA9F3F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5796"/>
              </p:ext>
            </p:extLst>
          </p:nvPr>
        </p:nvGraphicFramePr>
        <p:xfrm>
          <a:off x="10065669" y="3256244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4" name="표 11">
            <a:extLst>
              <a:ext uri="{FF2B5EF4-FFF2-40B4-BE49-F238E27FC236}">
                <a16:creationId xmlns:a16="http://schemas.microsoft.com/office/drawing/2014/main" id="{0A10A62F-BC1A-B042-BC34-D5425E21A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64406"/>
              </p:ext>
            </p:extLst>
          </p:nvPr>
        </p:nvGraphicFramePr>
        <p:xfrm>
          <a:off x="10624469" y="3256244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712B6C4-5CDB-2A45-BCBA-591C63C9FED6}"/>
              </a:ext>
            </a:extLst>
          </p:cNvPr>
          <p:cNvSpPr txBox="1"/>
          <p:nvPr/>
        </p:nvSpPr>
        <p:spPr>
          <a:xfrm>
            <a:off x="5929239" y="585015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8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3E92F7-D2D2-C544-9F31-21841DE7C411}"/>
              </a:ext>
            </a:extLst>
          </p:cNvPr>
          <p:cNvSpPr txBox="1"/>
          <p:nvPr/>
        </p:nvSpPr>
        <p:spPr>
          <a:xfrm>
            <a:off x="5889025" y="329846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1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8C475-F65F-1347-9502-6B236CAAF511}"/>
              </a:ext>
            </a:extLst>
          </p:cNvPr>
          <p:cNvSpPr txBox="1"/>
          <p:nvPr/>
        </p:nvSpPr>
        <p:spPr>
          <a:xfrm>
            <a:off x="5904900" y="366779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2</a:t>
            </a:r>
            <a:endParaRPr lang="ko-KR" alt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4A2E9D-FDD7-1A47-9A3D-BF5D9F51CBF4}"/>
              </a:ext>
            </a:extLst>
          </p:cNvPr>
          <p:cNvSpPr txBox="1"/>
          <p:nvPr/>
        </p:nvSpPr>
        <p:spPr>
          <a:xfrm>
            <a:off x="5904900" y="403425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3</a:t>
            </a:r>
            <a:endParaRPr lang="ko-KR" alt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BD2039-57AC-1D4B-84AF-D50FE7676CD2}"/>
              </a:ext>
            </a:extLst>
          </p:cNvPr>
          <p:cNvSpPr txBox="1"/>
          <p:nvPr/>
        </p:nvSpPr>
        <p:spPr>
          <a:xfrm>
            <a:off x="5904900" y="440524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4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0C0EF-2825-A340-958E-D06E2B4FF392}"/>
              </a:ext>
            </a:extLst>
          </p:cNvPr>
          <p:cNvSpPr txBox="1"/>
          <p:nvPr/>
        </p:nvSpPr>
        <p:spPr>
          <a:xfrm>
            <a:off x="5920775" y="477457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5</a:t>
            </a:r>
            <a:endParaRPr lang="ko-KR" altLang="en-US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FA8676-BE21-8741-A899-80CB96A875F6}"/>
              </a:ext>
            </a:extLst>
          </p:cNvPr>
          <p:cNvSpPr txBox="1"/>
          <p:nvPr/>
        </p:nvSpPr>
        <p:spPr>
          <a:xfrm>
            <a:off x="5918971" y="514103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6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70F22E-EE1C-B041-9D4F-E5B3A365B7FD}"/>
              </a:ext>
            </a:extLst>
          </p:cNvPr>
          <p:cNvSpPr txBox="1"/>
          <p:nvPr/>
        </p:nvSpPr>
        <p:spPr>
          <a:xfrm>
            <a:off x="5918971" y="551202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7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76283D-7CF7-8349-ADDF-5672930C723C}"/>
              </a:ext>
            </a:extLst>
          </p:cNvPr>
          <p:cNvSpPr txBox="1"/>
          <p:nvPr/>
        </p:nvSpPr>
        <p:spPr>
          <a:xfrm>
            <a:off x="6874436" y="2972690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1</a:t>
            </a:r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771A4-9D26-694B-B2DA-4C09DAC448FD}"/>
              </a:ext>
            </a:extLst>
          </p:cNvPr>
          <p:cNvSpPr txBox="1"/>
          <p:nvPr/>
        </p:nvSpPr>
        <p:spPr>
          <a:xfrm>
            <a:off x="2957495" y="305865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AD8BC3-9C16-9743-AF54-AADD40EAAB4A}"/>
              </a:ext>
            </a:extLst>
          </p:cNvPr>
          <p:cNvSpPr txBox="1"/>
          <p:nvPr/>
        </p:nvSpPr>
        <p:spPr>
          <a:xfrm>
            <a:off x="73392" y="337032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1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2CA0AF-2B74-5843-B676-9A80FCB2DC1D}"/>
              </a:ext>
            </a:extLst>
          </p:cNvPr>
          <p:cNvSpPr txBox="1"/>
          <p:nvPr/>
        </p:nvSpPr>
        <p:spPr>
          <a:xfrm>
            <a:off x="67823" y="397898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2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5AE90F-06B0-1141-A2E3-4C3A66552351}"/>
              </a:ext>
            </a:extLst>
          </p:cNvPr>
          <p:cNvSpPr txBox="1"/>
          <p:nvPr/>
        </p:nvSpPr>
        <p:spPr>
          <a:xfrm>
            <a:off x="67823" y="453709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3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0C864-1749-D24D-BA81-CA95FFFD8800}"/>
              </a:ext>
            </a:extLst>
          </p:cNvPr>
          <p:cNvSpPr txBox="1"/>
          <p:nvPr/>
        </p:nvSpPr>
        <p:spPr>
          <a:xfrm>
            <a:off x="2951780" y="366727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ECE0D-304E-7E45-A72A-2E9E42323825}"/>
              </a:ext>
            </a:extLst>
          </p:cNvPr>
          <p:cNvSpPr txBox="1"/>
          <p:nvPr/>
        </p:nvSpPr>
        <p:spPr>
          <a:xfrm>
            <a:off x="2963273" y="424690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F0274-5D13-A14D-B3FD-6AF9E6BAF7A0}"/>
              </a:ext>
            </a:extLst>
          </p:cNvPr>
          <p:cNvSpPr txBox="1"/>
          <p:nvPr/>
        </p:nvSpPr>
        <p:spPr>
          <a:xfrm>
            <a:off x="7434038" y="2979245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2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960235-2E37-7947-BB98-5B7C521C7F6F}"/>
              </a:ext>
            </a:extLst>
          </p:cNvPr>
          <p:cNvSpPr txBox="1"/>
          <p:nvPr/>
        </p:nvSpPr>
        <p:spPr>
          <a:xfrm>
            <a:off x="8005538" y="2979245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3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90BD02-1760-0741-B4A4-FF283D4D1282}"/>
              </a:ext>
            </a:extLst>
          </p:cNvPr>
          <p:cNvSpPr txBox="1"/>
          <p:nvPr/>
        </p:nvSpPr>
        <p:spPr>
          <a:xfrm>
            <a:off x="10602079" y="2991125"/>
            <a:ext cx="761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Block N</a:t>
            </a:r>
            <a:endParaRPr lang="ko-KR" altLang="en-US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386F36-4F0D-FF4A-BBCB-1095D46ADAB9}"/>
              </a:ext>
            </a:extLst>
          </p:cNvPr>
          <p:cNvSpPr txBox="1"/>
          <p:nvPr/>
        </p:nvSpPr>
        <p:spPr>
          <a:xfrm>
            <a:off x="9976452" y="2986939"/>
            <a:ext cx="91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Block N-1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E9CED-E164-C442-B1B2-310CB5DB7CF9}"/>
              </a:ext>
            </a:extLst>
          </p:cNvPr>
          <p:cNvSpPr txBox="1"/>
          <p:nvPr/>
        </p:nvSpPr>
        <p:spPr>
          <a:xfrm>
            <a:off x="9362424" y="2992240"/>
            <a:ext cx="911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Block N-2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7754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D406-F356-AE46-AF44-BCBA3523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lang="en-US" altLang="ko-KR" dirty="0"/>
              <a:t>Packing </a:t>
            </a:r>
            <a:endParaRPr kumimoji="1" lang="ko-KR" altLang="en-US" dirty="0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21DEF1E-A0BA-584A-B342-F15E620D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162280"/>
              </p:ext>
            </p:extLst>
          </p:nvPr>
        </p:nvGraphicFramePr>
        <p:xfrm>
          <a:off x="1895296" y="452199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9351494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7552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460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94780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81063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95127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34109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14105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100922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66514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20713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407254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929718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18752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518352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6348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35990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8739105-06F7-AB4A-A128-810F1B69F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11892"/>
              </p:ext>
            </p:extLst>
          </p:nvPr>
        </p:nvGraphicFramePr>
        <p:xfrm>
          <a:off x="5553486" y="4949095"/>
          <a:ext cx="1840424" cy="178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581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449281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449281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449281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CBE226-4A0B-1F43-9B42-99F506664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4513"/>
              </p:ext>
            </p:extLst>
          </p:nvPr>
        </p:nvGraphicFramePr>
        <p:xfrm>
          <a:off x="2720313" y="4940144"/>
          <a:ext cx="1928914" cy="1747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65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470883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470883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470883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43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43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43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436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C739AC73-F6FD-5D4A-A6A0-28BEB8A26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87950"/>
              </p:ext>
            </p:extLst>
          </p:nvPr>
        </p:nvGraphicFramePr>
        <p:xfrm>
          <a:off x="8298169" y="4920920"/>
          <a:ext cx="1950214" cy="1785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65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476083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476083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476083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</a:tblGrid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446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</a:tbl>
          </a:graphicData>
        </a:graphic>
      </p:graphicFrame>
      <p:sp>
        <p:nvSpPr>
          <p:cNvPr id="8" name="화살표: 오른쪽 11">
            <a:extLst>
              <a:ext uri="{FF2B5EF4-FFF2-40B4-BE49-F238E27FC236}">
                <a16:creationId xmlns:a16="http://schemas.microsoft.com/office/drawing/2014/main" id="{A1E5776E-736C-A349-B0EE-6C6B7B28B7E0}"/>
              </a:ext>
            </a:extLst>
          </p:cNvPr>
          <p:cNvSpPr/>
          <p:nvPr/>
        </p:nvSpPr>
        <p:spPr>
          <a:xfrm>
            <a:off x="4865382" y="5656567"/>
            <a:ext cx="471949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12">
            <a:extLst>
              <a:ext uri="{FF2B5EF4-FFF2-40B4-BE49-F238E27FC236}">
                <a16:creationId xmlns:a16="http://schemas.microsoft.com/office/drawing/2014/main" id="{0D5E0839-B028-6047-B5E6-EF251E2D7016}"/>
              </a:ext>
            </a:extLst>
          </p:cNvPr>
          <p:cNvSpPr/>
          <p:nvPr/>
        </p:nvSpPr>
        <p:spPr>
          <a:xfrm>
            <a:off x="7609676" y="5656567"/>
            <a:ext cx="471949" cy="370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7F9E0-C309-1746-9366-D31A0434E712}"/>
              </a:ext>
            </a:extLst>
          </p:cNvPr>
          <p:cNvSpPr txBox="1"/>
          <p:nvPr/>
        </p:nvSpPr>
        <p:spPr>
          <a:xfrm>
            <a:off x="410405" y="1743414"/>
            <a:ext cx="1021554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Cortex-M3 can pack efficiently with </a:t>
            </a:r>
            <a:r>
              <a:rPr lang="en-US" altLang="ko-KR" sz="2000" dirty="0" err="1"/>
              <a:t>swpmv</a:t>
            </a:r>
            <a:r>
              <a:rPr lang="en-US" altLang="ko-KR" sz="2000" dirty="0"/>
              <a:t> technique</a:t>
            </a:r>
          </a:p>
          <a:p>
            <a:pPr lvl="1"/>
            <a:r>
              <a:rPr lang="en-US" altLang="ko-KR" sz="1600" dirty="0"/>
              <a:t>bit swaps between the nibbles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51B66CB-BFD3-804E-95A2-4EE2A3A5DDFB}"/>
              </a:ext>
            </a:extLst>
          </p:cNvPr>
          <p:cNvSpPr txBox="1">
            <a:spLocks/>
          </p:cNvSpPr>
          <p:nvPr/>
        </p:nvSpPr>
        <p:spPr>
          <a:xfrm>
            <a:off x="7393910" y="6099667"/>
            <a:ext cx="1002960" cy="55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/>
              <a:t>Twice S</a:t>
            </a:r>
            <a:r>
              <a:rPr lang="ko-KR" altLang="en-US" sz="1200" dirty="0" err="1"/>
              <a:t>wpmv</a:t>
            </a:r>
            <a:r>
              <a:rPr lang="ko-KR" altLang="en-US" sz="1200" dirty="0"/>
              <a:t> </a:t>
            </a:r>
            <a:endParaRPr lang="ko-KR" alt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5CFCC-EE0D-6940-AAE2-C27A29EC12E0}"/>
              </a:ext>
            </a:extLst>
          </p:cNvPr>
          <p:cNvSpPr txBox="1"/>
          <p:nvPr/>
        </p:nvSpPr>
        <p:spPr>
          <a:xfrm>
            <a:off x="1075192" y="4183262"/>
            <a:ext cx="502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16bit </a:t>
            </a:r>
            <a:r>
              <a:rPr lang="en-US" altLang="ko-KR" dirty="0" err="1"/>
              <a:t>plantext</a:t>
            </a:r>
            <a:r>
              <a:rPr lang="en-US" altLang="ko-KR" dirty="0"/>
              <a:t> (4bit * 4 block) , 4bit register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BA5605-09CD-534B-B609-612CCAFFBBF0}"/>
              </a:ext>
            </a:extLst>
          </p:cNvPr>
          <p:cNvSpPr txBox="1"/>
          <p:nvPr/>
        </p:nvSpPr>
        <p:spPr>
          <a:xfrm>
            <a:off x="2126202" y="4949095"/>
            <a:ext cx="5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57DFB3-9631-F946-846E-4C1B8817D1AE}"/>
              </a:ext>
            </a:extLst>
          </p:cNvPr>
          <p:cNvSpPr txBox="1"/>
          <p:nvPr/>
        </p:nvSpPr>
        <p:spPr>
          <a:xfrm>
            <a:off x="2126201" y="5424367"/>
            <a:ext cx="5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31C2E1-6065-B444-9445-ACE40AC064BC}"/>
              </a:ext>
            </a:extLst>
          </p:cNvPr>
          <p:cNvSpPr txBox="1"/>
          <p:nvPr/>
        </p:nvSpPr>
        <p:spPr>
          <a:xfrm>
            <a:off x="2115855" y="5859189"/>
            <a:ext cx="5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457C7-11D6-0749-BAA7-739A06A34C59}"/>
              </a:ext>
            </a:extLst>
          </p:cNvPr>
          <p:cNvSpPr txBox="1"/>
          <p:nvPr/>
        </p:nvSpPr>
        <p:spPr>
          <a:xfrm>
            <a:off x="2142420" y="6288426"/>
            <a:ext cx="56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R3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3C3902A5-CF25-9C41-955D-9B363F1165AC}"/>
              </a:ext>
            </a:extLst>
          </p:cNvPr>
          <p:cNvSpPr txBox="1">
            <a:spLocks/>
          </p:cNvSpPr>
          <p:nvPr/>
        </p:nvSpPr>
        <p:spPr>
          <a:xfrm>
            <a:off x="410405" y="1264581"/>
            <a:ext cx="11369675" cy="45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Packing : Change to </a:t>
            </a:r>
            <a:r>
              <a:rPr lang="en-US" altLang="ko-KR" sz="2000" dirty="0" err="1"/>
              <a:t>Bitslicing</a:t>
            </a:r>
            <a:r>
              <a:rPr lang="en-US" altLang="ko-KR" sz="2000" dirty="0"/>
              <a:t> representation</a:t>
            </a:r>
            <a:endParaRPr lang="en-US" altLang="ko-KR" sz="1600" dirty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96770DF-2722-E34A-A41A-E63E0240FFBB}"/>
              </a:ext>
            </a:extLst>
          </p:cNvPr>
          <p:cNvSpPr txBox="1">
            <a:spLocks/>
          </p:cNvSpPr>
          <p:nvPr/>
        </p:nvSpPr>
        <p:spPr>
          <a:xfrm>
            <a:off x="4566479" y="6129389"/>
            <a:ext cx="1002960" cy="558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/>
              <a:t>Twice S</a:t>
            </a:r>
            <a:r>
              <a:rPr lang="ko-KR" altLang="en-US" sz="1200" dirty="0" err="1"/>
              <a:t>wpmv</a:t>
            </a:r>
            <a:r>
              <a:rPr lang="ko-KR" altLang="en-US" sz="1200" dirty="0"/>
              <a:t> </a:t>
            </a:r>
            <a:endParaRPr lang="ko-KR" altLang="en-US" sz="1800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6271551-4658-5F40-8BE3-EFB38E01AEB8}"/>
              </a:ext>
            </a:extLst>
          </p:cNvPr>
          <p:cNvSpPr/>
          <p:nvPr/>
        </p:nvSpPr>
        <p:spPr>
          <a:xfrm>
            <a:off x="3845886" y="2434457"/>
            <a:ext cx="4500227" cy="1532334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ko-KR" altLang="en-US" sz="1400" dirty="0"/>
              <a:t>.</a:t>
            </a:r>
            <a:r>
              <a:rPr lang="ko-KR" altLang="en-US" sz="1400" dirty="0" err="1"/>
              <a:t>macro</a:t>
            </a:r>
            <a:r>
              <a:rPr lang="ko-KR" altLang="en-US" sz="1400" dirty="0"/>
              <a:t> </a:t>
            </a:r>
            <a:r>
              <a:rPr lang="ko-KR" altLang="en-US" sz="1400" dirty="0" err="1">
                <a:solidFill>
                  <a:srgbClr val="0070C0"/>
                </a:solidFill>
              </a:rPr>
              <a:t>swpmv</a:t>
            </a:r>
            <a:r>
              <a:rPr lang="ko-KR" altLang="en-US" sz="1400" dirty="0"/>
              <a:t> out0, out1, in0, in1, </a:t>
            </a:r>
            <a:r>
              <a:rPr lang="ko-KR" altLang="en-US" sz="1400" dirty="0" err="1"/>
              <a:t>m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n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tmp</a:t>
            </a:r>
            <a:endParaRPr lang="ko-KR" altLang="en-US" sz="1400" dirty="0"/>
          </a:p>
          <a:p>
            <a:pPr lvl="1"/>
            <a:r>
              <a:rPr lang="ko-KR" altLang="en-US" sz="1400" dirty="0"/>
              <a:t>    </a:t>
            </a:r>
            <a:r>
              <a:rPr lang="ko-KR" altLang="en-US" sz="1400" dirty="0" err="1">
                <a:solidFill>
                  <a:srgbClr val="0070C0"/>
                </a:solidFill>
              </a:rPr>
              <a:t>eor</a:t>
            </a:r>
            <a:r>
              <a:rPr lang="ko-KR" altLang="en-US" sz="1400" dirty="0"/>
              <a:t>     \</a:t>
            </a:r>
            <a:r>
              <a:rPr lang="ko-KR" altLang="en-US" sz="1400" dirty="0" err="1"/>
              <a:t>tmp</a:t>
            </a:r>
            <a:r>
              <a:rPr lang="ko-KR" altLang="en-US" sz="1400" dirty="0"/>
              <a:t>, \in1, \in0, </a:t>
            </a:r>
            <a:r>
              <a:rPr lang="ko-KR" altLang="en-US" sz="1400" dirty="0" err="1"/>
              <a:t>lsr</a:t>
            </a:r>
            <a:r>
              <a:rPr lang="ko-KR" altLang="en-US" sz="1400" dirty="0"/>
              <a:t> \</a:t>
            </a:r>
            <a:r>
              <a:rPr lang="ko-KR" altLang="en-US" sz="1400" dirty="0" err="1"/>
              <a:t>n</a:t>
            </a:r>
            <a:endParaRPr lang="ko-KR" altLang="en-US" sz="1400" dirty="0"/>
          </a:p>
          <a:p>
            <a:pPr lvl="1"/>
            <a:r>
              <a:rPr lang="ko-KR" altLang="en-US" sz="1400" dirty="0"/>
              <a:t>    </a:t>
            </a:r>
            <a:r>
              <a:rPr lang="ko-KR" altLang="en-US" sz="1400" dirty="0">
                <a:solidFill>
                  <a:srgbClr val="0070C0"/>
                </a:solidFill>
              </a:rPr>
              <a:t>and</a:t>
            </a:r>
            <a:r>
              <a:rPr lang="ko-KR" altLang="en-US" sz="1400" dirty="0"/>
              <a:t>     \</a:t>
            </a:r>
            <a:r>
              <a:rPr lang="ko-KR" altLang="en-US" sz="1400" dirty="0" err="1"/>
              <a:t>tmp</a:t>
            </a:r>
            <a:r>
              <a:rPr lang="ko-KR" altLang="en-US" sz="1400" dirty="0"/>
              <a:t>, \</a:t>
            </a:r>
            <a:r>
              <a:rPr lang="ko-KR" altLang="en-US" sz="1400" dirty="0" err="1"/>
              <a:t>m</a:t>
            </a:r>
            <a:endParaRPr lang="ko-KR" altLang="en-US" sz="1400" dirty="0"/>
          </a:p>
          <a:p>
            <a:pPr lvl="1"/>
            <a:r>
              <a:rPr lang="ko-KR" altLang="en-US" sz="1400" dirty="0"/>
              <a:t>    </a:t>
            </a:r>
            <a:r>
              <a:rPr lang="ko-KR" altLang="en-US" sz="1400" dirty="0" err="1">
                <a:solidFill>
                  <a:srgbClr val="0070C0"/>
                </a:solidFill>
              </a:rPr>
              <a:t>eor</a:t>
            </a:r>
            <a:r>
              <a:rPr lang="ko-KR" altLang="en-US" sz="1400" dirty="0"/>
              <a:t>     \out1, \in1, \</a:t>
            </a:r>
            <a:r>
              <a:rPr lang="ko-KR" altLang="en-US" sz="1400" dirty="0" err="1"/>
              <a:t>tmp</a:t>
            </a:r>
            <a:endParaRPr lang="ko-KR" altLang="en-US" sz="1400" dirty="0"/>
          </a:p>
          <a:p>
            <a:pPr lvl="1"/>
            <a:r>
              <a:rPr lang="ko-KR" altLang="en-US" sz="1400" dirty="0"/>
              <a:t>    </a:t>
            </a:r>
            <a:r>
              <a:rPr lang="ko-KR" altLang="en-US" sz="1400" dirty="0" err="1">
                <a:solidFill>
                  <a:srgbClr val="0070C0"/>
                </a:solidFill>
              </a:rPr>
              <a:t>eor</a:t>
            </a:r>
            <a:r>
              <a:rPr lang="ko-KR" altLang="en-US" sz="1400" dirty="0"/>
              <a:t>     \out0, \in0, \</a:t>
            </a:r>
            <a:r>
              <a:rPr lang="ko-KR" altLang="en-US" sz="1400" dirty="0" err="1"/>
              <a:t>tmp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lsl</a:t>
            </a:r>
            <a:r>
              <a:rPr lang="ko-KR" altLang="en-US" sz="1400" dirty="0"/>
              <a:t> \</a:t>
            </a:r>
            <a:r>
              <a:rPr lang="ko-KR" altLang="en-US" sz="1400" dirty="0" err="1"/>
              <a:t>n</a:t>
            </a:r>
            <a:endParaRPr lang="ko-KR" altLang="en-US" sz="1400" dirty="0"/>
          </a:p>
          <a:p>
            <a:pPr lvl="1"/>
            <a:r>
              <a:rPr lang="ko-KR" altLang="en-US" sz="1400" dirty="0"/>
              <a:t>.</a:t>
            </a:r>
            <a:r>
              <a:rPr lang="ko-KR" altLang="en-US" sz="1400" dirty="0" err="1"/>
              <a:t>endm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129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2FBD7-633A-6740-9515-1D7BC350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lang="en-US" altLang="ko-KR" dirty="0"/>
              <a:t>Packing - SPEEDY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FF111-BAA1-454F-AF3D-EAA020B8DA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400" dirty="0"/>
              <a:t>Problem: When fetching 192-bit plaintext, it is stored in 6 32-bit registers.</a:t>
            </a:r>
          </a:p>
          <a:p>
            <a:pPr lvl="1"/>
            <a:r>
              <a:rPr kumimoji="1" lang="en" altLang="ko-KR" sz="2000" dirty="0"/>
              <a:t>Several blocks are truncated and stored in different registers.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1EF41-A4CA-D443-AC5A-865C0AC2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39" y="3137238"/>
            <a:ext cx="6842299" cy="1995343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A798269-3D84-8C42-9AD0-5D2A0C0EC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94422"/>
              </p:ext>
            </p:extLst>
          </p:nvPr>
        </p:nvGraphicFramePr>
        <p:xfrm>
          <a:off x="1597979" y="2888032"/>
          <a:ext cx="2596909" cy="2493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29">
                  <a:extLst>
                    <a:ext uri="{9D8B030D-6E8A-4147-A177-3AD203B41FA5}">
                      <a16:colId xmlns:a16="http://schemas.microsoft.com/office/drawing/2014/main" val="1076026060"/>
                    </a:ext>
                  </a:extLst>
                </a:gridCol>
                <a:gridCol w="425976">
                  <a:extLst>
                    <a:ext uri="{9D8B030D-6E8A-4147-A177-3AD203B41FA5}">
                      <a16:colId xmlns:a16="http://schemas.microsoft.com/office/drawing/2014/main" val="2092193841"/>
                    </a:ext>
                  </a:extLst>
                </a:gridCol>
                <a:gridCol w="425976">
                  <a:extLst>
                    <a:ext uri="{9D8B030D-6E8A-4147-A177-3AD203B41FA5}">
                      <a16:colId xmlns:a16="http://schemas.microsoft.com/office/drawing/2014/main" val="2113828952"/>
                    </a:ext>
                  </a:extLst>
                </a:gridCol>
                <a:gridCol w="425976">
                  <a:extLst>
                    <a:ext uri="{9D8B030D-6E8A-4147-A177-3AD203B41FA5}">
                      <a16:colId xmlns:a16="http://schemas.microsoft.com/office/drawing/2014/main" val="1073601809"/>
                    </a:ext>
                  </a:extLst>
                </a:gridCol>
                <a:gridCol w="425976">
                  <a:extLst>
                    <a:ext uri="{9D8B030D-6E8A-4147-A177-3AD203B41FA5}">
                      <a16:colId xmlns:a16="http://schemas.microsoft.com/office/drawing/2014/main" val="1534436229"/>
                    </a:ext>
                  </a:extLst>
                </a:gridCol>
                <a:gridCol w="425976">
                  <a:extLst>
                    <a:ext uri="{9D8B030D-6E8A-4147-A177-3AD203B41FA5}">
                      <a16:colId xmlns:a16="http://schemas.microsoft.com/office/drawing/2014/main" val="562774976"/>
                    </a:ext>
                  </a:extLst>
                </a:gridCol>
              </a:tblGrid>
              <a:tr h="41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5/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73215" marR="73215" marT="36608" marB="36608" anchor="ctr"/>
                </a:tc>
                <a:extLst>
                  <a:ext uri="{0D108BD9-81ED-4DB2-BD59-A6C34878D82A}">
                    <a16:rowId xmlns:a16="http://schemas.microsoft.com/office/drawing/2014/main" val="953506757"/>
                  </a:ext>
                </a:extLst>
              </a:tr>
              <a:tr h="41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5/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10/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73215" marR="73215" marT="36608" marB="36608" anchor="ctr"/>
                </a:tc>
                <a:extLst>
                  <a:ext uri="{0D108BD9-81ED-4DB2-BD59-A6C34878D82A}">
                    <a16:rowId xmlns:a16="http://schemas.microsoft.com/office/drawing/2014/main" val="2651572690"/>
                  </a:ext>
                </a:extLst>
              </a:tr>
              <a:tr h="41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10/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13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14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extLst>
                  <a:ext uri="{0D108BD9-81ED-4DB2-BD59-A6C34878D82A}">
                    <a16:rowId xmlns:a16="http://schemas.microsoft.com/office/drawing/2014/main" val="3403029031"/>
                  </a:ext>
                </a:extLst>
              </a:tr>
              <a:tr h="41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16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17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18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19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20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21/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73215" marR="73215" marT="36608" marB="36608" anchor="ctr"/>
                </a:tc>
                <a:extLst>
                  <a:ext uri="{0D108BD9-81ED-4DB2-BD59-A6C34878D82A}">
                    <a16:rowId xmlns:a16="http://schemas.microsoft.com/office/drawing/2014/main" val="3361981677"/>
                  </a:ext>
                </a:extLst>
              </a:tr>
              <a:tr h="41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21/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22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23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24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25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26/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73215" marR="73215" marT="36608" marB="36608" anchor="ctr"/>
                </a:tc>
                <a:extLst>
                  <a:ext uri="{0D108BD9-81ED-4DB2-BD59-A6C34878D82A}">
                    <a16:rowId xmlns:a16="http://schemas.microsoft.com/office/drawing/2014/main" val="3117078684"/>
                  </a:ext>
                </a:extLst>
              </a:tr>
              <a:tr h="415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26/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27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28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29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30</a:t>
                      </a:r>
                      <a:endParaRPr lang="ko-KR" altLang="en-US" sz="1400"/>
                    </a:p>
                  </a:txBody>
                  <a:tcPr marL="73215" marR="73215" marT="36608" marB="3660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 marL="73215" marR="73215" marT="36608" marB="36608" anchor="ctr"/>
                </a:tc>
                <a:extLst>
                  <a:ext uri="{0D108BD9-81ED-4DB2-BD59-A6C34878D82A}">
                    <a16:rowId xmlns:a16="http://schemas.microsoft.com/office/drawing/2014/main" val="1964573104"/>
                  </a:ext>
                </a:extLst>
              </a:tr>
            </a:tbl>
          </a:graphicData>
        </a:graphic>
      </p:graphicFrame>
      <p:sp>
        <p:nvSpPr>
          <p:cNvPr id="6" name="오른쪽 중괄호 4">
            <a:extLst>
              <a:ext uri="{FF2B5EF4-FFF2-40B4-BE49-F238E27FC236}">
                <a16:creationId xmlns:a16="http://schemas.microsoft.com/office/drawing/2014/main" id="{D4FA33BC-8A90-B44C-8F2A-0F1FFA64457B}"/>
              </a:ext>
            </a:extLst>
          </p:cNvPr>
          <p:cNvSpPr/>
          <p:nvPr/>
        </p:nvSpPr>
        <p:spPr>
          <a:xfrm rot="16200000">
            <a:off x="2805125" y="1498268"/>
            <a:ext cx="182616" cy="2596911"/>
          </a:xfrm>
          <a:prstGeom prst="rightBrace">
            <a:avLst>
              <a:gd name="adj1" fmla="val 8333"/>
              <a:gd name="adj2" fmla="val 50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5F167-1ED8-E64A-8DC8-C8059E775F06}"/>
              </a:ext>
            </a:extLst>
          </p:cNvPr>
          <p:cNvSpPr txBox="1"/>
          <p:nvPr/>
        </p:nvSpPr>
        <p:spPr>
          <a:xfrm>
            <a:off x="2593007" y="2446003"/>
            <a:ext cx="672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32bit</a:t>
            </a:r>
            <a:endParaRPr lang="ko-KR" altLang="en-US" sz="1600" dirty="0"/>
          </a:p>
        </p:txBody>
      </p:sp>
      <p:sp>
        <p:nvSpPr>
          <p:cNvPr id="8" name="오른쪽 중괄호 6">
            <a:extLst>
              <a:ext uri="{FF2B5EF4-FFF2-40B4-BE49-F238E27FC236}">
                <a16:creationId xmlns:a16="http://schemas.microsoft.com/office/drawing/2014/main" id="{48D7902F-447F-AB4B-8823-9FA6C246C87C}"/>
              </a:ext>
            </a:extLst>
          </p:cNvPr>
          <p:cNvSpPr/>
          <p:nvPr/>
        </p:nvSpPr>
        <p:spPr>
          <a:xfrm rot="10800000">
            <a:off x="1382892" y="2888032"/>
            <a:ext cx="215082" cy="2493756"/>
          </a:xfrm>
          <a:prstGeom prst="rightBrace">
            <a:avLst>
              <a:gd name="adj1" fmla="val 8333"/>
              <a:gd name="adj2" fmla="val 50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1899B-6AAE-AF49-AB9B-615B2654A3B7}"/>
              </a:ext>
            </a:extLst>
          </p:cNvPr>
          <p:cNvSpPr txBox="1"/>
          <p:nvPr/>
        </p:nvSpPr>
        <p:spPr>
          <a:xfrm>
            <a:off x="443211" y="3921300"/>
            <a:ext cx="1065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6 register</a:t>
            </a:r>
            <a:endParaRPr lang="ko-KR" altLang="en-US" sz="1600"/>
          </a:p>
        </p:txBody>
      </p:sp>
      <p:sp>
        <p:nvSpPr>
          <p:cNvPr id="10" name="화살표: 오른쪽 20">
            <a:extLst>
              <a:ext uri="{FF2B5EF4-FFF2-40B4-BE49-F238E27FC236}">
                <a16:creationId xmlns:a16="http://schemas.microsoft.com/office/drawing/2014/main" id="{F676A398-0D0C-8346-A621-853DFC148ACD}"/>
              </a:ext>
            </a:extLst>
          </p:cNvPr>
          <p:cNvSpPr/>
          <p:nvPr/>
        </p:nvSpPr>
        <p:spPr>
          <a:xfrm>
            <a:off x="4451909" y="4001097"/>
            <a:ext cx="380576" cy="28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7440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1450</Words>
  <Application>Microsoft Macintosh PowerPoint</Application>
  <PresentationFormat>와이드스크린</PresentationFormat>
  <Paragraphs>479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Apple SD Gothic Neo</vt:lpstr>
      <vt:lpstr>Noto Sans KR</vt:lpstr>
      <vt:lpstr>Arial</vt:lpstr>
      <vt:lpstr>Cambria Math</vt:lpstr>
      <vt:lpstr>Helvetica Neue</vt:lpstr>
      <vt:lpstr>CryptoCraft 테마</vt:lpstr>
      <vt:lpstr>제목 테마</vt:lpstr>
      <vt:lpstr>SPEEDY on Cortex–M3:  Efficient Software Implementation of SPEEDY on ARM Cortex–M3</vt:lpstr>
      <vt:lpstr> SPEEDY</vt:lpstr>
      <vt:lpstr> SPEEDY</vt:lpstr>
      <vt:lpstr> Implementation Platform</vt:lpstr>
      <vt:lpstr> Motivation</vt:lpstr>
      <vt:lpstr> Contribution</vt:lpstr>
      <vt:lpstr> Bitslicing</vt:lpstr>
      <vt:lpstr> Packing </vt:lpstr>
      <vt:lpstr> Packing - SPEEDY</vt:lpstr>
      <vt:lpstr> Packing - SPEEDY</vt:lpstr>
      <vt:lpstr> Previous S-box</vt:lpstr>
      <vt:lpstr> Proposed S-box</vt:lpstr>
      <vt:lpstr> Previous ShiftColumns</vt:lpstr>
      <vt:lpstr> Proposed ShiftColumns</vt:lpstr>
      <vt:lpstr> Previous MixColumns</vt:lpstr>
      <vt:lpstr> Proposed MixColumns</vt:lpstr>
      <vt:lpstr> Cipher Comparison</vt:lpstr>
      <vt:lpstr>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38</cp:revision>
  <dcterms:created xsi:type="dcterms:W3CDTF">2019-03-05T04:29:07Z</dcterms:created>
  <dcterms:modified xsi:type="dcterms:W3CDTF">2021-12-02T22:03:03Z</dcterms:modified>
</cp:coreProperties>
</file>