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269" r:id="rId3"/>
    <p:sldId id="275" r:id="rId4"/>
    <p:sldId id="280" r:id="rId5"/>
    <p:sldId id="296" r:id="rId6"/>
    <p:sldId id="297" r:id="rId7"/>
    <p:sldId id="303" r:id="rId8"/>
    <p:sldId id="302" r:id="rId9"/>
    <p:sldId id="298" r:id="rId10"/>
    <p:sldId id="304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0850ACB-448E-430A-87B4-7A539D0D8C51}">
          <p14:sldIdLst>
            <p14:sldId id="269"/>
            <p14:sldId id="275"/>
            <p14:sldId id="280"/>
            <p14:sldId id="296"/>
            <p14:sldId id="297"/>
            <p14:sldId id="303"/>
            <p14:sldId id="302"/>
            <p14:sldId id="298"/>
            <p14:sldId id="304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91" autoAdjust="0"/>
    <p:restoredTop sz="92365" autoAdjust="0"/>
  </p:normalViewPr>
  <p:slideViewPr>
    <p:cSldViewPr snapToGrid="0">
      <p:cViewPr varScale="1">
        <p:scale>
          <a:sx n="141" d="100"/>
          <a:sy n="141" d="100"/>
        </p:scale>
        <p:origin x="1168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2022. 10. 20.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2022. 10. 20.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46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60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rgbClr val="2E75B6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rgbClr val="2E75B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ore-KR" altLang="en-US" sz="4000" dirty="0"/>
              <a:t>딥러닝</a:t>
            </a:r>
            <a:r>
              <a:rPr lang="ko-KR" altLang="en-US" sz="4000" dirty="0"/>
              <a:t> 기반의 악성 노드 탐지 기법 동향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ore-KR" altLang="en-US" dirty="0"/>
              <a:t>서론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관련 연구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연구 동향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ore-KR" altLang="en-US" dirty="0"/>
              <a:t>서론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147267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Helvetica" pitchFamily="2" charset="0"/>
              </a:rPr>
              <a:t>최근 몇 년간 블록체인 기술은 빠르게 발전하여 많은 산업에 영향을 끼침</a:t>
            </a:r>
            <a:br>
              <a:rPr lang="en-US" altLang="ko-KR" sz="1600" dirty="0">
                <a:effectLst/>
                <a:latin typeface="Helvetica" pitchFamily="2" charset="0"/>
              </a:rPr>
            </a:br>
            <a:r>
              <a:rPr lang="en-US" altLang="ko-KR" sz="1600" dirty="0">
                <a:effectLst/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sz="1600" dirty="0">
                <a:effectLst/>
                <a:latin typeface="Helvetica" pitchFamily="2" charset="0"/>
                <a:sym typeface="Wingdings" pitchFamily="2" charset="2"/>
              </a:rPr>
              <a:t> </a:t>
            </a:r>
            <a:r>
              <a:rPr lang="ko-KR" altLang="en-US" sz="1600" dirty="0">
                <a:effectLst/>
                <a:latin typeface="Helvetica" pitchFamily="2" charset="0"/>
              </a:rPr>
              <a:t>하지만 동시에 </a:t>
            </a:r>
            <a:r>
              <a:rPr lang="ko-KR" altLang="en-US" sz="1600" dirty="0" err="1">
                <a:effectLst/>
                <a:latin typeface="Helvetica" pitchFamily="2" charset="0"/>
              </a:rPr>
              <a:t>비트코인</a:t>
            </a:r>
            <a:r>
              <a:rPr lang="en-US" altLang="ko-KR" sz="1600" dirty="0">
                <a:effectLst/>
                <a:latin typeface="Helvetica" pitchFamily="2" charset="0"/>
              </a:rPr>
              <a:t>, </a:t>
            </a:r>
            <a:r>
              <a:rPr lang="ko-KR" altLang="en-US" sz="1600" dirty="0" err="1">
                <a:effectLst/>
                <a:latin typeface="Helvetica" pitchFamily="2" charset="0"/>
              </a:rPr>
              <a:t>이더리움</a:t>
            </a:r>
            <a:r>
              <a:rPr lang="ko-KR" altLang="en-US" sz="1600" dirty="0">
                <a:effectLst/>
                <a:latin typeface="Helvetica" pitchFamily="2" charset="0"/>
              </a:rPr>
              <a:t> 등 블록체인 네트워크 내에서 많은 금융 범죄들이 발생</a:t>
            </a:r>
            <a:endParaRPr lang="en-US" altLang="ko-KR" sz="1600" dirty="0">
              <a:effectLst/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Helvetica" pitchFamily="2" charset="0"/>
              </a:rPr>
              <a:t>따라서 악의적인 행동을 하는 악성 노드를 탐지하는 것은 매우 중요한 문제</a:t>
            </a:r>
            <a:br>
              <a:rPr lang="en-US" altLang="ko-KR" sz="1600" dirty="0">
                <a:effectLst/>
                <a:latin typeface="Helvetica" pitchFamily="2" charset="0"/>
              </a:rPr>
            </a:br>
            <a:r>
              <a:rPr lang="en-US" altLang="ko-KR" sz="1600" dirty="0">
                <a:effectLst/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sz="1600" dirty="0">
                <a:effectLst/>
                <a:latin typeface="Helvetica" pitchFamily="2" charset="0"/>
                <a:sym typeface="Wingdings" pitchFamily="2" charset="2"/>
              </a:rPr>
              <a:t> </a:t>
            </a:r>
            <a:r>
              <a:rPr lang="ko-KR" altLang="en-US" sz="1600" dirty="0">
                <a:effectLst/>
                <a:latin typeface="Helvetica" pitchFamily="2" charset="0"/>
              </a:rPr>
              <a:t>최근에는 이와 같은 비정상적인 활동을 탐지하기 위해 많은 연구</a:t>
            </a:r>
            <a:endParaRPr lang="en-US" altLang="ko-KR" sz="1600" dirty="0"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Helvetica" pitchFamily="2" charset="0"/>
              </a:rPr>
              <a:t>본 논문에서는 </a:t>
            </a:r>
            <a:r>
              <a:rPr lang="ko-KR" altLang="en-US" sz="1600" dirty="0" err="1">
                <a:effectLst/>
                <a:latin typeface="Helvetica" pitchFamily="2" charset="0"/>
              </a:rPr>
              <a:t>딥러닝을</a:t>
            </a:r>
            <a:r>
              <a:rPr lang="ko-KR" altLang="en-US" sz="1600" dirty="0">
                <a:effectLst/>
                <a:latin typeface="Helvetica" pitchFamily="2" charset="0"/>
              </a:rPr>
              <a:t> 기반으로 악성 노드를 탐지하는 기법 동향에 대해 살펴본다</a:t>
            </a:r>
            <a:r>
              <a:rPr lang="en-US" altLang="ko-KR" sz="1600" dirty="0">
                <a:effectLst/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8532E-675A-968C-BBDF-62C6BD91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관련</a:t>
            </a:r>
            <a:r>
              <a:rPr kumimoji="1" lang="ko-KR" altLang="en-US" dirty="0"/>
              <a:t> 연구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C2A617-1864-2264-7ECC-E3AC6B3701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1147267"/>
            <a:ext cx="11369675" cy="50577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dirty="0">
                <a:latin typeface="Helvetica" pitchFamily="2" charset="0"/>
              </a:rPr>
              <a:t>블록체인</a:t>
            </a:r>
            <a:endParaRPr lang="en-US" altLang="ko-KR" sz="1600" b="1" dirty="0">
              <a:latin typeface="Helvetica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200" dirty="0">
                <a:latin typeface="Helvetica" pitchFamily="2" charset="0"/>
              </a:rPr>
              <a:t>네트워크 내의 참여자들이 </a:t>
            </a:r>
            <a:r>
              <a:rPr lang="en-US" altLang="ko-Kore-KR" sz="1200" dirty="0">
                <a:latin typeface="Helvetica" pitchFamily="2" charset="0"/>
              </a:rPr>
              <a:t>peer-to-peer </a:t>
            </a:r>
            <a:r>
              <a:rPr lang="ko-KR" altLang="en-US" sz="1200" dirty="0">
                <a:latin typeface="Helvetica" pitchFamily="2" charset="0"/>
              </a:rPr>
              <a:t>방식으로 모두 동일한 원장을 공유하는 데이터 분산 처리 기술</a:t>
            </a:r>
            <a:endParaRPr lang="en-US" altLang="ko-KR" sz="1200" dirty="0">
              <a:latin typeface="Helvetica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200" dirty="0">
                <a:latin typeface="Helvetica" pitchFamily="2" charset="0"/>
              </a:rPr>
              <a:t>블록체인은 중앙 서버가 장부를 관리하는 기존 방식이 아닌</a:t>
            </a:r>
            <a:r>
              <a:rPr lang="en-US" altLang="ko-KR" sz="1200" dirty="0">
                <a:latin typeface="Helvetica" pitchFamily="2" charset="0"/>
              </a:rPr>
              <a:t>, </a:t>
            </a:r>
            <a:r>
              <a:rPr lang="ko-KR" altLang="en-US" sz="1200" dirty="0">
                <a:latin typeface="Helvetica" pitchFamily="2" charset="0"/>
              </a:rPr>
              <a:t>암호화된 정자 장부를 네트워크 내의 참여자끼리 모두 공유함으로써 탈중앙화를 실현</a:t>
            </a:r>
            <a:endParaRPr lang="en-US" altLang="ko-KR" sz="1200" dirty="0">
              <a:latin typeface="Helvetica" pitchFamily="2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dirty="0">
                <a:latin typeface="Helvetica" pitchFamily="2" charset="0"/>
              </a:rPr>
              <a:t>따라서 블록체인 네트워크 내에는 제 </a:t>
            </a:r>
            <a:r>
              <a:rPr lang="en-US" altLang="ko-KR" sz="1200" dirty="0">
                <a:latin typeface="Helvetica" pitchFamily="2" charset="0"/>
              </a:rPr>
              <a:t>3</a:t>
            </a:r>
            <a:r>
              <a:rPr lang="ko-KR" altLang="en-US" sz="1200" dirty="0">
                <a:latin typeface="Helvetica" pitchFamily="2" charset="0"/>
              </a:rPr>
              <a:t>자인 중앙 서버가 존재하지 않으며</a:t>
            </a:r>
            <a:r>
              <a:rPr lang="en-US" altLang="ko-KR" sz="1200" dirty="0">
                <a:latin typeface="Helvetica" pitchFamily="2" charset="0"/>
              </a:rPr>
              <a:t>, </a:t>
            </a:r>
            <a:r>
              <a:rPr lang="ko-KR" altLang="en-US" sz="1200" dirty="0">
                <a:latin typeface="Helvetica" pitchFamily="2" charset="0"/>
              </a:rPr>
              <a:t>데이터를 위조하기 위해서는 중앙 서버를 해킹하는 것이 아닌 과반수의 네트워크 참여자를 해킹</a:t>
            </a:r>
            <a:br>
              <a:rPr lang="en-US" altLang="ko-KR" sz="1200" dirty="0">
                <a:latin typeface="Helvetica" pitchFamily="2" charset="0"/>
              </a:rPr>
            </a:br>
            <a:r>
              <a:rPr lang="en-US" altLang="ko-KR" sz="1200" dirty="0"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sz="1200" dirty="0">
                <a:latin typeface="Helvetica" pitchFamily="2" charset="0"/>
                <a:sym typeface="Wingdings" pitchFamily="2" charset="2"/>
              </a:rPr>
              <a:t> </a:t>
            </a:r>
            <a:r>
              <a:rPr lang="ko-KR" altLang="en-US" sz="1200" dirty="0">
                <a:latin typeface="Helvetica" pitchFamily="2" charset="0"/>
              </a:rPr>
              <a:t>이는 사실상 불가능하기 때문에</a:t>
            </a:r>
            <a:r>
              <a:rPr lang="en-US" altLang="ko-KR" sz="1200" dirty="0">
                <a:latin typeface="Helvetica" pitchFamily="2" charset="0"/>
              </a:rPr>
              <a:t>, </a:t>
            </a:r>
            <a:r>
              <a:rPr lang="ko-KR" altLang="en-US" sz="1200" dirty="0">
                <a:latin typeface="Helvetica" pitchFamily="2" charset="0"/>
              </a:rPr>
              <a:t>데이터를 조작할 수 없어 무결성을 보장</a:t>
            </a:r>
            <a:endParaRPr lang="en-US" altLang="ko-KR" sz="1200" dirty="0">
              <a:latin typeface="Helvetica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200" dirty="0">
                <a:latin typeface="Helvetica" pitchFamily="2" charset="0"/>
              </a:rPr>
              <a:t>블록체인의 종류는 네트워크에 누구나 참여할 수 있는 퍼블릭 블록체인과 서비스 제공자의 허가를 받아야만 네트워크에 참여할 수 있는 </a:t>
            </a:r>
            <a:r>
              <a:rPr lang="ko-KR" altLang="en-US" sz="1200" dirty="0" err="1">
                <a:latin typeface="Helvetica" pitchFamily="2" charset="0"/>
              </a:rPr>
              <a:t>프라이빗</a:t>
            </a:r>
            <a:r>
              <a:rPr lang="ko-KR" altLang="en-US" sz="1200" dirty="0">
                <a:latin typeface="Helvetica" pitchFamily="2" charset="0"/>
              </a:rPr>
              <a:t> 블록체인으로 나</a:t>
            </a:r>
            <a:r>
              <a:rPr lang="ko-Kore-KR" altLang="en-US" sz="1200" dirty="0">
                <a:latin typeface="Helvetica" pitchFamily="2" charset="0"/>
              </a:rPr>
              <a:t>뉨</a:t>
            </a:r>
            <a:endParaRPr lang="en-US" altLang="ko-KR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33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363AA-1316-8CEB-B556-B6DE2584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연구</a:t>
            </a:r>
            <a:r>
              <a:rPr kumimoji="1" lang="ko-KR" altLang="en-US" dirty="0"/>
              <a:t> 동향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784ECF-C860-BA80-F9D9-E40092B48A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effectLst/>
                <a:latin typeface="Helvetica" pitchFamily="2" charset="0"/>
              </a:rPr>
              <a:t>Detecting malicious accounts on the Ethereum blockchain with supervised learning[2].</a:t>
            </a:r>
          </a:p>
          <a:p>
            <a:pPr lvl="1">
              <a:lnSpc>
                <a:spcPct val="150000"/>
              </a:lnSpc>
            </a:pPr>
            <a:r>
              <a:rPr lang="en-US" altLang="ko-Kore-KR" sz="1200" dirty="0">
                <a:effectLst/>
                <a:latin typeface="Helvetica" pitchFamily="2" charset="0"/>
              </a:rPr>
              <a:t>Externally Owned Account(EOA)</a:t>
            </a:r>
            <a:r>
              <a:rPr lang="ko-KR" altLang="en-US" sz="1200" dirty="0">
                <a:effectLst/>
                <a:latin typeface="Helvetica" pitchFamily="2" charset="0"/>
              </a:rPr>
              <a:t>와 </a:t>
            </a:r>
            <a:r>
              <a:rPr lang="en-US" altLang="ko-Kore-KR" sz="1200" dirty="0">
                <a:effectLst/>
                <a:latin typeface="Helvetica" pitchFamily="2" charset="0"/>
              </a:rPr>
              <a:t>Smart Contract Account(CA) </a:t>
            </a:r>
            <a:r>
              <a:rPr lang="ko-KR" altLang="en-US" sz="1200" dirty="0">
                <a:effectLst/>
                <a:latin typeface="Helvetica" pitchFamily="2" charset="0"/>
              </a:rPr>
              <a:t>악성 노드를 탐지하는 기계 학습 모델 두 개 생성</a:t>
            </a:r>
            <a:endParaRPr lang="en-US" altLang="ko-KR" sz="1200" dirty="0">
              <a:effectLst/>
              <a:latin typeface="Helvetica" pitchFamily="2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dirty="0">
                <a:effectLst/>
                <a:latin typeface="Helvetica" pitchFamily="2" charset="0"/>
              </a:rPr>
              <a:t>해당 연구에서는 여러 저장소로부터 악성 노드와 악의적이지 않은 노드를 수집하여</a:t>
            </a:r>
            <a:r>
              <a:rPr lang="en-US" altLang="ko-KR" sz="1200" dirty="0">
                <a:effectLst/>
                <a:latin typeface="Helvetica" pitchFamily="2" charset="0"/>
              </a:rPr>
              <a:t>, </a:t>
            </a:r>
            <a:r>
              <a:rPr lang="ko-KR" altLang="en-US" sz="1200" dirty="0">
                <a:effectLst/>
                <a:latin typeface="Helvetica" pitchFamily="2" charset="0"/>
              </a:rPr>
              <a:t>각 노드가 실행했던 모든 트랜잭션을 추출</a:t>
            </a:r>
            <a:endParaRPr lang="en-US" altLang="ko-KR" sz="1200" dirty="0">
              <a:effectLst/>
              <a:latin typeface="Helvetica" pitchFamily="2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dirty="0">
                <a:effectLst/>
                <a:latin typeface="Helvetica" pitchFamily="2" charset="0"/>
              </a:rPr>
              <a:t>트랜잭션에는 보낸 사람의 주소와 받는 사람의 주소</a:t>
            </a:r>
            <a:r>
              <a:rPr lang="en-US" altLang="ko-KR" sz="1200" dirty="0">
                <a:effectLst/>
                <a:latin typeface="Helvetica" pitchFamily="2" charset="0"/>
              </a:rPr>
              <a:t>, </a:t>
            </a:r>
            <a:r>
              <a:rPr lang="ko-KR" altLang="en-US" sz="1200" dirty="0">
                <a:effectLst/>
                <a:latin typeface="Helvetica" pitchFamily="2" charset="0"/>
              </a:rPr>
              <a:t>타임 스탬프 트랜잭션에 사용된 가스 값이 포함</a:t>
            </a:r>
            <a:endParaRPr lang="en-US" altLang="ko-KR" sz="1200" dirty="0">
              <a:effectLst/>
              <a:latin typeface="Helvetica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ore-KR" sz="1200" dirty="0">
                <a:effectLst/>
                <a:latin typeface="Helvetica" pitchFamily="2" charset="0"/>
              </a:rPr>
              <a:t>EOA</a:t>
            </a:r>
            <a:r>
              <a:rPr lang="ko-KR" altLang="en-US" sz="1200" dirty="0">
                <a:effectLst/>
                <a:latin typeface="Helvetica" pitchFamily="2" charset="0"/>
              </a:rPr>
              <a:t>로부터 추출한 트랜잭션으로부터 </a:t>
            </a:r>
            <a:r>
              <a:rPr lang="en-US" altLang="ko-KR" sz="1200" dirty="0">
                <a:effectLst/>
                <a:latin typeface="Helvetica" pitchFamily="2" charset="0"/>
              </a:rPr>
              <a:t>30</a:t>
            </a:r>
            <a:r>
              <a:rPr lang="ko-KR" altLang="en-US" sz="1200" dirty="0">
                <a:effectLst/>
                <a:latin typeface="Helvetica" pitchFamily="2" charset="0"/>
              </a:rPr>
              <a:t>개의 특징을 모델을 학습하는 데에 사용하였으며</a:t>
            </a:r>
            <a:r>
              <a:rPr lang="en-US" altLang="ko-KR" sz="1200" dirty="0">
                <a:effectLst/>
                <a:latin typeface="Helvetica" pitchFamily="2" charset="0"/>
              </a:rPr>
              <a:t>, </a:t>
            </a:r>
            <a:r>
              <a:rPr lang="en-US" altLang="ko-Kore-KR" sz="1200" dirty="0">
                <a:effectLst/>
                <a:latin typeface="Helvetica" pitchFamily="2" charset="0"/>
              </a:rPr>
              <a:t>CA</a:t>
            </a:r>
            <a:r>
              <a:rPr lang="ko-KR" altLang="en-US" sz="1200" dirty="0">
                <a:effectLst/>
                <a:latin typeface="Helvetica" pitchFamily="2" charset="0"/>
              </a:rPr>
              <a:t>로부터 추출한 </a:t>
            </a:r>
            <a:r>
              <a:rPr lang="ko-KR" altLang="en-US" sz="1200" dirty="0" err="1">
                <a:effectLst/>
                <a:latin typeface="Helvetica" pitchFamily="2" charset="0"/>
              </a:rPr>
              <a:t>트랜잭션으로부터는</a:t>
            </a:r>
            <a:r>
              <a:rPr lang="ko-KR" altLang="en-US" sz="1200" dirty="0">
                <a:effectLst/>
                <a:latin typeface="Helvetica" pitchFamily="2" charset="0"/>
              </a:rPr>
              <a:t> </a:t>
            </a:r>
            <a:r>
              <a:rPr lang="en-US" altLang="ko-KR" sz="1200" dirty="0">
                <a:effectLst/>
                <a:latin typeface="Helvetica" pitchFamily="2" charset="0"/>
              </a:rPr>
              <a:t>18</a:t>
            </a:r>
            <a:r>
              <a:rPr lang="ko-KR" altLang="en-US" sz="1200" dirty="0">
                <a:effectLst/>
                <a:latin typeface="Helvetica" pitchFamily="2" charset="0"/>
              </a:rPr>
              <a:t>개의 특징을 통해 모델을 학습</a:t>
            </a:r>
            <a:endParaRPr lang="en-US" altLang="ko-KR" sz="1200" dirty="0">
              <a:effectLst/>
              <a:latin typeface="Helvetica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ore-KR" sz="1200" dirty="0">
                <a:effectLst/>
                <a:latin typeface="Helvetica" pitchFamily="2" charset="0"/>
              </a:rPr>
              <a:t>EAO </a:t>
            </a:r>
            <a:r>
              <a:rPr lang="ko-KR" altLang="en-US" sz="1200" dirty="0">
                <a:effectLst/>
                <a:latin typeface="Helvetica" pitchFamily="2" charset="0"/>
              </a:rPr>
              <a:t>탐지 모델과 </a:t>
            </a:r>
            <a:r>
              <a:rPr lang="en-US" altLang="ko-Kore-KR" sz="1200" dirty="0">
                <a:effectLst/>
                <a:latin typeface="Helvetica" pitchFamily="2" charset="0"/>
              </a:rPr>
              <a:t>CA </a:t>
            </a:r>
            <a:r>
              <a:rPr lang="ko-KR" altLang="en-US" sz="1200" dirty="0">
                <a:effectLst/>
                <a:latin typeface="Helvetica" pitchFamily="2" charset="0"/>
              </a:rPr>
              <a:t>탐지 모델에 대해 성능을 측정한 결과 각각 </a:t>
            </a:r>
            <a:r>
              <a:rPr lang="en-US" altLang="ko-KR" sz="1200" dirty="0">
                <a:effectLst/>
                <a:latin typeface="Helvetica" pitchFamily="2" charset="0"/>
              </a:rPr>
              <a:t>96,54%, 96.82%</a:t>
            </a:r>
            <a:r>
              <a:rPr lang="ko-KR" altLang="en-US" sz="1200" dirty="0">
                <a:effectLst/>
                <a:latin typeface="Helvetica" pitchFamily="2" charset="0"/>
              </a:rPr>
              <a:t>의 정확도를 달성</a:t>
            </a:r>
            <a:endParaRPr lang="en-US" altLang="ko-KR" sz="1400" dirty="0">
              <a:effectLst/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endParaRPr kumimoji="1" lang="ko-Kore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9592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F2413-9CF7-902C-0A69-50A51A62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F952B-0C5F-C0C8-B3D5-8F6CDA15C9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ko-Kore-KR" sz="2000" b="1" dirty="0">
                <a:effectLst/>
                <a:latin typeface="Helvetica" pitchFamily="2" charset="0"/>
              </a:rPr>
              <a:t>Detection of illicit accounts over the Ethereum blockchain</a:t>
            </a:r>
            <a:r>
              <a:rPr lang="en-US" altLang="ko-KR" sz="2000" b="1" dirty="0">
                <a:effectLst/>
                <a:latin typeface="Helvetica" pitchFamily="2" charset="0"/>
              </a:rPr>
              <a:t>[3].</a:t>
            </a:r>
            <a:endParaRPr lang="en-US" altLang="ko-Kore-KR" sz="2000" b="1" dirty="0">
              <a:effectLst/>
              <a:latin typeface="Helvetica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600" dirty="0" err="1">
                <a:effectLst/>
                <a:latin typeface="Helvetica" pitchFamily="2" charset="0"/>
              </a:rPr>
              <a:t>머신러닝</a:t>
            </a:r>
            <a:r>
              <a:rPr lang="ko-KR" altLang="en-US" sz="1600" dirty="0">
                <a:effectLst/>
                <a:latin typeface="Helvetica" pitchFamily="2" charset="0"/>
              </a:rPr>
              <a:t> 알고리즘 중 하나인 </a:t>
            </a:r>
            <a:r>
              <a:rPr lang="en-US" altLang="ko-Kore-KR" sz="1600" dirty="0" err="1">
                <a:effectLst/>
                <a:latin typeface="Helvetica" pitchFamily="2" charset="0"/>
              </a:rPr>
              <a:t>XGBoost</a:t>
            </a:r>
            <a:r>
              <a:rPr lang="en-US" altLang="ko-Kore-KR" sz="1600" dirty="0">
                <a:effectLst/>
                <a:latin typeface="Helvetica" pitchFamily="2" charset="0"/>
              </a:rPr>
              <a:t> </a:t>
            </a:r>
            <a:r>
              <a:rPr lang="ko-KR" altLang="en-US" sz="1600" dirty="0">
                <a:effectLst/>
                <a:latin typeface="Helvetica" pitchFamily="2" charset="0"/>
              </a:rPr>
              <a:t>분류기를 사용하여 거래 내역을 기반으로 불법 계정 탐지 기법을 제안하였으며</a:t>
            </a:r>
            <a:r>
              <a:rPr lang="en-US" altLang="ko-KR" sz="1600" dirty="0">
                <a:effectLst/>
                <a:latin typeface="Helvetica" pitchFamily="2" charset="0"/>
              </a:rPr>
              <a:t>, </a:t>
            </a:r>
            <a:r>
              <a:rPr lang="ko-KR" altLang="en-US" sz="1600" dirty="0">
                <a:effectLst/>
                <a:latin typeface="Helvetica" pitchFamily="2" charset="0"/>
              </a:rPr>
              <a:t>어떠한 기능이 불법 계정 탐지에 가장 중요한 요소인지에 대해 논의</a:t>
            </a:r>
            <a:endParaRPr lang="en-US" altLang="ko-KR" sz="1600" dirty="0">
              <a:effectLst/>
              <a:latin typeface="Helvetica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Helvetica" pitchFamily="2" charset="0"/>
              </a:rPr>
              <a:t>학습을 위해 불법 활동 </a:t>
            </a:r>
            <a:r>
              <a:rPr lang="en-US" altLang="ko-KR" sz="1600" dirty="0">
                <a:effectLst/>
                <a:latin typeface="Helvetica" pitchFamily="2" charset="0"/>
              </a:rPr>
              <a:t>(</a:t>
            </a:r>
            <a:r>
              <a:rPr lang="ko-KR" altLang="en-US" sz="1600" dirty="0">
                <a:effectLst/>
                <a:latin typeface="Helvetica" pitchFamily="2" charset="0"/>
              </a:rPr>
              <a:t>다른 계약 주소 모방</a:t>
            </a:r>
            <a:r>
              <a:rPr lang="en-US" altLang="ko-KR" sz="1600" dirty="0">
                <a:effectLst/>
                <a:latin typeface="Helvetica" pitchFamily="2" charset="0"/>
              </a:rPr>
              <a:t>, </a:t>
            </a:r>
            <a:r>
              <a:rPr lang="ko-KR" altLang="en-US" sz="1600" dirty="0">
                <a:effectLst/>
                <a:latin typeface="Helvetica" pitchFamily="2" charset="0"/>
              </a:rPr>
              <a:t>다른 사용자 모방</a:t>
            </a:r>
            <a:r>
              <a:rPr lang="en-US" altLang="ko-KR" sz="1600" dirty="0">
                <a:effectLst/>
                <a:latin typeface="Helvetica" pitchFamily="2" charset="0"/>
              </a:rPr>
              <a:t>, </a:t>
            </a:r>
            <a:r>
              <a:rPr lang="ko-KR" altLang="en-US" sz="1600" dirty="0">
                <a:effectLst/>
                <a:latin typeface="Helvetica" pitchFamily="2" charset="0"/>
              </a:rPr>
              <a:t>피싱</a:t>
            </a:r>
            <a:r>
              <a:rPr lang="en-US" altLang="ko-KR" sz="1600" dirty="0">
                <a:effectLst/>
                <a:latin typeface="Helvetica" pitchFamily="2" charset="0"/>
              </a:rPr>
              <a:t>, </a:t>
            </a:r>
            <a:r>
              <a:rPr lang="ko-KR" altLang="en-US" sz="1600" dirty="0">
                <a:effectLst/>
                <a:latin typeface="Helvetica" pitchFamily="2" charset="0"/>
              </a:rPr>
              <a:t>웹사이트 </a:t>
            </a:r>
            <a:r>
              <a:rPr lang="ko-KR" altLang="en-US" sz="1600" dirty="0" err="1">
                <a:effectLst/>
                <a:latin typeface="Helvetica" pitchFamily="2" charset="0"/>
              </a:rPr>
              <a:t>미러링</a:t>
            </a:r>
            <a:r>
              <a:rPr lang="ko-KR" altLang="en-US" sz="1600" dirty="0">
                <a:effectLst/>
                <a:latin typeface="Helvetica" pitchFamily="2" charset="0"/>
              </a:rPr>
              <a:t> 등</a:t>
            </a:r>
            <a:r>
              <a:rPr lang="en-US" altLang="ko-KR" sz="1600" dirty="0">
                <a:effectLst/>
                <a:latin typeface="Helvetica" pitchFamily="2" charset="0"/>
              </a:rPr>
              <a:t>)</a:t>
            </a:r>
            <a:r>
              <a:rPr lang="ko-KR" altLang="en-US" sz="1600" dirty="0">
                <a:effectLst/>
                <a:latin typeface="Helvetica" pitchFamily="2" charset="0"/>
              </a:rPr>
              <a:t>을 수행하는 계정과 일반 계정에 대한 분류를 수행하였으며</a:t>
            </a:r>
            <a:r>
              <a:rPr lang="en-US" altLang="ko-KR" sz="1600" dirty="0">
                <a:effectLst/>
                <a:latin typeface="Helvetica" pitchFamily="2" charset="0"/>
              </a:rPr>
              <a:t>, </a:t>
            </a:r>
            <a:r>
              <a:rPr lang="ko-KR" altLang="en-US" sz="1600" dirty="0">
                <a:effectLst/>
                <a:latin typeface="Helvetica" pitchFamily="2" charset="0"/>
              </a:rPr>
              <a:t>이를 위해 </a:t>
            </a:r>
            <a:r>
              <a:rPr lang="en-US" altLang="ko-Kore-KR" sz="1600" dirty="0" err="1">
                <a:effectLst/>
                <a:latin typeface="Helvetica" pitchFamily="2" charset="0"/>
              </a:rPr>
              <a:t>XGBoost</a:t>
            </a:r>
            <a:r>
              <a:rPr lang="en-US" altLang="ko-Kore-KR" sz="1600" dirty="0">
                <a:effectLst/>
                <a:latin typeface="Helvetica" pitchFamily="2" charset="0"/>
              </a:rPr>
              <a:t> </a:t>
            </a:r>
            <a:r>
              <a:rPr lang="ko-KR" altLang="en-US" sz="1600" dirty="0">
                <a:effectLst/>
                <a:latin typeface="Helvetica" pitchFamily="2" charset="0"/>
              </a:rPr>
              <a:t>모델을 사용</a:t>
            </a:r>
            <a:endParaRPr lang="en-US" altLang="ko-KR" sz="1600" dirty="0">
              <a:effectLst/>
              <a:latin typeface="Helvetica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Helvetica" pitchFamily="2" charset="0"/>
              </a:rPr>
              <a:t>학습 기법 중 하나인 교차 검증을 사용하여 </a:t>
            </a:r>
            <a:r>
              <a:rPr lang="en-US" altLang="ko-KR" sz="1600" dirty="0">
                <a:effectLst/>
                <a:latin typeface="Helvetica" pitchFamily="2" charset="0"/>
              </a:rPr>
              <a:t>0.963(±0.006)</a:t>
            </a:r>
            <a:r>
              <a:rPr lang="ko-KR" altLang="en-US" sz="1600" dirty="0">
                <a:effectLst/>
                <a:latin typeface="Helvetica" pitchFamily="2" charset="0"/>
              </a:rPr>
              <a:t>의 평균 정확도를 달성</a:t>
            </a:r>
            <a:endParaRPr lang="en-US" altLang="ko-KR" sz="1600" dirty="0">
              <a:effectLst/>
              <a:latin typeface="Helvetica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Helvetica" pitchFamily="2" charset="0"/>
              </a:rPr>
              <a:t>이러한 결과에 가장 크게 영향을 미치는 </a:t>
            </a:r>
            <a:r>
              <a:rPr lang="en-US" altLang="ko-KR" sz="1600" dirty="0">
                <a:effectLst/>
                <a:latin typeface="Helvetica" pitchFamily="2" charset="0"/>
              </a:rPr>
              <a:t>3</a:t>
            </a:r>
            <a:r>
              <a:rPr lang="ko-KR" altLang="en-US" sz="1600" dirty="0">
                <a:effectLst/>
                <a:latin typeface="Helvetica" pitchFamily="2" charset="0"/>
              </a:rPr>
              <a:t>가지 요소는 ‘첫 거래와 마지막 거래 사이의 시차</a:t>
            </a:r>
            <a:r>
              <a:rPr lang="en-US" altLang="ko-KR" sz="1600" dirty="0">
                <a:effectLst/>
                <a:latin typeface="Helvetica" pitchFamily="2" charset="0"/>
              </a:rPr>
              <a:t>(</a:t>
            </a:r>
            <a:r>
              <a:rPr lang="ko-KR" altLang="en-US" sz="1600" dirty="0">
                <a:effectLst/>
                <a:latin typeface="Helvetica" pitchFamily="2" charset="0"/>
              </a:rPr>
              <a:t>분</a:t>
            </a:r>
            <a:r>
              <a:rPr lang="en-US" altLang="ko-KR" sz="1600" dirty="0">
                <a:effectLst/>
                <a:latin typeface="Helvetica" pitchFamily="2" charset="0"/>
              </a:rPr>
              <a:t>)’, ‘</a:t>
            </a:r>
            <a:r>
              <a:rPr lang="ko-KR" altLang="en-US" sz="1600" dirty="0">
                <a:effectLst/>
                <a:latin typeface="Helvetica" pitchFamily="2" charset="0"/>
              </a:rPr>
              <a:t>사용 가능한 총 </a:t>
            </a:r>
            <a:r>
              <a:rPr lang="ko-KR" altLang="en-US" sz="1600" dirty="0" err="1">
                <a:effectLst/>
                <a:latin typeface="Helvetica" pitchFamily="2" charset="0"/>
              </a:rPr>
              <a:t>이더</a:t>
            </a:r>
            <a:r>
              <a:rPr lang="ko-KR" altLang="en-US" sz="1600" dirty="0">
                <a:effectLst/>
                <a:latin typeface="Helvetica" pitchFamily="2" charset="0"/>
              </a:rPr>
              <a:t> 잔고</a:t>
            </a:r>
            <a:r>
              <a:rPr lang="en-US" altLang="ko-KR" sz="1600" dirty="0">
                <a:effectLst/>
                <a:latin typeface="Helvetica" pitchFamily="2" charset="0"/>
              </a:rPr>
              <a:t>' </a:t>
            </a:r>
            <a:r>
              <a:rPr lang="ko-KR" altLang="en-US" sz="1600" dirty="0">
                <a:effectLst/>
                <a:latin typeface="Helvetica" pitchFamily="2" charset="0"/>
              </a:rPr>
              <a:t>및 ‘계좌로 받은 </a:t>
            </a:r>
            <a:r>
              <a:rPr lang="ko-KR" altLang="en-US" sz="1600" dirty="0" err="1">
                <a:effectLst/>
                <a:latin typeface="Helvetica" pitchFamily="2" charset="0"/>
              </a:rPr>
              <a:t>이더의</a:t>
            </a:r>
            <a:r>
              <a:rPr lang="ko-KR" altLang="en-US" sz="1600" dirty="0">
                <a:effectLst/>
                <a:latin typeface="Helvetica" pitchFamily="2" charset="0"/>
              </a:rPr>
              <a:t> 최소 </a:t>
            </a:r>
            <a:r>
              <a:rPr lang="ko-KR" altLang="en-US" sz="1600" dirty="0" err="1">
                <a:effectLst/>
                <a:latin typeface="Helvetica" pitchFamily="2" charset="0"/>
              </a:rPr>
              <a:t>가치’임을</a:t>
            </a:r>
            <a:r>
              <a:rPr lang="ko-KR" altLang="en-US" sz="1600" dirty="0">
                <a:effectLst/>
                <a:latin typeface="Helvetica" pitchFamily="2" charset="0"/>
              </a:rPr>
              <a:t> 알 수 있었</a:t>
            </a:r>
            <a:r>
              <a:rPr lang="ko-Kore-KR" altLang="en-US" sz="1600" dirty="0">
                <a:effectLst/>
                <a:latin typeface="Helvetica" pitchFamily="2" charset="0"/>
              </a:rPr>
              <a:t>음</a:t>
            </a:r>
            <a:endParaRPr lang="en-US" altLang="ko-KR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30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363AA-1316-8CEB-B556-B6DE2584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연구</a:t>
            </a:r>
            <a:r>
              <a:rPr kumimoji="1" lang="ko-KR" altLang="en-US" dirty="0"/>
              <a:t> 동향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784ECF-C860-BA80-F9D9-E40092B48A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ore-KR" sz="1600" b="1" dirty="0">
                <a:latin typeface="Helvetica" pitchFamily="2" charset="0"/>
              </a:rPr>
              <a:t>Illicit account detection in the </a:t>
            </a:r>
            <a:r>
              <a:rPr lang="en-US" altLang="ko-Kore-KR" sz="1600" b="1" dirty="0" err="1">
                <a:latin typeface="Helvetica" pitchFamily="2" charset="0"/>
              </a:rPr>
              <a:t>ethereum</a:t>
            </a:r>
            <a:r>
              <a:rPr lang="en-US" altLang="ko-Kore-KR" sz="1600" b="1" dirty="0">
                <a:latin typeface="Helvetica" pitchFamily="2" charset="0"/>
              </a:rPr>
              <a:t> blockchain using machine learning</a:t>
            </a:r>
            <a:r>
              <a:rPr lang="en-US" altLang="ko-KR" sz="1600" b="1" dirty="0">
                <a:latin typeface="Helvetica" pitchFamily="2" charset="0"/>
              </a:rPr>
              <a:t>[4]</a:t>
            </a:r>
            <a:r>
              <a:rPr lang="en-US" altLang="ko-Kore-KR" sz="1600" b="1" dirty="0">
                <a:latin typeface="Helvetica" pitchFamily="2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200" dirty="0" err="1">
                <a:effectLst/>
                <a:latin typeface="Helvetica" pitchFamily="2" charset="0"/>
              </a:rPr>
              <a:t>이더리움</a:t>
            </a:r>
            <a:r>
              <a:rPr lang="ko-KR" altLang="en-US" sz="1200" dirty="0">
                <a:effectLst/>
                <a:latin typeface="Helvetica" pitchFamily="2" charset="0"/>
              </a:rPr>
              <a:t> 블록체인의 악성 노드를 조사하고 의사 결정 트리 </a:t>
            </a:r>
            <a:r>
              <a:rPr lang="en-US" altLang="ko-KR" sz="1200" dirty="0">
                <a:effectLst/>
                <a:latin typeface="Helvetica" pitchFamily="2" charset="0"/>
              </a:rPr>
              <a:t>(</a:t>
            </a:r>
            <a:r>
              <a:rPr lang="en-US" altLang="ko-Kore-KR" sz="1200" dirty="0">
                <a:effectLst/>
                <a:latin typeface="Helvetica" pitchFamily="2" charset="0"/>
              </a:rPr>
              <a:t>j48), </a:t>
            </a:r>
            <a:r>
              <a:rPr lang="ko-KR" altLang="en-US" sz="1200" dirty="0">
                <a:effectLst/>
                <a:latin typeface="Helvetica" pitchFamily="2" charset="0"/>
              </a:rPr>
              <a:t>랜덤 포레스트 및 </a:t>
            </a:r>
            <a:r>
              <a:rPr lang="en-US" altLang="ko-Kore-KR" sz="1200" dirty="0">
                <a:effectLst/>
                <a:latin typeface="Helvetica" pitchFamily="2" charset="0"/>
              </a:rPr>
              <a:t>K-</a:t>
            </a:r>
            <a:r>
              <a:rPr lang="ko-KR" altLang="en-US" sz="1200" dirty="0">
                <a:effectLst/>
                <a:latin typeface="Helvetica" pitchFamily="2" charset="0"/>
              </a:rPr>
              <a:t>최근접 이웃 </a:t>
            </a:r>
            <a:r>
              <a:rPr lang="en-US" altLang="ko-KR" sz="1200" dirty="0">
                <a:effectLst/>
                <a:latin typeface="Helvetica" pitchFamily="2" charset="0"/>
              </a:rPr>
              <a:t>(</a:t>
            </a:r>
            <a:r>
              <a:rPr lang="en-US" altLang="ko-Kore-KR" sz="1200" dirty="0">
                <a:effectLst/>
                <a:latin typeface="Helvetica" pitchFamily="2" charset="0"/>
              </a:rPr>
              <a:t>KNN)</a:t>
            </a:r>
            <a:r>
              <a:rPr lang="ko-KR" altLang="en-US" sz="1200" dirty="0">
                <a:effectLst/>
                <a:latin typeface="Helvetica" pitchFamily="2" charset="0"/>
              </a:rPr>
              <a:t>의 세 가지 기계 학습 알고리즘을 사용하여 높은 정확도</a:t>
            </a:r>
            <a:r>
              <a:rPr lang="en-US" altLang="ko-KR" sz="1200" dirty="0">
                <a:effectLst/>
                <a:latin typeface="Helvetica" pitchFamily="2" charset="0"/>
              </a:rPr>
              <a:t>, </a:t>
            </a:r>
            <a:r>
              <a:rPr lang="ko-KR" altLang="en-US" sz="1200" dirty="0">
                <a:effectLst/>
                <a:latin typeface="Helvetica" pitchFamily="2" charset="0"/>
              </a:rPr>
              <a:t>최소 시간 및 최소 기능을 달성할 수 있는 사기 탐지 모델을 제안</a:t>
            </a:r>
            <a:endParaRPr lang="en-US" altLang="ko-KR" sz="1200" dirty="0">
              <a:effectLst/>
              <a:latin typeface="Helvetica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ore-KR" sz="1200" dirty="0">
                <a:effectLst/>
                <a:latin typeface="Helvetica" pitchFamily="2" charset="0"/>
              </a:rPr>
              <a:t>Kaggle</a:t>
            </a:r>
            <a:r>
              <a:rPr lang="ko-KR" altLang="en-US" sz="1200" dirty="0">
                <a:effectLst/>
                <a:latin typeface="Helvetica" pitchFamily="2" charset="0"/>
              </a:rPr>
              <a:t>에서 제공하는 </a:t>
            </a:r>
            <a:r>
              <a:rPr lang="en-US" altLang="ko-KR" sz="1200" dirty="0">
                <a:effectLst/>
                <a:latin typeface="Helvetica" pitchFamily="2" charset="0"/>
              </a:rPr>
              <a:t>42</a:t>
            </a:r>
            <a:r>
              <a:rPr lang="ko-KR" altLang="en-US" sz="1200" dirty="0">
                <a:effectLst/>
                <a:latin typeface="Helvetica" pitchFamily="2" charset="0"/>
              </a:rPr>
              <a:t>개의 </a:t>
            </a:r>
            <a:r>
              <a:rPr lang="ko-KR" altLang="en-US" sz="1200" dirty="0" err="1">
                <a:effectLst/>
                <a:latin typeface="Helvetica" pitchFamily="2" charset="0"/>
              </a:rPr>
              <a:t>특징값</a:t>
            </a:r>
            <a:r>
              <a:rPr lang="ko-KR" altLang="en-US" sz="1200" dirty="0">
                <a:effectLst/>
                <a:latin typeface="Helvetica" pitchFamily="2" charset="0"/>
              </a:rPr>
              <a:t> </a:t>
            </a:r>
            <a:r>
              <a:rPr lang="en-US" altLang="ko-KR" sz="1200" dirty="0">
                <a:effectLst/>
                <a:latin typeface="Helvetica" pitchFamily="2" charset="0"/>
              </a:rPr>
              <a:t>(</a:t>
            </a:r>
            <a:r>
              <a:rPr lang="ko-KR" altLang="en-US" sz="1200" dirty="0">
                <a:effectLst/>
                <a:latin typeface="Helvetica" pitchFamily="2" charset="0"/>
              </a:rPr>
              <a:t>전송 최소 값</a:t>
            </a:r>
            <a:r>
              <a:rPr lang="en-US" altLang="ko-KR" sz="1200" dirty="0">
                <a:effectLst/>
                <a:latin typeface="Helvetica" pitchFamily="2" charset="0"/>
              </a:rPr>
              <a:t>, </a:t>
            </a:r>
            <a:r>
              <a:rPr lang="ko-KR" altLang="en-US" sz="1200" dirty="0">
                <a:effectLst/>
                <a:latin typeface="Helvetica" pitchFamily="2" charset="0"/>
              </a:rPr>
              <a:t>수신 최소 값</a:t>
            </a:r>
            <a:r>
              <a:rPr lang="en-US" altLang="ko-KR" sz="1200" dirty="0">
                <a:effectLst/>
                <a:latin typeface="Helvetica" pitchFamily="2" charset="0"/>
              </a:rPr>
              <a:t>, </a:t>
            </a:r>
            <a:r>
              <a:rPr lang="ko-KR" altLang="en-US" sz="1200" dirty="0">
                <a:effectLst/>
                <a:latin typeface="Helvetica" pitchFamily="2" charset="0"/>
              </a:rPr>
              <a:t>고유 수신 주소 등의 트랜잭션 관련 정보</a:t>
            </a:r>
            <a:r>
              <a:rPr lang="en-US" altLang="ko-KR" sz="1200" dirty="0">
                <a:effectLst/>
                <a:latin typeface="Helvetica" pitchFamily="2" charset="0"/>
              </a:rPr>
              <a:t>)</a:t>
            </a:r>
            <a:r>
              <a:rPr lang="ko-KR" altLang="en-US" sz="1200" dirty="0">
                <a:effectLst/>
                <a:latin typeface="Helvetica" pitchFamily="2" charset="0"/>
              </a:rPr>
              <a:t>을 갖는 데이터셋으로부터 가장 효과적인 특징을 </a:t>
            </a:r>
            <a:r>
              <a:rPr lang="en-US" altLang="ko-KR" sz="1200" dirty="0">
                <a:effectLst/>
                <a:latin typeface="Helvetica" pitchFamily="2" charset="0"/>
              </a:rPr>
              <a:t>6</a:t>
            </a:r>
            <a:r>
              <a:rPr lang="ko-KR" altLang="en-US" sz="1200" dirty="0">
                <a:effectLst/>
                <a:latin typeface="Helvetica" pitchFamily="2" charset="0"/>
              </a:rPr>
              <a:t>개만 추출 </a:t>
            </a:r>
            <a:r>
              <a:rPr lang="en-US" altLang="ko-KR" sz="1200" dirty="0">
                <a:effectLst/>
                <a:latin typeface="Helvetica" pitchFamily="2" charset="0"/>
              </a:rPr>
              <a:t>(</a:t>
            </a:r>
            <a:r>
              <a:rPr lang="ko-KR" altLang="en-US" sz="1200" dirty="0">
                <a:effectLst/>
                <a:latin typeface="Helvetica" pitchFamily="2" charset="0"/>
              </a:rPr>
              <a:t>상관계수 사용</a:t>
            </a:r>
            <a:r>
              <a:rPr lang="en-US" altLang="ko-KR" sz="1200" dirty="0">
                <a:effectLst/>
                <a:latin typeface="Helvetica" pitchFamily="2" charset="0"/>
              </a:rPr>
              <a:t>)</a:t>
            </a:r>
            <a:r>
              <a:rPr lang="ko-KR" altLang="en-US" sz="1200" dirty="0">
                <a:effectLst/>
                <a:latin typeface="Helvetica" pitchFamily="2" charset="0"/>
              </a:rPr>
              <a:t>하여 새로운 데이터셋을 구축하여 사용</a:t>
            </a:r>
            <a:endParaRPr lang="en-US" altLang="ko-KR" sz="1200" dirty="0">
              <a:effectLst/>
              <a:latin typeface="Helvetica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200" dirty="0">
                <a:effectLst/>
                <a:latin typeface="Helvetica" pitchFamily="2" charset="0"/>
              </a:rPr>
              <a:t>또한</a:t>
            </a:r>
            <a:r>
              <a:rPr lang="en-US" altLang="ko-KR" sz="1200" dirty="0">
                <a:effectLst/>
                <a:latin typeface="Helvetica" pitchFamily="2" charset="0"/>
              </a:rPr>
              <a:t>, </a:t>
            </a:r>
            <a:r>
              <a:rPr lang="ko-KR" altLang="en-US" sz="1200" dirty="0">
                <a:effectLst/>
                <a:latin typeface="Helvetica" pitchFamily="2" charset="0"/>
              </a:rPr>
              <a:t>해당 데이터셋에 대해 “</a:t>
            </a:r>
            <a:r>
              <a:rPr lang="ko-KR" altLang="en-US" sz="1200" dirty="0" err="1">
                <a:effectLst/>
                <a:latin typeface="Helvetica" pitchFamily="2" charset="0"/>
              </a:rPr>
              <a:t>사기”와</a:t>
            </a:r>
            <a:r>
              <a:rPr lang="ko-KR" altLang="en-US" sz="1200" dirty="0">
                <a:effectLst/>
                <a:latin typeface="Helvetica" pitchFamily="2" charset="0"/>
              </a:rPr>
              <a:t> “</a:t>
            </a:r>
            <a:r>
              <a:rPr lang="ko-KR" altLang="en-US" sz="1200" dirty="0" err="1">
                <a:effectLst/>
                <a:latin typeface="Helvetica" pitchFamily="2" charset="0"/>
              </a:rPr>
              <a:t>비사기”로</a:t>
            </a:r>
            <a:r>
              <a:rPr lang="ko-KR" altLang="en-US" sz="1200" dirty="0">
                <a:effectLst/>
                <a:latin typeface="Helvetica" pitchFamily="2" charset="0"/>
              </a:rPr>
              <a:t> </a:t>
            </a:r>
            <a:r>
              <a:rPr lang="ko-KR" altLang="en-US" sz="1200" dirty="0" err="1">
                <a:effectLst/>
                <a:latin typeface="Helvetica" pitchFamily="2" charset="0"/>
              </a:rPr>
              <a:t>라벨링하였으며</a:t>
            </a:r>
            <a:r>
              <a:rPr lang="en-US" altLang="ko-KR" sz="1200" dirty="0">
                <a:effectLst/>
                <a:latin typeface="Helvetica" pitchFamily="2" charset="0"/>
              </a:rPr>
              <a:t>, </a:t>
            </a:r>
            <a:r>
              <a:rPr lang="ko-KR" altLang="en-US" sz="1200" dirty="0">
                <a:effectLst/>
                <a:latin typeface="Helvetica" pitchFamily="2" charset="0"/>
              </a:rPr>
              <a:t>전체 특징을 사용한 경우 </a:t>
            </a:r>
            <a:r>
              <a:rPr lang="en-US" altLang="ko-KR" sz="1200" dirty="0">
                <a:effectLst/>
                <a:latin typeface="Helvetica" pitchFamily="2" charset="0"/>
              </a:rPr>
              <a:t>(</a:t>
            </a:r>
            <a:r>
              <a:rPr lang="en-US" altLang="ko-Kore-KR" sz="1200" dirty="0">
                <a:effectLst/>
                <a:latin typeface="Helvetica" pitchFamily="2" charset="0"/>
              </a:rPr>
              <a:t>Full)</a:t>
            </a:r>
            <a:r>
              <a:rPr lang="ko-KR" altLang="en-US" sz="1200" dirty="0">
                <a:effectLst/>
                <a:latin typeface="Helvetica" pitchFamily="2" charset="0"/>
              </a:rPr>
              <a:t>와 효과적인 특징을 추출 </a:t>
            </a:r>
            <a:r>
              <a:rPr lang="en-US" altLang="ko-KR" sz="1200" dirty="0">
                <a:effectLst/>
                <a:latin typeface="Helvetica" pitchFamily="2" charset="0"/>
              </a:rPr>
              <a:t>(</a:t>
            </a:r>
            <a:r>
              <a:rPr lang="en-US" altLang="ko-Kore-KR" sz="1200" dirty="0">
                <a:effectLst/>
                <a:latin typeface="Helvetica" pitchFamily="2" charset="0"/>
              </a:rPr>
              <a:t>Selected)</a:t>
            </a:r>
            <a:r>
              <a:rPr lang="ko-KR" altLang="en-US" sz="1200" dirty="0">
                <a:effectLst/>
                <a:latin typeface="Helvetica" pitchFamily="2" charset="0"/>
              </a:rPr>
              <a:t>한 경우에 대해 모두 실험</a:t>
            </a:r>
            <a:endParaRPr lang="en-US" altLang="ko-KR" sz="1200" dirty="0">
              <a:effectLst/>
              <a:latin typeface="Helvetica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200" dirty="0">
                <a:effectLst/>
                <a:latin typeface="Helvetica" pitchFamily="2" charset="0"/>
              </a:rPr>
              <a:t>모델의 성능 평가 지표인 </a:t>
            </a:r>
            <a:r>
              <a:rPr lang="en-US" altLang="ko-Kore-KR" sz="1200" dirty="0">
                <a:effectLst/>
                <a:latin typeface="Helvetica" pitchFamily="2" charset="0"/>
              </a:rPr>
              <a:t>F-measure</a:t>
            </a:r>
            <a:r>
              <a:rPr lang="ko-KR" altLang="en-US" sz="1200" dirty="0" err="1">
                <a:effectLst/>
                <a:latin typeface="Helvetica" pitchFamily="2" charset="0"/>
              </a:rPr>
              <a:t>를</a:t>
            </a:r>
            <a:r>
              <a:rPr lang="ko-KR" altLang="en-US" sz="1200" dirty="0">
                <a:effectLst/>
                <a:latin typeface="Helvetica" pitchFamily="2" charset="0"/>
              </a:rPr>
              <a:t> 측정한 결과</a:t>
            </a:r>
            <a:r>
              <a:rPr lang="en-US" altLang="ko-KR" sz="1200" dirty="0">
                <a:effectLst/>
                <a:latin typeface="Helvetica" pitchFamily="2" charset="0"/>
              </a:rPr>
              <a:t>, </a:t>
            </a:r>
            <a:r>
              <a:rPr lang="en-US" altLang="ko-Kore-KR" sz="1200" dirty="0">
                <a:effectLst/>
                <a:latin typeface="Helvetica" pitchFamily="2" charset="0"/>
              </a:rPr>
              <a:t>Full</a:t>
            </a:r>
            <a:r>
              <a:rPr lang="ko-KR" altLang="en-US" sz="1200" dirty="0">
                <a:effectLst/>
                <a:latin typeface="Helvetica" pitchFamily="2" charset="0"/>
              </a:rPr>
              <a:t>에 대해 의사 결정 트리</a:t>
            </a:r>
            <a:r>
              <a:rPr lang="en-US" altLang="ko-KR" sz="1200" dirty="0">
                <a:effectLst/>
                <a:latin typeface="Helvetica" pitchFamily="2" charset="0"/>
              </a:rPr>
              <a:t>, </a:t>
            </a:r>
            <a:r>
              <a:rPr lang="ko-KR" altLang="en-US" sz="1200" dirty="0">
                <a:effectLst/>
                <a:latin typeface="Helvetica" pitchFamily="2" charset="0"/>
              </a:rPr>
              <a:t>랜덤 포레스트</a:t>
            </a:r>
            <a:r>
              <a:rPr lang="en-US" altLang="ko-KR" sz="1200" dirty="0">
                <a:effectLst/>
                <a:latin typeface="Helvetica" pitchFamily="2" charset="0"/>
              </a:rPr>
              <a:t>, </a:t>
            </a:r>
            <a:r>
              <a:rPr lang="en-US" altLang="ko-Kore-KR" sz="1200" dirty="0">
                <a:effectLst/>
                <a:latin typeface="Helvetica" pitchFamily="2" charset="0"/>
              </a:rPr>
              <a:t>KNN</a:t>
            </a:r>
            <a:r>
              <a:rPr lang="ko-KR" altLang="en-US" sz="1200" dirty="0">
                <a:effectLst/>
                <a:latin typeface="Helvetica" pitchFamily="2" charset="0"/>
              </a:rPr>
              <a:t>의 경우 각각 </a:t>
            </a:r>
            <a:r>
              <a:rPr lang="en-US" altLang="ko-KR" sz="1200" dirty="0">
                <a:effectLst/>
                <a:latin typeface="Helvetica" pitchFamily="2" charset="0"/>
              </a:rPr>
              <a:t>98.4%, 98.4%, 98.7%</a:t>
            </a:r>
            <a:r>
              <a:rPr lang="ko-KR" altLang="en-US" sz="1200" dirty="0" err="1">
                <a:effectLst/>
                <a:latin typeface="Helvetica" pitchFamily="2" charset="0"/>
              </a:rPr>
              <a:t>를</a:t>
            </a:r>
            <a:r>
              <a:rPr lang="ko-KR" altLang="en-US" sz="1200" dirty="0">
                <a:effectLst/>
                <a:latin typeface="Helvetica" pitchFamily="2" charset="0"/>
              </a:rPr>
              <a:t> 달성</a:t>
            </a:r>
            <a:endParaRPr lang="en-US" altLang="ko-KR" sz="1200" dirty="0">
              <a:effectLst/>
              <a:latin typeface="Helvetica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ore-KR" sz="1200" dirty="0">
                <a:effectLst/>
                <a:latin typeface="Helvetica" pitchFamily="2" charset="0"/>
              </a:rPr>
              <a:t>Selected </a:t>
            </a:r>
            <a:r>
              <a:rPr lang="ko-KR" altLang="en-US" sz="1200" dirty="0">
                <a:effectLst/>
                <a:latin typeface="Helvetica" pitchFamily="2" charset="0"/>
              </a:rPr>
              <a:t>데이터셋에 대해서는 각각 </a:t>
            </a:r>
            <a:r>
              <a:rPr lang="en-US" altLang="ko-KR" sz="1200" dirty="0">
                <a:effectLst/>
                <a:latin typeface="Helvetica" pitchFamily="2" charset="0"/>
              </a:rPr>
              <a:t>97.5%, 97.6%, 97.4%</a:t>
            </a:r>
            <a:r>
              <a:rPr lang="ko-KR" altLang="en-US" sz="1200" dirty="0" err="1">
                <a:effectLst/>
                <a:latin typeface="Helvetica" pitchFamily="2" charset="0"/>
              </a:rPr>
              <a:t>를</a:t>
            </a:r>
            <a:r>
              <a:rPr lang="ko-KR" altLang="en-US" sz="1200" dirty="0">
                <a:effectLst/>
                <a:latin typeface="Helvetica" pitchFamily="2" charset="0"/>
              </a:rPr>
              <a:t> 달성</a:t>
            </a:r>
            <a:br>
              <a:rPr lang="en-US" altLang="ko-KR" sz="1200" dirty="0">
                <a:latin typeface="Helvetica" pitchFamily="2" charset="0"/>
              </a:rPr>
            </a:br>
            <a:r>
              <a:rPr lang="en-US" altLang="ko-KR" sz="1200" dirty="0"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sz="1200" dirty="0">
                <a:latin typeface="Helvetica" pitchFamily="2" charset="0"/>
                <a:sym typeface="Wingdings" pitchFamily="2" charset="2"/>
              </a:rPr>
              <a:t> </a:t>
            </a:r>
            <a:r>
              <a:rPr lang="ko-KR" altLang="en-US" sz="1200" dirty="0">
                <a:effectLst/>
                <a:latin typeface="Helvetica" pitchFamily="2" charset="0"/>
              </a:rPr>
              <a:t>또한</a:t>
            </a:r>
            <a:r>
              <a:rPr lang="ko-KR" altLang="en-US" sz="1200" dirty="0">
                <a:latin typeface="Helvetica" pitchFamily="2" charset="0"/>
              </a:rPr>
              <a:t> </a:t>
            </a:r>
            <a:r>
              <a:rPr lang="ko-KR" altLang="en-US" sz="1200" dirty="0">
                <a:effectLst/>
                <a:latin typeface="Helvetica" pitchFamily="2" charset="0"/>
              </a:rPr>
              <a:t>시간 측정 결과</a:t>
            </a:r>
            <a:r>
              <a:rPr lang="en-US" altLang="ko-KR" sz="1200" dirty="0">
                <a:effectLst/>
                <a:latin typeface="Helvetica" pitchFamily="2" charset="0"/>
              </a:rPr>
              <a:t>, </a:t>
            </a:r>
            <a:r>
              <a:rPr lang="en-US" altLang="ko-Kore-KR" sz="1200" dirty="0">
                <a:effectLst/>
                <a:latin typeface="Helvetica" pitchFamily="2" charset="0"/>
              </a:rPr>
              <a:t>Full</a:t>
            </a:r>
            <a:r>
              <a:rPr lang="ko-KR" altLang="en-US" sz="1200" dirty="0">
                <a:effectLst/>
                <a:latin typeface="Helvetica" pitchFamily="2" charset="0"/>
              </a:rPr>
              <a:t>에 비해 상당한 개선</a:t>
            </a:r>
            <a:endParaRPr lang="en-US" altLang="ko-KR" sz="1200" dirty="0">
              <a:effectLst/>
              <a:latin typeface="Helvetica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200" dirty="0">
                <a:effectLst/>
                <a:latin typeface="Helvetica" pitchFamily="2" charset="0"/>
              </a:rPr>
              <a:t>따라서 제안 기법은 사기 트랜잭션 탐지에 있어 높은 정확도와 적은 특징 사용</a:t>
            </a:r>
            <a:r>
              <a:rPr lang="en-US" altLang="ko-KR" sz="1200" dirty="0">
                <a:effectLst/>
                <a:latin typeface="Helvetica" pitchFamily="2" charset="0"/>
              </a:rPr>
              <a:t>, </a:t>
            </a:r>
            <a:r>
              <a:rPr lang="ko-KR" altLang="en-US" sz="1200" dirty="0">
                <a:effectLst/>
                <a:latin typeface="Helvetica" pitchFamily="2" charset="0"/>
              </a:rPr>
              <a:t>적은 소요 시간을 달성</a:t>
            </a:r>
            <a:endParaRPr lang="en-US" altLang="ko-KR" sz="1200" dirty="0">
              <a:effectLst/>
              <a:latin typeface="Helvetica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200" dirty="0">
                <a:effectLst/>
                <a:latin typeface="Helvetica" pitchFamily="2" charset="0"/>
              </a:rPr>
              <a:t>그러나 해당 연구는 불법 계정 탐지가 아닌 불법 계정이 수행한 사기 트랜잭션 탐지에 대한 방법을 제시</a:t>
            </a:r>
            <a:endParaRPr lang="en-US" altLang="ko-KR" sz="1200" dirty="0">
              <a:effectLst/>
              <a:latin typeface="Helvetica" pitchFamily="2" charset="0"/>
            </a:endParaRPr>
          </a:p>
          <a:p>
            <a:pPr lvl="1" algn="just">
              <a:lnSpc>
                <a:spcPct val="150000"/>
              </a:lnSpc>
            </a:pPr>
            <a:endParaRPr lang="en-US" altLang="ko-KR" sz="800" dirty="0">
              <a:effectLst/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endParaRPr kumimoji="1" lang="ko-Kore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4324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48A30-F01C-C55B-B309-68D929A2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4B6E8E-064B-4730-6F83-809CF49980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dirty="0">
                <a:effectLst/>
                <a:latin typeface="Helvetica" pitchFamily="2" charset="0"/>
              </a:rPr>
              <a:t>최근 블록체인 기술이 발전함에 따라 악의적인 행위를 하는 악성 노드가 증가</a:t>
            </a:r>
            <a:endParaRPr lang="en-US" altLang="ko-KR" sz="1200" dirty="0">
              <a:effectLst/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effectLst/>
                <a:latin typeface="Helvetica" pitchFamily="2" charset="0"/>
              </a:rPr>
              <a:t>이와 같은 악성 노드를 </a:t>
            </a:r>
            <a:r>
              <a:rPr lang="ko-KR" altLang="en-US" sz="1200" dirty="0" err="1">
                <a:effectLst/>
                <a:latin typeface="Helvetica" pitchFamily="2" charset="0"/>
              </a:rPr>
              <a:t>탐지하고자하는</a:t>
            </a:r>
            <a:r>
              <a:rPr lang="ko-KR" altLang="en-US" sz="1200" dirty="0">
                <a:effectLst/>
                <a:latin typeface="Helvetica" pitchFamily="2" charset="0"/>
              </a:rPr>
              <a:t> 연구들이 다수 진행되고 있었으며</a:t>
            </a:r>
            <a:r>
              <a:rPr lang="en-US" altLang="ko-KR" sz="1200" dirty="0">
                <a:effectLst/>
                <a:latin typeface="Helvetica" pitchFamily="2" charset="0"/>
              </a:rPr>
              <a:t>, </a:t>
            </a:r>
            <a:r>
              <a:rPr lang="ko-KR" altLang="en-US" sz="1200" dirty="0">
                <a:effectLst/>
                <a:latin typeface="Helvetica" pitchFamily="2" charset="0"/>
              </a:rPr>
              <a:t>대부분의 연구가 높은 정확도를 달성</a:t>
            </a:r>
            <a:endParaRPr lang="en-US" altLang="ko-KR" sz="1200" dirty="0">
              <a:effectLst/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effectLst/>
                <a:latin typeface="Helvetica" pitchFamily="2" charset="0"/>
              </a:rPr>
              <a:t>또한 </a:t>
            </a:r>
            <a:r>
              <a:rPr lang="en-US" altLang="ko-Kore-KR" sz="1200" dirty="0">
                <a:effectLst/>
                <a:latin typeface="Helvetica" pitchFamily="2" charset="0"/>
              </a:rPr>
              <a:t>EAO </a:t>
            </a:r>
            <a:r>
              <a:rPr lang="ko-KR" altLang="en-US" sz="1200" dirty="0">
                <a:effectLst/>
                <a:latin typeface="Helvetica" pitchFamily="2" charset="0"/>
              </a:rPr>
              <a:t>탐지 모델과 </a:t>
            </a:r>
            <a:r>
              <a:rPr lang="en-US" altLang="ko-Kore-KR" sz="1200" dirty="0">
                <a:effectLst/>
                <a:latin typeface="Helvetica" pitchFamily="2" charset="0"/>
              </a:rPr>
              <a:t>CA </a:t>
            </a:r>
            <a:r>
              <a:rPr lang="ko-KR" altLang="en-US" sz="1200" dirty="0">
                <a:effectLst/>
                <a:latin typeface="Helvetica" pitchFamily="2" charset="0"/>
              </a:rPr>
              <a:t>탐지 모델을 각각 구현한 연구도 있었다</a:t>
            </a:r>
            <a:r>
              <a:rPr lang="en-US" altLang="ko-KR" sz="1200" dirty="0">
                <a:effectLst/>
                <a:latin typeface="Helvetica" pitchFamily="2" charset="0"/>
              </a:rPr>
              <a:t>. </a:t>
            </a:r>
            <a:r>
              <a:rPr lang="ko-KR" altLang="en-US" sz="1200" dirty="0">
                <a:effectLst/>
                <a:latin typeface="Helvetica" pitchFamily="2" charset="0"/>
              </a:rPr>
              <a:t>블록체인 내에서 발생하는 악의적인 행위를 탐지하고자</a:t>
            </a:r>
            <a:r>
              <a:rPr lang="en-US" altLang="ko-KR" sz="1200" dirty="0">
                <a:effectLst/>
                <a:latin typeface="Helvetica" pitchFamily="2" charset="0"/>
              </a:rPr>
              <a:t>, </a:t>
            </a:r>
            <a:r>
              <a:rPr lang="ko-KR" altLang="en-US" sz="1200" dirty="0">
                <a:effectLst/>
                <a:latin typeface="Helvetica" pitchFamily="2" charset="0"/>
              </a:rPr>
              <a:t>악성 </a:t>
            </a:r>
            <a:r>
              <a:rPr lang="ko-KR" altLang="en-US" sz="1200" dirty="0" err="1">
                <a:effectLst/>
                <a:latin typeface="Helvetica" pitchFamily="2" charset="0"/>
              </a:rPr>
              <a:t>노드뿐만</a:t>
            </a:r>
            <a:r>
              <a:rPr lang="ko-KR" altLang="en-US" sz="1200" dirty="0">
                <a:effectLst/>
                <a:latin typeface="Helvetica" pitchFamily="2" charset="0"/>
              </a:rPr>
              <a:t> 아니라 악성 노드가 수행한 사기 트랜잭션을 탐지하는 연구도 진행되고 있었다</a:t>
            </a:r>
            <a:r>
              <a:rPr lang="en-US" altLang="ko-KR" sz="1200" dirty="0">
                <a:effectLst/>
                <a:latin typeface="Helvetica" pitchFamily="2" charset="0"/>
              </a:rPr>
              <a:t>. </a:t>
            </a:r>
          </a:p>
          <a:p>
            <a:pPr algn="just">
              <a:lnSpc>
                <a:spcPct val="150000"/>
              </a:lnSpc>
            </a:pPr>
            <a:r>
              <a:rPr lang="ko-KR" altLang="en-US" sz="1200" dirty="0">
                <a:effectLst/>
                <a:latin typeface="Helvetica" pitchFamily="2" charset="0"/>
              </a:rPr>
              <a:t>앞으로 악성 노드를 탐지하는 기법을 통해 블록체인을 더욱 다양한 분야에 적용할 수 있을 것으로 사료</a:t>
            </a:r>
            <a:r>
              <a:rPr lang="ko-Kore-KR" altLang="en-US" sz="1200" dirty="0">
                <a:effectLst/>
                <a:latin typeface="Helvetica" pitchFamily="2" charset="0"/>
              </a:rPr>
              <a:t>됨</a:t>
            </a:r>
            <a:endParaRPr lang="en-US" altLang="ko-KR" sz="12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312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44B81-365E-372F-6F00-F27860EF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참고문헌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0C86D0-5532-DFD5-82C8-57EDF7E8B0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ore-KR" sz="1400" dirty="0">
                <a:effectLst/>
                <a:latin typeface="Helvetica" pitchFamily="2" charset="0"/>
              </a:rPr>
              <a:t>[1] Nakamoto, Satoshi. "Bitcoin: A peer-to-peer electronic cash system." Decentralized Business Review (2008): 21260.</a:t>
            </a:r>
          </a:p>
          <a:p>
            <a:pPr marL="0" indent="0" algn="just">
              <a:buNone/>
            </a:pPr>
            <a:r>
              <a:rPr lang="en-US" altLang="ko-Kore-KR" sz="1400" dirty="0">
                <a:effectLst/>
                <a:latin typeface="Helvetica" pitchFamily="2" charset="0"/>
              </a:rPr>
              <a:t>[2] Kumar, Nitesh, et al. "Detecting malicious accounts on the Ethereum blockchain with supervised learning." International Symposium on Cyber Security Cryptography and Machine Learning. Springer, Cham, 2020.</a:t>
            </a:r>
          </a:p>
          <a:p>
            <a:pPr marL="0" indent="0" algn="just">
              <a:buNone/>
            </a:pPr>
            <a:r>
              <a:rPr lang="en-US" altLang="ko-Kore-KR" sz="1400" dirty="0">
                <a:effectLst/>
                <a:latin typeface="Helvetica" pitchFamily="2" charset="0"/>
              </a:rPr>
              <a:t>[3] Farrugia, Steven, Joshua Ellul, and George Azzopardi. "Detection of illicit accounts over the Ethereum blockchain." Expert Systems with Applications 150 (2020): 113318.</a:t>
            </a:r>
          </a:p>
          <a:p>
            <a:pPr marL="0" indent="0" algn="just">
              <a:buNone/>
            </a:pPr>
            <a:r>
              <a:rPr lang="en-US" altLang="ko-Kore-KR" sz="1400" dirty="0">
                <a:effectLst/>
                <a:latin typeface="Helvetica" pitchFamily="2" charset="0"/>
              </a:rPr>
              <a:t>[4] Ibrahim, </a:t>
            </a:r>
            <a:r>
              <a:rPr lang="en-US" altLang="ko-Kore-KR" sz="1400" dirty="0" err="1">
                <a:effectLst/>
                <a:latin typeface="Helvetica" pitchFamily="2" charset="0"/>
              </a:rPr>
              <a:t>Rahmeh</a:t>
            </a:r>
            <a:r>
              <a:rPr lang="en-US" altLang="ko-Kore-KR" sz="1400" dirty="0">
                <a:effectLst/>
                <a:latin typeface="Helvetica" pitchFamily="2" charset="0"/>
              </a:rPr>
              <a:t> Fawaz, Aseel Mohammad Elian, and Mohammed </a:t>
            </a:r>
            <a:r>
              <a:rPr lang="en-US" altLang="ko-Kore-KR" sz="1400" dirty="0" err="1">
                <a:effectLst/>
                <a:latin typeface="Helvetica" pitchFamily="2" charset="0"/>
              </a:rPr>
              <a:t>Ababneh</a:t>
            </a:r>
            <a:r>
              <a:rPr lang="en-US" altLang="ko-Kore-KR" sz="1400" dirty="0">
                <a:effectLst/>
                <a:latin typeface="Helvetica" pitchFamily="2" charset="0"/>
              </a:rPr>
              <a:t>. "Illicit account detection in the </a:t>
            </a:r>
            <a:r>
              <a:rPr lang="en-US" altLang="ko-Kore-KR" sz="1400" dirty="0" err="1">
                <a:effectLst/>
                <a:latin typeface="Helvetica" pitchFamily="2" charset="0"/>
              </a:rPr>
              <a:t>ethereum</a:t>
            </a:r>
            <a:r>
              <a:rPr lang="en-US" altLang="ko-Kore-KR" sz="1400" dirty="0">
                <a:effectLst/>
                <a:latin typeface="Helvetica" pitchFamily="2" charset="0"/>
              </a:rPr>
              <a:t> blockchain using machine learning." 2021 International Conference on Information Technology (ICIT). IEEE, 2021.</a:t>
            </a:r>
          </a:p>
          <a:p>
            <a:pPr marL="0" indent="0">
              <a:buNone/>
            </a:pP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0470914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6786</TotalTime>
  <Words>836</Words>
  <Application>Microsoft Macintosh PowerPoint</Application>
  <PresentationFormat>와이드스크린</PresentationFormat>
  <Paragraphs>48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Helvetica</vt:lpstr>
      <vt:lpstr>CryptoCraft 테마</vt:lpstr>
      <vt:lpstr>제목 테마</vt:lpstr>
      <vt:lpstr>딥러닝 기반의 악성 노드 탐지 기법 동향</vt:lpstr>
      <vt:lpstr>PowerPoint 프레젠테이션</vt:lpstr>
      <vt:lpstr>서론</vt:lpstr>
      <vt:lpstr>관련 연구</vt:lpstr>
      <vt:lpstr>연구 동향</vt:lpstr>
      <vt:lpstr>PowerPoint 프레젠테이션</vt:lpstr>
      <vt:lpstr>연구 동향</vt:lpstr>
      <vt:lpstr>결론</vt:lpstr>
      <vt:lpstr>참고문헌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예준 캉</cp:lastModifiedBy>
  <cp:revision>188</cp:revision>
  <dcterms:created xsi:type="dcterms:W3CDTF">2019-03-05T04:29:07Z</dcterms:created>
  <dcterms:modified xsi:type="dcterms:W3CDTF">2022-10-20T14:47:02Z</dcterms:modified>
</cp:coreProperties>
</file>