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7" r:id="rId6"/>
    <p:sldId id="281" r:id="rId7"/>
    <p:sldId id="286" r:id="rId8"/>
    <p:sldId id="282" r:id="rId9"/>
    <p:sldId id="283" r:id="rId10"/>
    <p:sldId id="284" r:id="rId11"/>
    <p:sldId id="285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1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48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 dirty="0"/>
              <a:t>딥러닝 기술을 적용한 난수 </a:t>
            </a:r>
            <a:r>
              <a:rPr lang="ko-KR" altLang="en-US" sz="4000" b="1" dirty="0" err="1"/>
              <a:t>생성기</a:t>
            </a:r>
            <a:r>
              <a:rPr lang="ko-KR" altLang="en-US" sz="4000" b="1" dirty="0"/>
              <a:t> 연구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융합공학과 김현지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ko-KR" altLang="en-US" dirty="0" err="1"/>
              <a:t>난수생성기</a:t>
            </a:r>
            <a:r>
              <a:rPr lang="ko-KR" altLang="en-US" dirty="0"/>
              <a:t>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강화학습 기반의 난수 </a:t>
            </a:r>
            <a:r>
              <a:rPr lang="ko-KR" altLang="en-US" sz="1800" dirty="0" err="1"/>
              <a:t>생성기</a:t>
            </a:r>
            <a:r>
              <a:rPr lang="en-US" altLang="ko-KR" sz="1800" dirty="0"/>
              <a:t>[3]</a:t>
            </a:r>
          </a:p>
          <a:p>
            <a:pPr lvl="1"/>
            <a:r>
              <a:rPr lang="ko-KR" altLang="en-US" sz="1800" b="1" dirty="0"/>
              <a:t>크게 두 부분으로 나뉨</a:t>
            </a:r>
            <a:endParaRPr lang="en-US" altLang="ko-KR" sz="1800" b="1" dirty="0"/>
          </a:p>
          <a:p>
            <a:pPr lvl="2"/>
            <a:r>
              <a:rPr lang="ko-KR" altLang="en-US" sz="1600" dirty="0">
                <a:sym typeface="Wingdings" pitchFamily="2" charset="2"/>
              </a:rPr>
              <a:t>환경 </a:t>
            </a:r>
            <a:r>
              <a:rPr lang="en-US" altLang="ko-KR" sz="1600" dirty="0">
                <a:sym typeface="Wingdings" pitchFamily="2" charset="2"/>
              </a:rPr>
              <a:t>(Agent</a:t>
            </a:r>
            <a:r>
              <a:rPr lang="ko-KR" altLang="en-US" sz="1600" dirty="0">
                <a:sym typeface="Wingdings" pitchFamily="2" charset="2"/>
              </a:rPr>
              <a:t>의 </a:t>
            </a:r>
            <a:r>
              <a:rPr lang="ko-KR" altLang="en-US" sz="1600" dirty="0" err="1">
                <a:sym typeface="Wingdings" pitchFamily="2" charset="2"/>
              </a:rPr>
              <a:t>행동별</a:t>
            </a:r>
            <a:r>
              <a:rPr lang="ko-KR" altLang="en-US" sz="1600" dirty="0">
                <a:sym typeface="Wingdings" pitchFamily="2" charset="2"/>
              </a:rPr>
              <a:t> 상태 공간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평가</a:t>
            </a:r>
            <a:r>
              <a:rPr lang="en-US" altLang="ko-KR" sz="1600" dirty="0">
                <a:sym typeface="Wingdings" pitchFamily="2" charset="2"/>
              </a:rPr>
              <a:t>, </a:t>
            </a:r>
            <a:r>
              <a:rPr lang="ko-KR" altLang="en-US" sz="1600" dirty="0">
                <a:sym typeface="Wingdings" pitchFamily="2" charset="2"/>
              </a:rPr>
              <a:t>보상 정책으로 구성</a:t>
            </a:r>
            <a:r>
              <a:rPr lang="en-US" altLang="ko-KR" sz="1600" dirty="0">
                <a:sym typeface="Wingdings" pitchFamily="2" charset="2"/>
              </a:rPr>
              <a:t>)</a:t>
            </a:r>
          </a:p>
          <a:p>
            <a:pPr lvl="2"/>
            <a:r>
              <a:rPr lang="en-US" altLang="ko-KR" sz="1600" dirty="0">
                <a:sym typeface="Wingdings" pitchFamily="2" charset="2"/>
              </a:rPr>
              <a:t>Agent (</a:t>
            </a:r>
            <a:r>
              <a:rPr lang="ko-KR" altLang="en-US" sz="1600" dirty="0">
                <a:sym typeface="Wingdings" pitchFamily="2" charset="2"/>
              </a:rPr>
              <a:t>시계열 학습을 위한 </a:t>
            </a:r>
            <a:r>
              <a:rPr lang="en-US" altLang="ko-KR" sz="1600" dirty="0">
                <a:sym typeface="Wingdings" pitchFamily="2" charset="2"/>
              </a:rPr>
              <a:t>RNN,</a:t>
            </a:r>
            <a:r>
              <a:rPr lang="ko-KR" altLang="en-US" sz="1600" dirty="0">
                <a:sym typeface="Wingdings" pitchFamily="2" charset="2"/>
              </a:rPr>
              <a:t> 이미지 학습을 위한 </a:t>
            </a:r>
            <a:r>
              <a:rPr lang="en-US" altLang="ko-KR" sz="1600" dirty="0">
                <a:sym typeface="Wingdings" pitchFamily="2" charset="2"/>
              </a:rPr>
              <a:t>CNN, Fully connected layer</a:t>
            </a:r>
            <a:r>
              <a:rPr lang="ko-KR" altLang="en-US" sz="1600" dirty="0">
                <a:sym typeface="Wingdings" pitchFamily="2" charset="2"/>
              </a:rPr>
              <a:t>로 구성</a:t>
            </a:r>
            <a:r>
              <a:rPr lang="en-US" altLang="ko-KR" sz="1600" dirty="0">
                <a:sym typeface="Wingdings" pitchFamily="2" charset="2"/>
              </a:rPr>
              <a:t>)</a:t>
            </a:r>
            <a:endParaRPr lang="en-US" altLang="ko-KR" sz="1400" dirty="0">
              <a:sym typeface="Wingdings" pitchFamily="2" charset="2"/>
            </a:endParaRPr>
          </a:p>
          <a:p>
            <a:pPr lvl="1"/>
            <a:r>
              <a:rPr lang="ko-KR" altLang="en-US" sz="1800" b="1" dirty="0">
                <a:sym typeface="Wingdings" pitchFamily="2" charset="2"/>
              </a:rPr>
              <a:t>행동 별 상태 공간 </a:t>
            </a:r>
            <a:r>
              <a:rPr lang="en-US" altLang="ko-KR" sz="1800" dirty="0">
                <a:sym typeface="Wingdings" pitchFamily="2" charset="2"/>
              </a:rPr>
              <a:t>: </a:t>
            </a:r>
            <a:r>
              <a:rPr lang="ko-KR" altLang="en-US" sz="1800" dirty="0" err="1">
                <a:sym typeface="Wingdings" pitchFamily="2" charset="2"/>
              </a:rPr>
              <a:t>딥러닝을</a:t>
            </a:r>
            <a:r>
              <a:rPr lang="ko-KR" altLang="en-US" sz="1800" dirty="0">
                <a:sym typeface="Wingdings" pitchFamily="2" charset="2"/>
              </a:rPr>
              <a:t> 통해 생성한 동작을 다음 상태 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ko-KR" altLang="en-US" sz="1800" dirty="0">
                <a:sym typeface="Wingdings" pitchFamily="2" charset="2"/>
              </a:rPr>
              <a:t>난수</a:t>
            </a:r>
            <a:r>
              <a:rPr lang="en-US" altLang="ko-KR" sz="1800" dirty="0">
                <a:sym typeface="Wingdings" pitchFamily="2" charset="2"/>
              </a:rPr>
              <a:t>)</a:t>
            </a:r>
            <a:r>
              <a:rPr lang="ko-KR" altLang="en-US" sz="1800" dirty="0">
                <a:sym typeface="Wingdings" pitchFamily="2" charset="2"/>
              </a:rPr>
              <a:t>로 변환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ko-KR" altLang="en-US" sz="1800" b="1" dirty="0">
                <a:sym typeface="Wingdings" pitchFamily="2" charset="2"/>
              </a:rPr>
              <a:t>평가</a:t>
            </a:r>
            <a:r>
              <a:rPr lang="ko-KR" altLang="en-US" sz="1800" dirty="0">
                <a:sym typeface="Wingdings" pitchFamily="2" charset="2"/>
              </a:rPr>
              <a:t> </a:t>
            </a:r>
            <a:r>
              <a:rPr lang="en-US" altLang="ko-KR" sz="1800" dirty="0">
                <a:sym typeface="Wingdings" pitchFamily="2" charset="2"/>
              </a:rPr>
              <a:t>: </a:t>
            </a:r>
            <a:r>
              <a:rPr lang="ko-KR" altLang="en-US" sz="1800" dirty="0">
                <a:sym typeface="Wingdings" pitchFamily="2" charset="2"/>
              </a:rPr>
              <a:t>다음 상태의 임의성을 점수로 변환하여 다음 행동의 보상으로 사용 </a:t>
            </a:r>
            <a:r>
              <a:rPr lang="en-US" altLang="ko-KR" sz="1800" dirty="0">
                <a:sym typeface="Wingdings" pitchFamily="2" charset="2"/>
              </a:rPr>
              <a:t>(</a:t>
            </a:r>
            <a:r>
              <a:rPr lang="ko-KR" altLang="en-US" sz="1800" dirty="0">
                <a:sym typeface="Wingdings" pitchFamily="2" charset="2"/>
              </a:rPr>
              <a:t>보상이 클수록 난수성이 높음</a:t>
            </a:r>
            <a:r>
              <a:rPr lang="en-US" altLang="ko-KR" sz="1800" dirty="0">
                <a:sym typeface="Wingdings" pitchFamily="2" charset="2"/>
              </a:rPr>
              <a:t>)</a:t>
            </a:r>
          </a:p>
          <a:p>
            <a:pPr lvl="1"/>
            <a:r>
              <a:rPr lang="en-US" altLang="ko-KR" sz="1800" dirty="0">
                <a:sym typeface="Wingdings" pitchFamily="2" charset="2"/>
              </a:rPr>
              <a:t>RNN</a:t>
            </a:r>
            <a:r>
              <a:rPr lang="ko-KR" altLang="en-US" sz="1800" dirty="0" err="1">
                <a:sym typeface="Wingdings" pitchFamily="2" charset="2"/>
              </a:rPr>
              <a:t>으로</a:t>
            </a:r>
            <a:r>
              <a:rPr lang="ko-KR" altLang="en-US" sz="1800" dirty="0">
                <a:sym typeface="Wingdings" pitchFamily="2" charset="2"/>
              </a:rPr>
              <a:t> 부터 생성된 특징 벡터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1)</a:t>
            </a:r>
            <a:r>
              <a:rPr lang="ko-KR" altLang="en-US" sz="1800" dirty="0">
                <a:sym typeface="Wingdings" pitchFamily="2" charset="2"/>
              </a:rPr>
              <a:t> 시간 순으로 누적하여 이미지를 생성한 후 </a:t>
            </a:r>
            <a:r>
              <a:rPr lang="en-US" altLang="ko-KR" sz="1800" dirty="0">
                <a:sym typeface="Wingdings" pitchFamily="2" charset="2"/>
              </a:rPr>
              <a:t>CNN</a:t>
            </a:r>
            <a:r>
              <a:rPr lang="ko-KR" altLang="en-US" sz="1800" dirty="0">
                <a:sym typeface="Wingdings" pitchFamily="2" charset="2"/>
              </a:rPr>
              <a:t>을 통해 학습</a:t>
            </a:r>
            <a:br>
              <a:rPr lang="en-US" altLang="ko-KR" sz="1800" dirty="0">
                <a:sym typeface="Wingdings" pitchFamily="2" charset="2"/>
              </a:rPr>
            </a:br>
            <a:r>
              <a:rPr lang="en-US" altLang="ko-KR" sz="1800" dirty="0">
                <a:sym typeface="Wingdings" pitchFamily="2" charset="2"/>
              </a:rPr>
              <a:t>2) CNN</a:t>
            </a:r>
            <a:r>
              <a:rPr lang="ko-KR" altLang="en-US" sz="1800" dirty="0">
                <a:sym typeface="Wingdings" pitchFamily="2" charset="2"/>
              </a:rPr>
              <a:t>의 출력과 합쳐서 </a:t>
            </a:r>
            <a:r>
              <a:rPr lang="en-US" altLang="ko-KR" sz="1800" dirty="0">
                <a:sym typeface="Wingdings" pitchFamily="2" charset="2"/>
              </a:rPr>
              <a:t>FC layer</a:t>
            </a:r>
            <a:r>
              <a:rPr lang="ko-KR" altLang="en-US" sz="1800" dirty="0">
                <a:sym typeface="Wingdings" pitchFamily="2" charset="2"/>
              </a:rPr>
              <a:t>에 입력</a:t>
            </a:r>
            <a:endParaRPr lang="en-US" altLang="ko-KR" sz="1800" dirty="0">
              <a:sym typeface="Wingdings" pitchFamily="2" charset="2"/>
            </a:endParaRPr>
          </a:p>
          <a:p>
            <a:pPr lvl="1"/>
            <a:r>
              <a:rPr lang="en-US" altLang="ko-KR" sz="1800" b="1" dirty="0">
                <a:sym typeface="Wingdings" pitchFamily="2" charset="2"/>
              </a:rPr>
              <a:t>800-bit</a:t>
            </a:r>
            <a:r>
              <a:rPr lang="ko-KR" altLang="en-US" sz="1800" b="1" dirty="0">
                <a:sym typeface="Wingdings" pitchFamily="2" charset="2"/>
              </a:rPr>
              <a:t>의 </a:t>
            </a:r>
            <a:r>
              <a:rPr lang="ko-KR" altLang="en-US" sz="1800" b="1" dirty="0" err="1">
                <a:sym typeface="Wingdings" pitchFamily="2" charset="2"/>
              </a:rPr>
              <a:t>난수열</a:t>
            </a:r>
            <a:r>
              <a:rPr lang="ko-KR" altLang="en-US" sz="1800" dirty="0" err="1">
                <a:sym typeface="Wingdings" pitchFamily="2" charset="2"/>
              </a:rPr>
              <a:t>이</a:t>
            </a:r>
            <a:r>
              <a:rPr lang="ko-KR" altLang="en-US" sz="1800" dirty="0">
                <a:sym typeface="Wingdings" pitchFamily="2" charset="2"/>
              </a:rPr>
              <a:t> 생성되며</a:t>
            </a:r>
            <a:r>
              <a:rPr lang="en-US" altLang="ko-KR" sz="1800" dirty="0">
                <a:sym typeface="Wingdings" pitchFamily="2" charset="2"/>
              </a:rPr>
              <a:t>, SP 800-22 </a:t>
            </a:r>
            <a:r>
              <a:rPr lang="ko-KR" altLang="en-US" sz="1800" dirty="0">
                <a:sym typeface="Wingdings" pitchFamily="2" charset="2"/>
              </a:rPr>
              <a:t>테스트 결과</a:t>
            </a:r>
            <a:r>
              <a:rPr lang="en-US" altLang="ko-KR" sz="1800" dirty="0">
                <a:sym typeface="Wingdings" pitchFamily="2" charset="2"/>
              </a:rPr>
              <a:t>, </a:t>
            </a:r>
            <a:r>
              <a:rPr lang="ko-KR" altLang="en-US" sz="1800" dirty="0">
                <a:sym typeface="Wingdings" pitchFamily="2" charset="2"/>
              </a:rPr>
              <a:t>충분한 난수성을 달성</a:t>
            </a:r>
            <a:endParaRPr lang="en-US" altLang="ko-KR" sz="1800" dirty="0">
              <a:sym typeface="Wingdings" pitchFamily="2" charset="2"/>
            </a:endParaRP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56C9ECD-37F6-D07B-0EA6-FF69904B2DD4}"/>
              </a:ext>
            </a:extLst>
          </p:cNvPr>
          <p:cNvGrpSpPr/>
          <p:nvPr/>
        </p:nvGrpSpPr>
        <p:grpSpPr>
          <a:xfrm>
            <a:off x="4414081" y="4239169"/>
            <a:ext cx="7213599" cy="2517231"/>
            <a:chOff x="3776133" y="3505200"/>
            <a:chExt cx="7213599" cy="2517231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170AA2B2-912A-42DA-833E-5BD2FC70E137}"/>
                </a:ext>
              </a:extLst>
            </p:cNvPr>
            <p:cNvGrpSpPr/>
            <p:nvPr/>
          </p:nvGrpSpPr>
          <p:grpSpPr>
            <a:xfrm>
              <a:off x="3776133" y="3505200"/>
              <a:ext cx="7213599" cy="2128414"/>
              <a:chOff x="3699933" y="3098800"/>
              <a:chExt cx="7213599" cy="212841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C538D0B-DCB5-01B4-7F9A-1416C02ABCCD}"/>
                  </a:ext>
                </a:extLst>
              </p:cNvPr>
              <p:cNvSpPr/>
              <p:nvPr/>
            </p:nvSpPr>
            <p:spPr>
              <a:xfrm>
                <a:off x="7086599" y="3098800"/>
                <a:ext cx="3826933" cy="2125133"/>
              </a:xfrm>
              <a:prstGeom prst="rect">
                <a:avLst/>
              </a:prstGeom>
              <a:solidFill>
                <a:schemeClr val="bg1"/>
              </a:solidFill>
              <a:ln w="19050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C71134-562E-7774-306C-31783C9932A6}"/>
                  </a:ext>
                </a:extLst>
              </p:cNvPr>
              <p:cNvSpPr txBox="1"/>
              <p:nvPr/>
            </p:nvSpPr>
            <p:spPr>
              <a:xfrm>
                <a:off x="7285565" y="3228949"/>
                <a:ext cx="8720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RNN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C9B45-1213-45E1-5694-631F3FBE819D}"/>
                  </a:ext>
                </a:extLst>
              </p:cNvPr>
              <p:cNvSpPr txBox="1"/>
              <p:nvPr/>
            </p:nvSpPr>
            <p:spPr>
              <a:xfrm>
                <a:off x="8953500" y="3228949"/>
                <a:ext cx="182033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Feature vector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18BDD-31AB-5C72-2D4C-3BA55621F47E}"/>
                  </a:ext>
                </a:extLst>
              </p:cNvPr>
              <p:cNvSpPr txBox="1"/>
              <p:nvPr/>
            </p:nvSpPr>
            <p:spPr>
              <a:xfrm>
                <a:off x="9901767" y="3967467"/>
                <a:ext cx="8720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CNN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0A13FB-962F-6F55-3254-468F454405B8}"/>
                  </a:ext>
                </a:extLst>
              </p:cNvPr>
              <p:cNvSpPr txBox="1"/>
              <p:nvPr/>
            </p:nvSpPr>
            <p:spPr>
              <a:xfrm>
                <a:off x="7285565" y="4705985"/>
                <a:ext cx="235796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Georgia" panose="02040502050405020303" pitchFamily="18" charset="0"/>
                  </a:rPr>
                  <a:t>Fully connected layer</a:t>
                </a:r>
                <a:endParaRPr kumimoji="1" lang="ko-KR" altLang="en-US" dirty="0">
                  <a:latin typeface="Georgia" panose="02040502050405020303" pitchFamily="18" charset="0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06BA7CB-C10C-E14C-B26F-12039CDE2364}"/>
                  </a:ext>
                </a:extLst>
              </p:cNvPr>
              <p:cNvGrpSpPr/>
              <p:nvPr/>
            </p:nvGrpSpPr>
            <p:grpSpPr>
              <a:xfrm>
                <a:off x="3892283" y="3228949"/>
                <a:ext cx="2398448" cy="1846368"/>
                <a:chOff x="1075267" y="3228949"/>
                <a:chExt cx="2398448" cy="1846368"/>
              </a:xfrm>
            </p:grpSpPr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6E0186E-0511-0653-B8BC-50563F055CD0}"/>
                    </a:ext>
                  </a:extLst>
                </p:cNvPr>
                <p:cNvSpPr txBox="1"/>
                <p:nvPr/>
              </p:nvSpPr>
              <p:spPr>
                <a:xfrm>
                  <a:off x="1075267" y="4705985"/>
                  <a:ext cx="239844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Georgia" panose="02040502050405020303" pitchFamily="18" charset="0"/>
                    </a:rPr>
                    <a:t>State space by action</a:t>
                  </a:r>
                  <a:endParaRPr kumimoji="1" lang="ko-KR" altLang="en-US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C1FDA1-3897-7AF9-679A-2FB7773C51E9}"/>
                    </a:ext>
                  </a:extLst>
                </p:cNvPr>
                <p:cNvSpPr txBox="1"/>
                <p:nvPr/>
              </p:nvSpPr>
              <p:spPr>
                <a:xfrm>
                  <a:off x="1075267" y="3967467"/>
                  <a:ext cx="239844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Georgia" panose="02040502050405020303" pitchFamily="18" charset="0"/>
                    </a:rPr>
                    <a:t>Evaluation</a:t>
                  </a:r>
                  <a:endParaRPr kumimoji="1" lang="ko-KR" altLang="en-US" dirty="0">
                    <a:latin typeface="Georgia" panose="02040502050405020303" pitchFamily="18" charset="0"/>
                  </a:endParaRP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1075780-4800-18B5-A116-81CEFEBCF212}"/>
                    </a:ext>
                  </a:extLst>
                </p:cNvPr>
                <p:cNvSpPr txBox="1"/>
                <p:nvPr/>
              </p:nvSpPr>
              <p:spPr>
                <a:xfrm>
                  <a:off x="1075267" y="3228949"/>
                  <a:ext cx="2398448" cy="369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dirty="0">
                      <a:latin typeface="Georgia" panose="02040502050405020303" pitchFamily="18" charset="0"/>
                    </a:rPr>
                    <a:t>Reward policy</a:t>
                  </a:r>
                  <a:endParaRPr kumimoji="1" lang="ko-KR" altLang="en-US" dirty="0">
                    <a:latin typeface="Georgia" panose="02040502050405020303" pitchFamily="18" charset="0"/>
                  </a:endParaRPr>
                </a:p>
              </p:txBody>
            </p:sp>
          </p:grp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ED91AEC3-322B-86BE-C3C2-99C16BAEA76B}"/>
                  </a:ext>
                </a:extLst>
              </p:cNvPr>
              <p:cNvCxnSpPr>
                <a:stCxn id="9" idx="0"/>
                <a:endCxn id="10" idx="2"/>
              </p:cNvCxnSpPr>
              <p:nvPr/>
            </p:nvCxnSpPr>
            <p:spPr>
              <a:xfrm flipV="1">
                <a:off x="5091507" y="4336799"/>
                <a:ext cx="0" cy="369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화살표 연결선 14">
                <a:extLst>
                  <a:ext uri="{FF2B5EF4-FFF2-40B4-BE49-F238E27FC236}">
                    <a16:creationId xmlns:a16="http://schemas.microsoft.com/office/drawing/2014/main" id="{4F0B5F42-3222-9C00-8151-A4AD4A077165}"/>
                  </a:ext>
                </a:extLst>
              </p:cNvPr>
              <p:cNvCxnSpPr>
                <a:cxnSpLocks/>
                <a:stCxn id="10" idx="0"/>
                <a:endCxn id="11" idx="2"/>
              </p:cNvCxnSpPr>
              <p:nvPr/>
            </p:nvCxnSpPr>
            <p:spPr>
              <a:xfrm flipV="1">
                <a:off x="5091507" y="3598281"/>
                <a:ext cx="0" cy="3691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D48AA8-1485-37FE-C7A7-DBEEFD0603BE}"/>
                      </a:ext>
                    </a:extLst>
                  </p:cNvPr>
                  <p:cNvSpPr txBox="1"/>
                  <p:nvPr/>
                </p:nvSpPr>
                <p:spPr>
                  <a:xfrm>
                    <a:off x="8217563" y="3890523"/>
                    <a:ext cx="43603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800" i="1" smtClean="0">
                              <a:latin typeface="Cambria Math" panose="02040503050406030204" pitchFamily="18" charset="0"/>
                            </a:rPr>
                            <m:t>⨁</m:t>
                          </m:r>
                        </m:oMath>
                      </m:oMathPara>
                    </a14:m>
                    <a:endParaRPr kumimoji="1" lang="ko-KR" altLang="en-US" sz="28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3D48AA8-1485-37FE-C7A7-DBEEFD0603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7563" y="3890523"/>
                    <a:ext cx="436033" cy="52322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429" r="-22857" b="-952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꺾인 연결선[E] 19">
                <a:extLst>
                  <a:ext uri="{FF2B5EF4-FFF2-40B4-BE49-F238E27FC236}">
                    <a16:creationId xmlns:a16="http://schemas.microsoft.com/office/drawing/2014/main" id="{A6F0B2B8-BD0C-7D16-C19C-2D50997D5ACD}"/>
                  </a:ext>
                </a:extLst>
              </p:cNvPr>
              <p:cNvCxnSpPr>
                <a:cxnSpLocks/>
                <a:stCxn id="5" idx="2"/>
                <a:endCxn id="18" idx="1"/>
              </p:cNvCxnSpPr>
              <p:nvPr/>
            </p:nvCxnSpPr>
            <p:spPr>
              <a:xfrm rot="16200000" flipH="1">
                <a:off x="7692655" y="3627225"/>
                <a:ext cx="553852" cy="495964"/>
              </a:xfrm>
              <a:prstGeom prst="bentConnector2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화살표 연결선 26">
                <a:extLst>
                  <a:ext uri="{FF2B5EF4-FFF2-40B4-BE49-F238E27FC236}">
                    <a16:creationId xmlns:a16="http://schemas.microsoft.com/office/drawing/2014/main" id="{A4C8AF47-4AAD-DC34-E023-11AFC41864CF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10333566" y="3598135"/>
                <a:ext cx="4235" cy="3693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50D60EE6-F2A0-13D7-27C0-E62C674502F1}"/>
                  </a:ext>
                </a:extLst>
              </p:cNvPr>
              <p:cNvCxnSpPr>
                <a:cxnSpLocks/>
                <a:stCxn id="5" idx="3"/>
                <a:endCxn id="6" idx="1"/>
              </p:cNvCxnSpPr>
              <p:nvPr/>
            </p:nvCxnSpPr>
            <p:spPr>
              <a:xfrm>
                <a:off x="8157632" y="3413615"/>
                <a:ext cx="7958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화살표 연결선 33">
                <a:extLst>
                  <a:ext uri="{FF2B5EF4-FFF2-40B4-BE49-F238E27FC236}">
                    <a16:creationId xmlns:a16="http://schemas.microsoft.com/office/drawing/2014/main" id="{4BAAE20F-EC9C-77A2-3FA2-6D9A06709577}"/>
                  </a:ext>
                </a:extLst>
              </p:cNvPr>
              <p:cNvCxnSpPr>
                <a:cxnSpLocks/>
                <a:stCxn id="7" idx="1"/>
                <a:endCxn id="18" idx="3"/>
              </p:cNvCxnSpPr>
              <p:nvPr/>
            </p:nvCxnSpPr>
            <p:spPr>
              <a:xfrm flipH="1">
                <a:off x="8653596" y="4152133"/>
                <a:ext cx="12481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직선 화살표 연결선 36">
                <a:extLst>
                  <a:ext uri="{FF2B5EF4-FFF2-40B4-BE49-F238E27FC236}">
                    <a16:creationId xmlns:a16="http://schemas.microsoft.com/office/drawing/2014/main" id="{1B464FF1-9531-CFE7-A70E-7199D972BEA6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8464549" y="4152133"/>
                <a:ext cx="0" cy="55385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직선 화살표 연결선 45">
                <a:extLst>
                  <a:ext uri="{FF2B5EF4-FFF2-40B4-BE49-F238E27FC236}">
                    <a16:creationId xmlns:a16="http://schemas.microsoft.com/office/drawing/2014/main" id="{AD76BE17-EBFC-409D-276F-63D79C6408E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6290731" y="4890651"/>
                <a:ext cx="9948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D5E78C32-BB1D-4A93-D1B6-FB049168D400}"/>
                  </a:ext>
                </a:extLst>
              </p:cNvPr>
              <p:cNvSpPr/>
              <p:nvPr/>
            </p:nvSpPr>
            <p:spPr>
              <a:xfrm>
                <a:off x="3699933" y="3102081"/>
                <a:ext cx="2810935" cy="2125133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50" name="직선 화살표 연결선 49">
                <a:extLst>
                  <a:ext uri="{FF2B5EF4-FFF2-40B4-BE49-F238E27FC236}">
                    <a16:creationId xmlns:a16="http://schemas.microsoft.com/office/drawing/2014/main" id="{90562346-DA41-4371-FC67-3AA6E636A8F0}"/>
                  </a:ext>
                </a:extLst>
              </p:cNvPr>
              <p:cNvCxnSpPr>
                <a:cxnSpLocks/>
                <a:stCxn id="11" idx="3"/>
                <a:endCxn id="5" idx="1"/>
              </p:cNvCxnSpPr>
              <p:nvPr/>
            </p:nvCxnSpPr>
            <p:spPr>
              <a:xfrm>
                <a:off x="6290731" y="3413615"/>
                <a:ext cx="99483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4AC9A31-C927-6A24-CB02-3A0C3437938A}"/>
                </a:ext>
              </a:extLst>
            </p:cNvPr>
            <p:cNvSpPr txBox="1"/>
            <p:nvPr/>
          </p:nvSpPr>
          <p:spPr>
            <a:xfrm>
              <a:off x="8487833" y="5653099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Agent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FAC07A-E2D8-B501-591F-906F55B5CD3B}"/>
                </a:ext>
              </a:extLst>
            </p:cNvPr>
            <p:cNvSpPr txBox="1"/>
            <p:nvPr/>
          </p:nvSpPr>
          <p:spPr>
            <a:xfrm>
              <a:off x="4385735" y="5653099"/>
              <a:ext cx="1566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Georgia" panose="02040502050405020303" pitchFamily="18" charset="0"/>
                </a:rPr>
                <a:t>Environment</a:t>
              </a:r>
              <a:endParaRPr kumimoji="1" lang="ko-KR" altLang="en-US" dirty="0">
                <a:latin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13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크게 </a:t>
            </a:r>
            <a:r>
              <a:rPr lang="ko-KR" altLang="en-US" sz="1800" b="1" dirty="0"/>
              <a:t>난수</a:t>
            </a:r>
            <a:r>
              <a:rPr lang="ko-KR" altLang="en-US" sz="1800" dirty="0"/>
              <a:t> </a:t>
            </a:r>
            <a:r>
              <a:rPr lang="ko-KR" altLang="en-US" sz="1800" b="1" dirty="0"/>
              <a:t>생성과 예측</a:t>
            </a:r>
            <a:r>
              <a:rPr lang="ko-KR" altLang="en-US" sz="1800" dirty="0"/>
              <a:t>으로 나뉨</a:t>
            </a:r>
            <a:endParaRPr lang="en-US" altLang="ko-KR" sz="1800" dirty="0"/>
          </a:p>
          <a:p>
            <a:pPr lvl="1"/>
            <a:r>
              <a:rPr lang="ko-KR" altLang="en-US" sz="1600" dirty="0"/>
              <a:t>앞서 소개된 연구들 외에도 양자 난수 생성기에 대한 난수 예측에 관한 연구 등이 있음</a:t>
            </a:r>
            <a:endParaRPr lang="en-US" altLang="ko-KR" sz="1600" dirty="0"/>
          </a:p>
          <a:p>
            <a:r>
              <a:rPr lang="ko-KR" altLang="en-US" sz="1800" dirty="0"/>
              <a:t>난수는 시계열 데이터이므로 대부분의 연구에서 </a:t>
            </a:r>
            <a:r>
              <a:rPr lang="en-US" altLang="ko-KR" sz="1800" b="1" dirty="0"/>
              <a:t>RNN, CNN-1D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주로 사용</a:t>
            </a:r>
            <a:endParaRPr lang="en-US" altLang="ko-KR" sz="1800" dirty="0"/>
          </a:p>
          <a:p>
            <a:r>
              <a:rPr lang="ko-KR" altLang="en-US" sz="1800" dirty="0"/>
              <a:t>현재 딥러닝 기반의 난수 생성기들은 </a:t>
            </a:r>
            <a:r>
              <a:rPr lang="ko-KR" altLang="en-US" sz="1800" b="1" dirty="0"/>
              <a:t>높은 난수성을 확보</a:t>
            </a:r>
            <a:r>
              <a:rPr lang="en-US" altLang="ko-KR" sz="1800" dirty="0"/>
              <a:t>, </a:t>
            </a:r>
            <a:r>
              <a:rPr lang="ko-KR" altLang="en-US" sz="1800" dirty="0"/>
              <a:t>그러나 </a:t>
            </a:r>
            <a:r>
              <a:rPr lang="ko-KR" altLang="en-US" sz="1800" b="1" dirty="0"/>
              <a:t>생성 시간은 거의 고려하지 않음</a:t>
            </a:r>
            <a:endParaRPr lang="en-US" altLang="ko-KR" sz="1800" b="1" dirty="0"/>
          </a:p>
          <a:p>
            <a:r>
              <a:rPr lang="ko-KR" altLang="en-US" sz="1800" dirty="0"/>
              <a:t>향후에는 </a:t>
            </a:r>
            <a:r>
              <a:rPr lang="ko-KR" altLang="en-US" sz="1800" b="1" dirty="0"/>
              <a:t>더 빠른 속도로 높은 난수성을 확보하기 위한 경량 구현 및 그에 대한 평가가 필요</a:t>
            </a:r>
            <a:r>
              <a:rPr lang="ko-KR" altLang="en-US" sz="1800" dirty="0"/>
              <a:t>할 것으로 생각</a:t>
            </a:r>
          </a:p>
        </p:txBody>
      </p:sp>
    </p:spTree>
    <p:extLst>
      <p:ext uri="{BB962C8B-B14F-4D97-AF65-F5344CB8AC3E}">
        <p14:creationId xmlns:p14="http://schemas.microsoft.com/office/powerpoint/2010/main" val="2018490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배경지식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ko-KR" altLang="en-US" dirty="0" err="1"/>
              <a:t>난수생성기</a:t>
            </a:r>
            <a:r>
              <a:rPr lang="ko-KR" altLang="en-US" dirty="0"/>
              <a:t> 연구 동향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난수생성기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>
                <a:effectLst/>
                <a:latin typeface="Helvetica" pitchFamily="2" charset="0"/>
              </a:rPr>
              <a:t>난수생성기는</a:t>
            </a:r>
            <a:r>
              <a:rPr lang="ko-KR" altLang="en-US" sz="1800" dirty="0">
                <a:effectLst/>
                <a:latin typeface="Helvetica" pitchFamily="2" charset="0"/>
              </a:rPr>
              <a:t> 암호화 프로그램에서 중요한 역할을 하기 때문에 공격의 대상이 되기 쉬움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lvl="1"/>
            <a:r>
              <a:rPr lang="ko-KR" altLang="en-US" sz="1800" dirty="0">
                <a:effectLst/>
                <a:latin typeface="Helvetica" pitchFamily="2" charset="0"/>
              </a:rPr>
              <a:t>따라서 </a:t>
            </a:r>
            <a:r>
              <a:rPr lang="ko-KR" altLang="en-US" sz="1800" b="1" dirty="0">
                <a:effectLst/>
                <a:latin typeface="Helvetica" pitchFamily="2" charset="0"/>
              </a:rPr>
              <a:t>높은 난수성을 갖는 </a:t>
            </a:r>
            <a:r>
              <a:rPr lang="ko-KR" altLang="en-US" sz="1800" b="1" dirty="0" err="1">
                <a:effectLst/>
                <a:latin typeface="Helvetica" pitchFamily="2" charset="0"/>
              </a:rPr>
              <a:t>난수생성기를</a:t>
            </a:r>
            <a:r>
              <a:rPr lang="ko-KR" altLang="en-US" sz="1800" b="1" dirty="0">
                <a:effectLst/>
                <a:latin typeface="Helvetica" pitchFamily="2" charset="0"/>
              </a:rPr>
              <a:t> 구현하는 것은 실제 응용프로그램에서 중요</a:t>
            </a:r>
            <a:r>
              <a:rPr lang="ko-KR" altLang="en-US" sz="1800" dirty="0">
                <a:effectLst/>
                <a:latin typeface="Helvetica" pitchFamily="2" charset="0"/>
              </a:rPr>
              <a:t>한 부분</a:t>
            </a:r>
          </a:p>
          <a:p>
            <a:r>
              <a:rPr lang="ko-KR" altLang="en-US" sz="1800" dirty="0"/>
              <a:t>종류</a:t>
            </a:r>
            <a:endParaRPr lang="en-US" altLang="ko-KR" sz="1800" dirty="0"/>
          </a:p>
          <a:p>
            <a:pPr lvl="1"/>
            <a:r>
              <a:rPr lang="ko-KR" altLang="en-US" sz="1800" b="1" dirty="0"/>
              <a:t>진정한 난수 </a:t>
            </a:r>
            <a:r>
              <a:rPr lang="ko-KR" altLang="en-US" sz="1800" b="1" dirty="0" err="1"/>
              <a:t>생성기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(True Random Number Generator, TRNG)</a:t>
            </a:r>
          </a:p>
          <a:p>
            <a:pPr lvl="2"/>
            <a:r>
              <a:rPr lang="ko-KR" altLang="en-US" sz="1600" dirty="0"/>
              <a:t>하드웨어 </a:t>
            </a:r>
            <a:r>
              <a:rPr lang="ko-KR" altLang="en-US" sz="1600" dirty="0" err="1"/>
              <a:t>잡음원</a:t>
            </a:r>
            <a:r>
              <a:rPr lang="ko-KR" altLang="en-US" sz="1600" dirty="0"/>
              <a:t> 등에서 노이즈를 수집하여 난수를 생성</a:t>
            </a:r>
            <a:endParaRPr lang="en-US" altLang="ko-KR" sz="1600" dirty="0"/>
          </a:p>
          <a:p>
            <a:pPr lvl="1"/>
            <a:r>
              <a:rPr lang="ko-KR" altLang="en-US" sz="1800" b="1" dirty="0"/>
              <a:t>의사 난수 </a:t>
            </a:r>
            <a:r>
              <a:rPr lang="ko-KR" altLang="en-US" sz="1800" b="1" dirty="0" err="1"/>
              <a:t>생성기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(Pseudo Random Number Generator, PRNG)</a:t>
            </a:r>
          </a:p>
          <a:p>
            <a:pPr lvl="2"/>
            <a:r>
              <a:rPr lang="ko-KR" altLang="en-US" sz="1600" dirty="0"/>
              <a:t>랜덤으로 보이는 </a:t>
            </a:r>
            <a:r>
              <a:rPr lang="ko-KR" altLang="en-US" sz="1600" dirty="0" err="1"/>
              <a:t>난수열</a:t>
            </a:r>
            <a:r>
              <a:rPr lang="ko-KR" altLang="en-US" sz="1600" dirty="0"/>
              <a:t> 생성</a:t>
            </a:r>
            <a:endParaRPr lang="en-US" altLang="ko-KR" sz="1400" dirty="0"/>
          </a:p>
          <a:p>
            <a:pPr lvl="1"/>
            <a:r>
              <a:rPr lang="ko-KR" altLang="en-US" sz="1800" b="1" dirty="0"/>
              <a:t>양자 난수 </a:t>
            </a:r>
            <a:r>
              <a:rPr lang="ko-KR" altLang="en-US" sz="1800" b="1" dirty="0" err="1"/>
              <a:t>생성기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(Quantum Random Number Generator, QRNG)</a:t>
            </a:r>
          </a:p>
          <a:p>
            <a:pPr lvl="2"/>
            <a:r>
              <a:rPr lang="ko-KR" altLang="en-US" sz="1600" dirty="0"/>
              <a:t>양자역학적 현상을 활용하는 양자 하드웨어로부터 생성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인공 신경망 </a:t>
            </a:r>
            <a:r>
              <a:rPr lang="en-US" altLang="ko-KR" dirty="0"/>
              <a:t>(Artificial Neural Network)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입력 데이터의 특징을 학습함으로써 해당 데이터에 대한 예측을 수행</a:t>
            </a:r>
            <a:endParaRPr lang="en-US" altLang="ko-KR" sz="1800" b="1" dirty="0"/>
          </a:p>
          <a:p>
            <a:r>
              <a:rPr lang="ko-KR" altLang="en-US" sz="1800" dirty="0"/>
              <a:t>여러 뉴런들이 모여 하나의 레이어를 이루고</a:t>
            </a:r>
            <a:r>
              <a:rPr lang="en-US" altLang="ko-KR" sz="1800" dirty="0"/>
              <a:t>, </a:t>
            </a:r>
            <a:r>
              <a:rPr lang="ko-KR" altLang="en-US" sz="1800" dirty="0"/>
              <a:t>해당 레이어들이 쌓여 신경망을 구성</a:t>
            </a:r>
            <a:endParaRPr lang="en-US" altLang="ko-KR" sz="1800" dirty="0"/>
          </a:p>
          <a:p>
            <a:r>
              <a:rPr lang="ko-KR" altLang="en-US" sz="1800" b="1" dirty="0"/>
              <a:t>과정</a:t>
            </a:r>
            <a:endParaRPr lang="en-US" altLang="ko-KR" sz="1800" b="1" dirty="0"/>
          </a:p>
          <a:p>
            <a:pPr lvl="1"/>
            <a:r>
              <a:rPr lang="ko-KR" altLang="en-US" sz="1600" dirty="0"/>
              <a:t>해당 레이어의 모든 뉴런에 대해</a:t>
            </a:r>
            <a:r>
              <a:rPr lang="en-US" altLang="ko-KR" sz="1600" dirty="0"/>
              <a:t>, </a:t>
            </a:r>
            <a:r>
              <a:rPr lang="ko-KR" altLang="en-US" sz="1600" dirty="0"/>
              <a:t>뉴런의 값과 이와 연결된 가중치들을 곱한 후</a:t>
            </a:r>
            <a:r>
              <a:rPr lang="en-US" altLang="ko-KR" sz="1600" dirty="0"/>
              <a:t> </a:t>
            </a:r>
            <a:r>
              <a:rPr lang="ko-KR" altLang="en-US" sz="1600" dirty="0"/>
              <a:t>모두 더함</a:t>
            </a:r>
            <a:endParaRPr lang="en-US" altLang="ko-KR" sz="1600" dirty="0"/>
          </a:p>
          <a:p>
            <a:pPr lvl="1"/>
            <a:r>
              <a:rPr lang="ko-KR" altLang="en-US" sz="1600" dirty="0"/>
              <a:t>활성화 함수를 거쳐 뉴런의 값 결정</a:t>
            </a:r>
            <a:endParaRPr lang="en-US" altLang="ko-KR" sz="1600" dirty="0"/>
          </a:p>
          <a:p>
            <a:pPr lvl="1"/>
            <a:r>
              <a:rPr lang="ko-KR" altLang="en-US" sz="1600" dirty="0"/>
              <a:t>모든 레이어를 거친 후 데이터에 대한 예측 값 출력</a:t>
            </a:r>
            <a:endParaRPr lang="en-US" altLang="ko-KR" sz="1600" dirty="0"/>
          </a:p>
          <a:p>
            <a:pPr lvl="1"/>
            <a:r>
              <a:rPr lang="ko-KR" altLang="en-US" sz="1600" dirty="0"/>
              <a:t>해당 값과 실제 값에 대한 손실을 계산</a:t>
            </a:r>
            <a:endParaRPr lang="en-US" altLang="ko-KR" sz="1600" dirty="0"/>
          </a:p>
          <a:p>
            <a:pPr lvl="1"/>
            <a:r>
              <a:rPr lang="ko-KR" altLang="en-US" sz="1600" dirty="0"/>
              <a:t>손실을 최소화할 수 있도록 가중치 갱신</a:t>
            </a:r>
            <a:endParaRPr lang="en-US" altLang="ko-KR" sz="1600" dirty="0"/>
          </a:p>
          <a:p>
            <a:pPr lvl="1"/>
            <a:r>
              <a:rPr lang="ko-KR" altLang="en-US" sz="1600" dirty="0"/>
              <a:t>위의 과정 반복</a:t>
            </a:r>
            <a:endParaRPr lang="en-US" altLang="ko-KR" sz="1600" dirty="0"/>
          </a:p>
          <a:p>
            <a:r>
              <a:rPr lang="ko-KR" altLang="en-US" sz="1800" dirty="0"/>
              <a:t>종류 </a:t>
            </a:r>
            <a:endParaRPr lang="en-US" altLang="ko-KR" sz="1800" dirty="0"/>
          </a:p>
          <a:p>
            <a:pPr lvl="1"/>
            <a:r>
              <a:rPr lang="en-US" altLang="ko-KR" sz="1600" dirty="0"/>
              <a:t>MLP (Multi Layer Perceptron)</a:t>
            </a:r>
          </a:p>
          <a:p>
            <a:pPr lvl="1"/>
            <a:r>
              <a:rPr lang="en-US" altLang="ko-KR" sz="1600" dirty="0"/>
              <a:t>CNN (Convolutional Neural Network)</a:t>
            </a:r>
          </a:p>
          <a:p>
            <a:pPr lvl="1"/>
            <a:r>
              <a:rPr lang="en-US" altLang="ko-KR" sz="1600" dirty="0"/>
              <a:t>RNN (Recurrent Neural Network)</a:t>
            </a:r>
          </a:p>
          <a:p>
            <a:pPr lvl="1"/>
            <a:r>
              <a:rPr lang="en-US" altLang="ko-KR" sz="1600" dirty="0"/>
              <a:t>GAN (Generative Adversarial Network) </a:t>
            </a:r>
            <a:r>
              <a:rPr lang="ko-KR" altLang="en-US" sz="1600" dirty="0"/>
              <a:t>등</a:t>
            </a:r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54C7E2-A5BD-BD5F-297D-D7C3C07EE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799" y="3057555"/>
            <a:ext cx="4123267" cy="30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72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Generative Adversarial Network (GAN)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데이터를 생성</a:t>
            </a:r>
            <a:r>
              <a:rPr lang="ko-KR" altLang="en-US" sz="1800" dirty="0"/>
              <a:t>해내는 생성형 적대적 신경망</a:t>
            </a:r>
            <a:endParaRPr lang="en-US" altLang="ko-KR" sz="1800" dirty="0"/>
          </a:p>
          <a:p>
            <a:r>
              <a:rPr lang="ko-KR" altLang="en-US" sz="1800" dirty="0"/>
              <a:t>위조 데이터 생성을 위한 </a:t>
            </a:r>
            <a:r>
              <a:rPr lang="en-US" altLang="ko-KR" sz="1800" b="1" dirty="0"/>
              <a:t>Generator</a:t>
            </a:r>
            <a:r>
              <a:rPr lang="ko-KR" altLang="en-US" sz="1800" dirty="0"/>
              <a:t> </a:t>
            </a:r>
            <a:r>
              <a:rPr lang="en-US" altLang="ko-KR" sz="1800" dirty="0"/>
              <a:t>+ </a:t>
            </a:r>
            <a:r>
              <a:rPr lang="ko-KR" altLang="en-US" sz="1800" dirty="0"/>
              <a:t>위조 데이터와 실제 데이터를 구별하기 위한 </a:t>
            </a:r>
            <a:r>
              <a:rPr lang="en-US" altLang="ko-KR" sz="1800" b="1" dirty="0"/>
              <a:t>Discriminator</a:t>
            </a:r>
            <a:r>
              <a:rPr lang="ko-KR" altLang="en-US" sz="1800" dirty="0"/>
              <a:t>로 구성</a:t>
            </a:r>
            <a:endParaRPr lang="en-US" altLang="ko-KR" sz="1800" dirty="0"/>
          </a:p>
          <a:p>
            <a:r>
              <a:rPr lang="ko-KR" altLang="en-US" sz="1800" b="1" dirty="0"/>
              <a:t>과정</a:t>
            </a:r>
            <a:endParaRPr lang="en-US" altLang="ko-KR" sz="1800" b="1" dirty="0"/>
          </a:p>
          <a:p>
            <a:pPr lvl="1"/>
            <a:r>
              <a:rPr lang="en-US" altLang="ko-KR" sz="1600" dirty="0"/>
              <a:t>Generator</a:t>
            </a:r>
            <a:r>
              <a:rPr lang="ko-KR" altLang="en-US" sz="1600" dirty="0"/>
              <a:t>에 랜덤 벡터 입력 </a:t>
            </a:r>
            <a:r>
              <a:rPr lang="en-US" altLang="ko-KR" sz="1600" dirty="0">
                <a:sym typeface="Wingdings" pitchFamily="2" charset="2"/>
              </a:rPr>
              <a:t> Generator</a:t>
            </a:r>
            <a:r>
              <a:rPr lang="ko-KR" altLang="en-US" sz="1600" dirty="0">
                <a:sym typeface="Wingdings" pitchFamily="2" charset="2"/>
              </a:rPr>
              <a:t>가 이를 기반으로 위조 데이터 생성</a:t>
            </a:r>
            <a:endParaRPr lang="en-US" altLang="ko-KR" sz="1600" dirty="0">
              <a:sym typeface="Wingdings" pitchFamily="2" charset="2"/>
            </a:endParaRPr>
          </a:p>
          <a:p>
            <a:pPr lvl="1"/>
            <a:r>
              <a:rPr lang="en-US" altLang="ko-KR" sz="1600" dirty="0">
                <a:sym typeface="Wingdings" pitchFamily="2" charset="2"/>
              </a:rPr>
              <a:t>Discriminator</a:t>
            </a:r>
            <a:r>
              <a:rPr lang="ko-KR" altLang="en-US" sz="1600" dirty="0">
                <a:sym typeface="Wingdings" pitchFamily="2" charset="2"/>
              </a:rPr>
              <a:t>는 </a:t>
            </a:r>
            <a:r>
              <a:rPr lang="en-US" altLang="ko-KR" sz="1600" dirty="0">
                <a:sym typeface="Wingdings" pitchFamily="2" charset="2"/>
              </a:rPr>
              <a:t>Generator</a:t>
            </a:r>
            <a:r>
              <a:rPr lang="ko-KR" altLang="en-US" sz="1600" dirty="0">
                <a:sym typeface="Wingdings" pitchFamily="2" charset="2"/>
              </a:rPr>
              <a:t>가 생성한 데이터와 실제 데이터를 입력 받아 어떤 게 </a:t>
            </a:r>
            <a:r>
              <a:rPr lang="ko-KR" altLang="en-US" sz="1600" dirty="0" err="1">
                <a:sym typeface="Wingdings" pitchFamily="2" charset="2"/>
              </a:rPr>
              <a:t>진짜고</a:t>
            </a:r>
            <a:r>
              <a:rPr lang="ko-KR" altLang="en-US" sz="1600" dirty="0">
                <a:sym typeface="Wingdings" pitchFamily="2" charset="2"/>
              </a:rPr>
              <a:t> 어떤 게 위조 데이터인지 구별</a:t>
            </a:r>
            <a:endParaRPr lang="en-US" altLang="ko-KR" sz="1600" dirty="0">
              <a:sym typeface="Wingdings" pitchFamily="2" charset="2"/>
            </a:endParaRPr>
          </a:p>
          <a:p>
            <a:pPr lvl="1"/>
            <a:r>
              <a:rPr lang="en-US" altLang="ko-KR" sz="1600" dirty="0">
                <a:sym typeface="Wingdings" pitchFamily="2" charset="2"/>
              </a:rPr>
              <a:t>Generator</a:t>
            </a:r>
            <a:r>
              <a:rPr lang="ko-KR" altLang="en-US" sz="1600" dirty="0">
                <a:sym typeface="Wingdings" pitchFamily="2" charset="2"/>
              </a:rPr>
              <a:t>는 </a:t>
            </a:r>
            <a:r>
              <a:rPr lang="en-US" altLang="ko-KR" sz="1600" dirty="0">
                <a:sym typeface="Wingdings" pitchFamily="2" charset="2"/>
              </a:rPr>
              <a:t>Discriminator</a:t>
            </a:r>
            <a:r>
              <a:rPr lang="ko-KR" altLang="en-US" sz="1600" dirty="0">
                <a:sym typeface="Wingdings" pitchFamily="2" charset="2"/>
              </a:rPr>
              <a:t>의 분류 결과를 반영하여 더 진짜 같은 위조 데이터 생성</a:t>
            </a:r>
            <a:endParaRPr lang="en-US" altLang="ko-KR" sz="1600" dirty="0">
              <a:sym typeface="Wingdings" pitchFamily="2" charset="2"/>
            </a:endParaRPr>
          </a:p>
          <a:p>
            <a:pPr lvl="1"/>
            <a:r>
              <a:rPr lang="ko-KR" altLang="en-US" sz="1600" dirty="0">
                <a:sym typeface="Wingdings" pitchFamily="2" charset="2"/>
              </a:rPr>
              <a:t>두 신경망이 이러한 과정을 거쳐 점점 더 진짜 같은 데이터가 생성될 수 있도록 발전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1921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강화학습 </a:t>
            </a:r>
            <a:r>
              <a:rPr lang="en-US" altLang="ko-KR" dirty="0"/>
              <a:t>(Reinforce learning)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b="1" dirty="0"/>
              <a:t>보상</a:t>
            </a:r>
            <a:r>
              <a:rPr lang="ko-KR" altLang="en-US" sz="1800" dirty="0"/>
              <a:t> 개념을 활용한 학습 기법</a:t>
            </a:r>
            <a:endParaRPr lang="en-US" altLang="ko-KR" sz="1800" dirty="0"/>
          </a:p>
          <a:p>
            <a:r>
              <a:rPr lang="ko-KR" altLang="en-US" sz="1800" dirty="0"/>
              <a:t>현재 상태를 지속적으로 탐험하면서 최적의 수를 행하도록 하는 학습 기법</a:t>
            </a:r>
            <a:endParaRPr lang="en-US" altLang="ko-KR" sz="1600" dirty="0"/>
          </a:p>
          <a:p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미래에 주어질 큰 보상을 얻기 위해 </a:t>
            </a:r>
            <a:r>
              <a:rPr lang="ko-KR" altLang="en-US" sz="1800" b="1" dirty="0"/>
              <a:t>최적의 수를 선택하도록 동작</a:t>
            </a:r>
            <a:endParaRPr lang="en-US" altLang="ko-KR" sz="1800" b="1" dirty="0"/>
          </a:p>
          <a:p>
            <a:r>
              <a:rPr lang="ko-KR" altLang="en-US" sz="1800" dirty="0"/>
              <a:t>보상을 구하기 위한 가치 함수가 있으며 이를 통해 최대 보상을 계산</a:t>
            </a:r>
          </a:p>
        </p:txBody>
      </p:sp>
    </p:spTree>
    <p:extLst>
      <p:ext uri="{BB962C8B-B14F-4D97-AF65-F5344CB8AC3E}">
        <p14:creationId xmlns:p14="http://schemas.microsoft.com/office/powerpoint/2010/main" val="968150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ko-KR" altLang="en-US" dirty="0" err="1"/>
              <a:t>난수생성기</a:t>
            </a:r>
            <a:r>
              <a:rPr lang="ko-KR" altLang="en-US" dirty="0"/>
              <a:t>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작업 종류</a:t>
            </a:r>
            <a:endParaRPr lang="en-US" altLang="ko-KR" sz="1800" dirty="0"/>
          </a:p>
          <a:p>
            <a:pPr lvl="1"/>
            <a:r>
              <a:rPr lang="ko-KR" altLang="en-US" sz="1800" dirty="0"/>
              <a:t>다음에 올 난수를 예측</a:t>
            </a:r>
            <a:endParaRPr lang="en-US" altLang="ko-KR" sz="1800" dirty="0"/>
          </a:p>
          <a:p>
            <a:pPr lvl="1"/>
            <a:r>
              <a:rPr lang="ko-KR" altLang="en-US" sz="1800" dirty="0"/>
              <a:t>높은 난수성을 갖는 난수 생성</a:t>
            </a:r>
            <a:endParaRPr lang="en-US" altLang="ko-KR" sz="1800" dirty="0"/>
          </a:p>
          <a:p>
            <a:r>
              <a:rPr lang="ko-KR" altLang="en-US" sz="1800" dirty="0"/>
              <a:t>학습해야 할 데이터가 난수이므로</a:t>
            </a:r>
            <a:r>
              <a:rPr lang="en-US" altLang="ko-KR" sz="1800" dirty="0"/>
              <a:t>, </a:t>
            </a:r>
            <a:r>
              <a:rPr lang="ko-KR" altLang="en-US" sz="1800" dirty="0"/>
              <a:t>시계열 데이터 처리에 적합한 </a:t>
            </a:r>
            <a:r>
              <a:rPr lang="en-US" altLang="ko-KR" sz="1800" dirty="0"/>
              <a:t>RNN, CNN-1D </a:t>
            </a:r>
            <a:r>
              <a:rPr lang="ko-KR" altLang="en-US" sz="1800" dirty="0"/>
              <a:t>등의 레이어를 주로 사용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D9ECD44-3214-0298-BABD-C1440C121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277507"/>
              </p:ext>
            </p:extLst>
          </p:nvPr>
        </p:nvGraphicFramePr>
        <p:xfrm>
          <a:off x="838200" y="3267234"/>
          <a:ext cx="10515601" cy="2103120"/>
        </p:xfrm>
        <a:graphic>
          <a:graphicData uri="http://schemas.openxmlformats.org/drawingml/2006/table">
            <a:tbl>
              <a:tblPr/>
              <a:tblGrid>
                <a:gridCol w="1629661">
                  <a:extLst>
                    <a:ext uri="{9D8B030D-6E8A-4147-A177-3AD203B41FA5}">
                      <a16:colId xmlns:a16="http://schemas.microsoft.com/office/drawing/2014/main" val="601448379"/>
                    </a:ext>
                  </a:extLst>
                </a:gridCol>
                <a:gridCol w="1790872">
                  <a:extLst>
                    <a:ext uri="{9D8B030D-6E8A-4147-A177-3AD203B41FA5}">
                      <a16:colId xmlns:a16="http://schemas.microsoft.com/office/drawing/2014/main" val="3597464976"/>
                    </a:ext>
                  </a:extLst>
                </a:gridCol>
                <a:gridCol w="1811867">
                  <a:extLst>
                    <a:ext uri="{9D8B030D-6E8A-4147-A177-3AD203B41FA5}">
                      <a16:colId xmlns:a16="http://schemas.microsoft.com/office/drawing/2014/main" val="254290003"/>
                    </a:ext>
                  </a:extLst>
                </a:gridCol>
                <a:gridCol w="2469892">
                  <a:extLst>
                    <a:ext uri="{9D8B030D-6E8A-4147-A177-3AD203B41FA5}">
                      <a16:colId xmlns:a16="http://schemas.microsoft.com/office/drawing/2014/main" val="735497818"/>
                    </a:ext>
                  </a:extLst>
                </a:gridCol>
                <a:gridCol w="2813309">
                  <a:extLst>
                    <a:ext uri="{9D8B030D-6E8A-4147-A177-3AD203B41FA5}">
                      <a16:colId xmlns:a16="http://schemas.microsoft.com/office/drawing/2014/main" val="5197228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br>
                        <a:rPr lang="ko-KR" altLang="en-US" sz="1800" dirty="0">
                          <a:effectLst/>
                          <a:latin typeface="Georgia" panose="02040502050405020303" pitchFamily="18" charset="0"/>
                        </a:rPr>
                      </a:br>
                      <a:endParaRPr lang="ko-KR" altLang="en-US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eorgia" panose="02040502050405020303" pitchFamily="18" charset="0"/>
                        </a:rPr>
                        <a:t>[1]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eorgia" panose="02040502050405020303" pitchFamily="18" charset="0"/>
                        </a:rPr>
                        <a:t>[2]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effectLst/>
                          <a:latin typeface="Georgia" panose="02040502050405020303" pitchFamily="18" charset="0"/>
                        </a:rPr>
                        <a:t>[3]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>
                          <a:effectLst/>
                          <a:latin typeface="Georgia" panose="02040502050405020303" pitchFamily="18" charset="0"/>
                        </a:rPr>
                        <a:t>[4]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32683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eorgia" panose="02040502050405020303" pitchFamily="18" charset="0"/>
                        </a:rPr>
                        <a:t>Target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eorgia" panose="02040502050405020303" pitchFamily="18" charset="0"/>
                        </a:rPr>
                        <a:t>PRNG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  <a:t>QRNG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12292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eorgia" panose="02040502050405020303" pitchFamily="18" charset="0"/>
                        </a:rPr>
                        <a:t>Task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eorgia" panose="02040502050405020303" pitchFamily="18" charset="0"/>
                        </a:rPr>
                        <a:t>Generation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800" dirty="0">
                        <a:effectLst/>
                        <a:latin typeface="Georgia" panose="02040502050405020303" pitchFamily="18" charset="0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  <a:t>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61723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" sz="1800">
                          <a:effectLst/>
                          <a:latin typeface="Georgia" panose="02040502050405020303" pitchFamily="18" charset="0"/>
                        </a:rPr>
                        <a:t>Method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EEF7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" sz="1800" dirty="0">
                          <a:effectLst/>
                          <a:latin typeface="Georgia" panose="02040502050405020303" pitchFamily="18" charset="0"/>
                        </a:rPr>
                        <a:t>Generative Adversarial Networks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" sz="1800" dirty="0">
                        <a:effectLst/>
                        <a:latin typeface="Helvetica" pitchFamily="2" charset="0"/>
                      </a:endParaRPr>
                    </a:p>
                  </a:txBody>
                  <a:tcPr marL="47625" marR="47625" marT="0" marB="0" anchor="ctr">
                    <a:lnL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  <a:t>Reinforce learning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  <a:t>Recurrent</a:t>
                      </a:r>
                      <a:b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</a:br>
                      <a:r>
                        <a:rPr lang="en" altLang="ko-KR" sz="1800" dirty="0">
                          <a:effectLst/>
                          <a:latin typeface="Georgia" panose="02040502050405020303" pitchFamily="18" charset="0"/>
                        </a:rPr>
                        <a:t>Convolutional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7922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565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ko-KR" altLang="en-US" dirty="0" err="1"/>
              <a:t>난수생성기</a:t>
            </a:r>
            <a:r>
              <a:rPr lang="ko-KR" altLang="en-US" dirty="0"/>
              <a:t>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6038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GAN </a:t>
            </a:r>
            <a:r>
              <a:rPr lang="ko-KR" altLang="en-US" sz="1800" dirty="0"/>
              <a:t>기반의 의사 난수 </a:t>
            </a:r>
            <a:r>
              <a:rPr lang="ko-KR" altLang="en-US" sz="1800" dirty="0" err="1"/>
              <a:t>생성기</a:t>
            </a:r>
            <a:r>
              <a:rPr lang="ko-KR" altLang="en-US" sz="1800" dirty="0"/>
              <a:t> </a:t>
            </a:r>
            <a:r>
              <a:rPr lang="en-US" altLang="ko-KR" sz="1800" dirty="0"/>
              <a:t>[1]</a:t>
            </a:r>
          </a:p>
          <a:p>
            <a:pPr lvl="1"/>
            <a:r>
              <a:rPr lang="en-US" altLang="ko-KR" sz="1800" dirty="0"/>
              <a:t>Generator</a:t>
            </a:r>
            <a:r>
              <a:rPr lang="ko-KR" altLang="en-US" sz="1800" dirty="0"/>
              <a:t>는 난수를 생성</a:t>
            </a:r>
            <a:r>
              <a:rPr lang="en-US" altLang="ko-KR" sz="1800" dirty="0"/>
              <a:t>, Predictor</a:t>
            </a:r>
            <a:r>
              <a:rPr lang="ko-KR" altLang="en-US" sz="1800" dirty="0"/>
              <a:t>는 다음에 올 난수를 예측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Genertor</a:t>
            </a:r>
            <a:r>
              <a:rPr lang="ko-KR" altLang="en-US" sz="1800" dirty="0"/>
              <a:t>는 </a:t>
            </a:r>
            <a:r>
              <a:rPr lang="ko-KR" altLang="en-US" sz="1800" b="1" dirty="0"/>
              <a:t>예측 가능 여부를 기반으로 예측 불가능한 난수를 생성하도록 학습</a:t>
            </a:r>
            <a:endParaRPr lang="en-US" altLang="ko-KR" sz="1800" b="1" dirty="0"/>
          </a:p>
          <a:p>
            <a:pPr lvl="1"/>
            <a:r>
              <a:rPr lang="en-US" altLang="ko-KR" sz="1800" dirty="0"/>
              <a:t>Generator</a:t>
            </a:r>
          </a:p>
          <a:p>
            <a:pPr lvl="2"/>
            <a:r>
              <a:rPr lang="en-US" altLang="ko-KR" sz="1600" dirty="0"/>
              <a:t>[0,2</a:t>
            </a:r>
            <a:r>
              <a:rPr lang="en-US" altLang="ko-KR" sz="1600" baseline="30000" dirty="0"/>
              <a:t>16</a:t>
            </a:r>
            <a:r>
              <a:rPr lang="en-US" altLang="ko-KR" sz="1600" dirty="0"/>
              <a:t>-1] </a:t>
            </a:r>
            <a:r>
              <a:rPr lang="ko-KR" altLang="en-US" sz="1600" dirty="0"/>
              <a:t>범위 내의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십진수 생성</a:t>
            </a:r>
            <a:endParaRPr lang="en-US" altLang="ko-KR" sz="1400" dirty="0"/>
          </a:p>
          <a:p>
            <a:pPr lvl="1"/>
            <a:r>
              <a:rPr lang="en-US" altLang="ko-KR" sz="1800" dirty="0"/>
              <a:t>Predictor</a:t>
            </a:r>
          </a:p>
          <a:p>
            <a:pPr lvl="2"/>
            <a:r>
              <a:rPr lang="ko-KR" altLang="en-US" sz="1600" dirty="0"/>
              <a:t>기존 </a:t>
            </a:r>
            <a:r>
              <a:rPr lang="en-US" altLang="ko-KR" sz="1600" dirty="0"/>
              <a:t>GAN</a:t>
            </a:r>
            <a:r>
              <a:rPr lang="ko-KR" altLang="en-US" sz="1600" dirty="0"/>
              <a:t>의 </a:t>
            </a:r>
            <a:r>
              <a:rPr lang="en-US" altLang="ko-KR" sz="1600" dirty="0"/>
              <a:t>discriminator </a:t>
            </a:r>
            <a:r>
              <a:rPr lang="ko-KR" altLang="en-US" sz="1600" dirty="0"/>
              <a:t>역할</a:t>
            </a:r>
            <a:endParaRPr lang="en-US" altLang="ko-KR" sz="1600" dirty="0"/>
          </a:p>
          <a:p>
            <a:pPr lvl="2"/>
            <a:r>
              <a:rPr lang="en-US" altLang="ko-KR" sz="1600" dirty="0">
                <a:sym typeface="Wingdings" pitchFamily="2" charset="2"/>
              </a:rPr>
              <a:t>Generator</a:t>
            </a:r>
            <a:r>
              <a:rPr lang="ko-KR" altLang="en-US" sz="1600" dirty="0">
                <a:sym typeface="Wingdings" pitchFamily="2" charset="2"/>
              </a:rPr>
              <a:t>가 생성한 값 중 일부를 정답 데이터로 활용</a:t>
            </a:r>
            <a:endParaRPr lang="en-US" altLang="ko-KR" sz="1600" dirty="0">
              <a:sym typeface="Wingdings" pitchFamily="2" charset="2"/>
            </a:endParaRPr>
          </a:p>
          <a:p>
            <a:pPr lvl="2"/>
            <a:r>
              <a:rPr lang="en-US" altLang="ko-KR" sz="1600" dirty="0"/>
              <a:t>Generator</a:t>
            </a:r>
            <a:r>
              <a:rPr lang="ko-KR" altLang="en-US" sz="1600" dirty="0"/>
              <a:t>가 생성한 </a:t>
            </a:r>
            <a:r>
              <a:rPr lang="en-US" altLang="ko-KR" sz="1600" dirty="0"/>
              <a:t>8</a:t>
            </a:r>
            <a:r>
              <a:rPr lang="ko-KR" altLang="en-US" sz="1600" dirty="0"/>
              <a:t>개의 수 중 마지막 값은 </a:t>
            </a:r>
            <a:r>
              <a:rPr lang="en-US" altLang="ko-KR" sz="1600" dirty="0"/>
              <a:t>label</a:t>
            </a:r>
            <a:r>
              <a:rPr lang="ko-KR" altLang="en-US" sz="1600" dirty="0"/>
              <a:t>이 되고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 </a:t>
            </a:r>
            <a:r>
              <a:rPr lang="en-US" altLang="ko-KR" sz="1600" dirty="0"/>
              <a:t>7</a:t>
            </a:r>
            <a:r>
              <a:rPr lang="ko-KR" altLang="en-US" sz="1600" dirty="0"/>
              <a:t>개의 난수 패턴을 학습하여 </a:t>
            </a:r>
            <a:r>
              <a:rPr lang="en-US" altLang="ko-KR" sz="1600" dirty="0"/>
              <a:t>8</a:t>
            </a:r>
            <a:r>
              <a:rPr lang="ko-KR" altLang="en-US" sz="1600" dirty="0"/>
              <a:t>번째 수를 예측</a:t>
            </a:r>
          </a:p>
        </p:txBody>
      </p:sp>
      <p:pic>
        <p:nvPicPr>
          <p:cNvPr id="4" name="Google Shape;128;p7">
            <a:extLst>
              <a:ext uri="{FF2B5EF4-FFF2-40B4-BE49-F238E27FC236}">
                <a16:creationId xmlns:a16="http://schemas.microsoft.com/office/drawing/2014/main" id="{9E362B3C-65C2-F43D-3656-548F66CF709C}"/>
              </a:ext>
            </a:extLst>
          </p:cNvPr>
          <p:cNvPicPr preferRelativeResize="0"/>
          <p:nvPr/>
        </p:nvPicPr>
        <p:blipFill rotWithShape="1"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2269" t="13675" r="1138" b="3566"/>
          <a:stretch/>
        </p:blipFill>
        <p:spPr>
          <a:xfrm>
            <a:off x="1447426" y="4364252"/>
            <a:ext cx="8887585" cy="22860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4760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기반의 </a:t>
            </a:r>
            <a:r>
              <a:rPr lang="ko-KR" altLang="en-US" dirty="0" err="1"/>
              <a:t>난수생성기</a:t>
            </a:r>
            <a:r>
              <a:rPr lang="ko-KR" altLang="en-US" dirty="0"/>
              <a:t> 연구 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GAN </a:t>
            </a:r>
            <a:r>
              <a:rPr lang="ko-KR" altLang="en-US" sz="1800" dirty="0"/>
              <a:t>기반의 의사 난수 </a:t>
            </a:r>
            <a:r>
              <a:rPr lang="ko-KR" altLang="en-US" sz="1800" dirty="0" err="1"/>
              <a:t>생성기</a:t>
            </a:r>
            <a:r>
              <a:rPr lang="ko-KR" altLang="en-US" sz="1800" dirty="0"/>
              <a:t> </a:t>
            </a:r>
            <a:r>
              <a:rPr lang="en-US" altLang="ko-KR" sz="1800" dirty="0"/>
              <a:t>[2]</a:t>
            </a:r>
          </a:p>
          <a:p>
            <a:pPr lvl="1"/>
            <a:r>
              <a:rPr lang="en-US" altLang="ko-KR" sz="1600" dirty="0"/>
              <a:t>[1]</a:t>
            </a:r>
            <a:r>
              <a:rPr lang="ko-KR" altLang="en-US" sz="1600" dirty="0"/>
              <a:t>의 </a:t>
            </a:r>
            <a:r>
              <a:rPr lang="en-US" altLang="ko-KR" sz="1600" dirty="0"/>
              <a:t>generator + predictor </a:t>
            </a:r>
            <a:r>
              <a:rPr lang="ko-KR" altLang="en-US" sz="1600" dirty="0"/>
              <a:t>구조를 기반으로 하여 </a:t>
            </a:r>
            <a:r>
              <a:rPr lang="ko-KR" altLang="en-US" sz="1600" b="1" dirty="0"/>
              <a:t>랜덤 비트를 생성 </a:t>
            </a:r>
            <a:r>
              <a:rPr lang="en-US" altLang="ko-KR" sz="1600" b="1" dirty="0"/>
              <a:t>(DRBG)</a:t>
            </a:r>
          </a:p>
          <a:p>
            <a:pPr lvl="1"/>
            <a:r>
              <a:rPr lang="ko-KR" altLang="en-US" sz="1600" dirty="0"/>
              <a:t>더 긴 </a:t>
            </a:r>
            <a:r>
              <a:rPr lang="ko-KR" altLang="en-US" sz="1600" dirty="0" err="1"/>
              <a:t>난수열</a:t>
            </a:r>
            <a:r>
              <a:rPr lang="ko-KR" altLang="en-US" sz="1600" dirty="0"/>
              <a:t> 생성을 위해 </a:t>
            </a:r>
            <a:r>
              <a:rPr lang="en-US" altLang="ko-KR" sz="1600" dirty="0"/>
              <a:t>RNN </a:t>
            </a:r>
            <a:r>
              <a:rPr lang="ko-KR" altLang="en-US" sz="1600" dirty="0"/>
              <a:t>레이어 </a:t>
            </a:r>
            <a:r>
              <a:rPr lang="en-US" altLang="ko-KR" sz="1600" dirty="0"/>
              <a:t>+ CNN-1D </a:t>
            </a:r>
            <a:r>
              <a:rPr lang="ko-KR" altLang="en-US" sz="1600" dirty="0"/>
              <a:t>구조 사용 </a:t>
            </a:r>
            <a:r>
              <a:rPr lang="en-US" altLang="ko-KR" sz="1600" dirty="0"/>
              <a:t>: </a:t>
            </a:r>
            <a:r>
              <a:rPr lang="en-US" altLang="ko-KR" sz="1600" b="1" dirty="0"/>
              <a:t>[1]</a:t>
            </a:r>
            <a:r>
              <a:rPr lang="ko-KR" altLang="en-US" sz="1600" b="1" dirty="0"/>
              <a:t>에 비해 </a:t>
            </a:r>
            <a:r>
              <a:rPr lang="en-US" altLang="ko-KR" sz="1600" b="1" dirty="0"/>
              <a:t>837056-bit</a:t>
            </a:r>
            <a:r>
              <a:rPr lang="ko-KR" altLang="en-US" sz="1600" b="1" dirty="0" err="1"/>
              <a:t>를</a:t>
            </a:r>
            <a:r>
              <a:rPr lang="ko-KR" altLang="en-US" sz="1600" b="1" dirty="0"/>
              <a:t> 더 생성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NIST</a:t>
            </a:r>
            <a:r>
              <a:rPr lang="ko-KR" altLang="en-US" sz="1600" dirty="0"/>
              <a:t>의 </a:t>
            </a:r>
            <a:r>
              <a:rPr lang="en-US" altLang="ko-KR" sz="1600" dirty="0"/>
              <a:t>SP-800-22 </a:t>
            </a:r>
            <a:r>
              <a:rPr lang="ko-KR" altLang="en-US" sz="1600" dirty="0"/>
              <a:t>시행 결과</a:t>
            </a:r>
            <a:r>
              <a:rPr lang="en-US" altLang="ko-KR" sz="1600" dirty="0"/>
              <a:t>, [1]</a:t>
            </a:r>
            <a:r>
              <a:rPr lang="ko-KR" altLang="en-US" sz="1600" dirty="0"/>
              <a:t>에 비해 더 높은 </a:t>
            </a:r>
            <a:r>
              <a:rPr lang="ko-KR" altLang="en-US" sz="1600" dirty="0" err="1"/>
              <a:t>난수성</a:t>
            </a:r>
            <a:r>
              <a:rPr lang="ko-KR" altLang="en-US" sz="1600" dirty="0"/>
              <a:t> 달성 </a:t>
            </a:r>
            <a:r>
              <a:rPr lang="en-US" altLang="ko-KR" sz="1600" dirty="0"/>
              <a:t>: </a:t>
            </a:r>
            <a:r>
              <a:rPr lang="ko-KR" altLang="en-US" sz="1600" dirty="0"/>
              <a:t>실패한 테스트 인스턴스 비율이 </a:t>
            </a:r>
            <a:r>
              <a:rPr lang="en-US" altLang="ko-KR" sz="1600" b="1" dirty="0"/>
              <a:t>1.91% </a:t>
            </a:r>
            <a:r>
              <a:rPr lang="ko-KR" altLang="en-US" sz="1600" b="1" dirty="0"/>
              <a:t>감소</a:t>
            </a:r>
            <a:endParaRPr lang="en-US" altLang="ko-KR" sz="1600" b="1" dirty="0"/>
          </a:p>
          <a:p>
            <a:pPr lvl="1"/>
            <a:r>
              <a:rPr lang="en-US" altLang="ko-KR" sz="1600" dirty="0"/>
              <a:t>TF Lite </a:t>
            </a:r>
            <a:r>
              <a:rPr lang="ko-KR" altLang="en-US" sz="1600" dirty="0"/>
              <a:t>모델로 변환 후 배포하여 </a:t>
            </a:r>
            <a:r>
              <a:rPr lang="ko-KR" altLang="en-US" sz="1600" b="1" dirty="0"/>
              <a:t>임베디드 기기에서의 난수 생성이 가능</a:t>
            </a:r>
            <a:r>
              <a:rPr lang="ko-KR" altLang="en-US" sz="1600" dirty="0"/>
              <a:t>하도록 함</a:t>
            </a:r>
          </a:p>
        </p:txBody>
      </p:sp>
      <p:sp>
        <p:nvSpPr>
          <p:cNvPr id="5" name="Google Shape;135;p8">
            <a:extLst>
              <a:ext uri="{FF2B5EF4-FFF2-40B4-BE49-F238E27FC236}">
                <a16:creationId xmlns:a16="http://schemas.microsoft.com/office/drawing/2014/main" id="{3769ACBA-560B-6D54-AB7A-FB376A7B8883}"/>
              </a:ext>
            </a:extLst>
          </p:cNvPr>
          <p:cNvSpPr/>
          <p:nvPr/>
        </p:nvSpPr>
        <p:spPr>
          <a:xfrm>
            <a:off x="1793295" y="3056716"/>
            <a:ext cx="257452" cy="701336"/>
          </a:xfrm>
          <a:prstGeom prst="rect">
            <a:avLst/>
          </a:prstGeom>
          <a:solidFill>
            <a:srgbClr val="ECA6D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36;p8">
            <a:extLst>
              <a:ext uri="{FF2B5EF4-FFF2-40B4-BE49-F238E27FC236}">
                <a16:creationId xmlns:a16="http://schemas.microsoft.com/office/drawing/2014/main" id="{2ED3CA5D-0C10-B722-D09E-942E7AD2FEA4}"/>
              </a:ext>
            </a:extLst>
          </p:cNvPr>
          <p:cNvSpPr/>
          <p:nvPr/>
        </p:nvSpPr>
        <p:spPr>
          <a:xfrm>
            <a:off x="2167637" y="2945375"/>
            <a:ext cx="257452" cy="924017"/>
          </a:xfrm>
          <a:prstGeom prst="rect">
            <a:avLst/>
          </a:prstGeom>
          <a:solidFill>
            <a:srgbClr val="ECA6D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37;p8">
            <a:extLst>
              <a:ext uri="{FF2B5EF4-FFF2-40B4-BE49-F238E27FC236}">
                <a16:creationId xmlns:a16="http://schemas.microsoft.com/office/drawing/2014/main" id="{02330DBD-B913-28C6-3289-6B85D00847C6}"/>
              </a:ext>
            </a:extLst>
          </p:cNvPr>
          <p:cNvSpPr/>
          <p:nvPr/>
        </p:nvSpPr>
        <p:spPr>
          <a:xfrm>
            <a:off x="2550857" y="3056716"/>
            <a:ext cx="257452" cy="701336"/>
          </a:xfrm>
          <a:prstGeom prst="rect">
            <a:avLst/>
          </a:prstGeom>
          <a:solidFill>
            <a:srgbClr val="ECA6D0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Google Shape;138;p8">
            <a:extLst>
              <a:ext uri="{FF2B5EF4-FFF2-40B4-BE49-F238E27FC236}">
                <a16:creationId xmlns:a16="http://schemas.microsoft.com/office/drawing/2014/main" id="{589AE954-10E1-6B70-5071-C40A815DC9E7}"/>
              </a:ext>
            </a:extLst>
          </p:cNvPr>
          <p:cNvCxnSpPr/>
          <p:nvPr/>
        </p:nvCxnSpPr>
        <p:spPr>
          <a:xfrm rot="10800000" flipH="1">
            <a:off x="2050747" y="3118860"/>
            <a:ext cx="116890" cy="1331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" name="Google Shape;139;p8">
            <a:extLst>
              <a:ext uri="{FF2B5EF4-FFF2-40B4-BE49-F238E27FC236}">
                <a16:creationId xmlns:a16="http://schemas.microsoft.com/office/drawing/2014/main" id="{E19A9F8F-58B7-711A-0B68-9E3D3B40622A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050747" y="3407384"/>
            <a:ext cx="1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" name="Google Shape;140;p8">
            <a:extLst>
              <a:ext uri="{FF2B5EF4-FFF2-40B4-BE49-F238E27FC236}">
                <a16:creationId xmlns:a16="http://schemas.microsoft.com/office/drawing/2014/main" id="{7F966180-7E17-B98A-4A8B-08A4DBADAF4B}"/>
              </a:ext>
            </a:extLst>
          </p:cNvPr>
          <p:cNvCxnSpPr/>
          <p:nvPr/>
        </p:nvCxnSpPr>
        <p:spPr>
          <a:xfrm>
            <a:off x="2050747" y="3549279"/>
            <a:ext cx="125768" cy="147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141;p8">
            <a:extLst>
              <a:ext uri="{FF2B5EF4-FFF2-40B4-BE49-F238E27FC236}">
                <a16:creationId xmlns:a16="http://schemas.microsoft.com/office/drawing/2014/main" id="{03C0EF3E-5940-764F-7E6E-522608895225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425089" y="3407384"/>
            <a:ext cx="12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" name="Google Shape;142;p8">
            <a:extLst>
              <a:ext uri="{FF2B5EF4-FFF2-40B4-BE49-F238E27FC236}">
                <a16:creationId xmlns:a16="http://schemas.microsoft.com/office/drawing/2014/main" id="{790013C7-BFD6-4486-64F9-0E163E0AE0D1}"/>
              </a:ext>
            </a:extLst>
          </p:cNvPr>
          <p:cNvCxnSpPr/>
          <p:nvPr/>
        </p:nvCxnSpPr>
        <p:spPr>
          <a:xfrm>
            <a:off x="2425089" y="3118860"/>
            <a:ext cx="116890" cy="1331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143;p8">
            <a:extLst>
              <a:ext uri="{FF2B5EF4-FFF2-40B4-BE49-F238E27FC236}">
                <a16:creationId xmlns:a16="http://schemas.microsoft.com/office/drawing/2014/main" id="{5A8E28A1-9721-325B-EC51-70586258ABBF}"/>
              </a:ext>
            </a:extLst>
          </p:cNvPr>
          <p:cNvCxnSpPr/>
          <p:nvPr/>
        </p:nvCxnSpPr>
        <p:spPr>
          <a:xfrm rot="10800000" flipH="1">
            <a:off x="2433967" y="3549279"/>
            <a:ext cx="116890" cy="147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144;p8">
            <a:extLst>
              <a:ext uri="{FF2B5EF4-FFF2-40B4-BE49-F238E27FC236}">
                <a16:creationId xmlns:a16="http://schemas.microsoft.com/office/drawing/2014/main" id="{0C78F407-8C21-A691-D2BF-D243E5B93F31}"/>
              </a:ext>
            </a:extLst>
          </p:cNvPr>
          <p:cNvCxnSpPr>
            <a:endCxn id="5" idx="1"/>
          </p:cNvCxnSpPr>
          <p:nvPr/>
        </p:nvCxnSpPr>
        <p:spPr>
          <a:xfrm>
            <a:off x="1588995" y="3407384"/>
            <a:ext cx="204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145;p8">
            <a:extLst>
              <a:ext uri="{FF2B5EF4-FFF2-40B4-BE49-F238E27FC236}">
                <a16:creationId xmlns:a16="http://schemas.microsoft.com/office/drawing/2014/main" id="{78C4DBE3-3039-6183-81F5-B348EA199BFF}"/>
              </a:ext>
            </a:extLst>
          </p:cNvPr>
          <p:cNvCxnSpPr>
            <a:stCxn id="7" idx="3"/>
          </p:cNvCxnSpPr>
          <p:nvPr/>
        </p:nvCxnSpPr>
        <p:spPr>
          <a:xfrm rot="10800000" flipH="1">
            <a:off x="2808309" y="3404384"/>
            <a:ext cx="2337900" cy="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" name="Google Shape;146;p8">
            <a:extLst>
              <a:ext uri="{FF2B5EF4-FFF2-40B4-BE49-F238E27FC236}">
                <a16:creationId xmlns:a16="http://schemas.microsoft.com/office/drawing/2014/main" id="{0AC15C85-1306-F548-EC29-03CDF1D66F4A}"/>
              </a:ext>
            </a:extLst>
          </p:cNvPr>
          <p:cNvSpPr txBox="1"/>
          <p:nvPr/>
        </p:nvSpPr>
        <p:spPr>
          <a:xfrm>
            <a:off x="585931" y="3111948"/>
            <a:ext cx="994300" cy="646331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r="-604"/>
            </a:stretch>
          </a:blip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graphicFrame>
        <p:nvGraphicFramePr>
          <p:cNvPr id="17" name="Google Shape;147;p8">
            <a:extLst>
              <a:ext uri="{FF2B5EF4-FFF2-40B4-BE49-F238E27FC236}">
                <a16:creationId xmlns:a16="http://schemas.microsoft.com/office/drawing/2014/main" id="{A53E81C4-FD81-4C00-AABC-D0B4205D7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7469293"/>
              </p:ext>
            </p:extLst>
          </p:nvPr>
        </p:nvGraphicFramePr>
        <p:xfrm>
          <a:off x="5146085" y="2901415"/>
          <a:ext cx="994275" cy="10668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⋮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⋱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⋮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Google Shape;148;p8">
            <a:extLst>
              <a:ext uri="{FF2B5EF4-FFF2-40B4-BE49-F238E27FC236}">
                <a16:creationId xmlns:a16="http://schemas.microsoft.com/office/drawing/2014/main" id="{AAA59E70-1E30-E288-F523-64F0A78DCD95}"/>
              </a:ext>
            </a:extLst>
          </p:cNvPr>
          <p:cNvSpPr txBox="1"/>
          <p:nvPr/>
        </p:nvSpPr>
        <p:spPr>
          <a:xfrm>
            <a:off x="2932283" y="2761279"/>
            <a:ext cx="209063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bit stream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9" name="Google Shape;149;p8">
            <a:extLst>
              <a:ext uri="{FF2B5EF4-FFF2-40B4-BE49-F238E27FC236}">
                <a16:creationId xmlns:a16="http://schemas.microsoft.com/office/drawing/2014/main" id="{6846B544-F87B-729D-99A3-42B2A56311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4519693"/>
              </p:ext>
            </p:extLst>
          </p:nvPr>
        </p:nvGraphicFramePr>
        <p:xfrm>
          <a:off x="499532" y="4836533"/>
          <a:ext cx="1080675" cy="70106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⋮</a:t>
                      </a:r>
                      <a:endParaRPr sz="160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⋱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⋮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oogle Shape;150;p8">
            <a:extLst>
              <a:ext uri="{FF2B5EF4-FFF2-40B4-BE49-F238E27FC236}">
                <a16:creationId xmlns:a16="http://schemas.microsoft.com/office/drawing/2014/main" id="{7159E598-D78B-4BBE-3C1C-BA238FA093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4104094"/>
              </p:ext>
            </p:extLst>
          </p:nvPr>
        </p:nvGraphicFramePr>
        <p:xfrm>
          <a:off x="499532" y="6085554"/>
          <a:ext cx="1080675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6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51;p8">
            <a:extLst>
              <a:ext uri="{FF2B5EF4-FFF2-40B4-BE49-F238E27FC236}">
                <a16:creationId xmlns:a16="http://schemas.microsoft.com/office/drawing/2014/main" id="{F1515341-7DC5-DBC1-09C0-0DE450A409EB}"/>
              </a:ext>
            </a:extLst>
          </p:cNvPr>
          <p:cNvSpPr txBox="1"/>
          <p:nvPr/>
        </p:nvSpPr>
        <p:spPr>
          <a:xfrm>
            <a:off x="654917" y="5503053"/>
            <a:ext cx="856325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417" b="-1499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22" name="Google Shape;152;p8">
            <a:extLst>
              <a:ext uri="{FF2B5EF4-FFF2-40B4-BE49-F238E27FC236}">
                <a16:creationId xmlns:a16="http://schemas.microsoft.com/office/drawing/2014/main" id="{814933D6-7B2E-DDBC-1106-0C00C0D35851}"/>
              </a:ext>
            </a:extLst>
          </p:cNvPr>
          <p:cNvSpPr txBox="1"/>
          <p:nvPr/>
        </p:nvSpPr>
        <p:spPr>
          <a:xfrm>
            <a:off x="654917" y="6488668"/>
            <a:ext cx="85632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1417" b="-14753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sp>
        <p:nvSpPr>
          <p:cNvPr id="23" name="Google Shape;153;p8">
            <a:extLst>
              <a:ext uri="{FF2B5EF4-FFF2-40B4-BE49-F238E27FC236}">
                <a16:creationId xmlns:a16="http://schemas.microsoft.com/office/drawing/2014/main" id="{719A3E23-A2D3-EAB7-2E6C-CF01DBDB7B5F}"/>
              </a:ext>
            </a:extLst>
          </p:cNvPr>
          <p:cNvSpPr/>
          <p:nvPr/>
        </p:nvSpPr>
        <p:spPr>
          <a:xfrm>
            <a:off x="1793295" y="4822211"/>
            <a:ext cx="257452" cy="701336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54;p8">
            <a:extLst>
              <a:ext uri="{FF2B5EF4-FFF2-40B4-BE49-F238E27FC236}">
                <a16:creationId xmlns:a16="http://schemas.microsoft.com/office/drawing/2014/main" id="{F4BE9BCC-2800-B3CE-6B41-45E51F0C0B7A}"/>
              </a:ext>
            </a:extLst>
          </p:cNvPr>
          <p:cNvSpPr/>
          <p:nvPr/>
        </p:nvSpPr>
        <p:spPr>
          <a:xfrm>
            <a:off x="2167637" y="4710870"/>
            <a:ext cx="257452" cy="924017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55;p8">
            <a:extLst>
              <a:ext uri="{FF2B5EF4-FFF2-40B4-BE49-F238E27FC236}">
                <a16:creationId xmlns:a16="http://schemas.microsoft.com/office/drawing/2014/main" id="{DBEEC554-D592-684E-7906-85AEDDEA613D}"/>
              </a:ext>
            </a:extLst>
          </p:cNvPr>
          <p:cNvSpPr/>
          <p:nvPr/>
        </p:nvSpPr>
        <p:spPr>
          <a:xfrm>
            <a:off x="2550857" y="4822211"/>
            <a:ext cx="257452" cy="701336"/>
          </a:xfrm>
          <a:prstGeom prst="rect">
            <a:avLst/>
          </a:prstGeom>
          <a:solidFill>
            <a:srgbClr val="BBD6EE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6" name="Google Shape;156;p8">
            <a:extLst>
              <a:ext uri="{FF2B5EF4-FFF2-40B4-BE49-F238E27FC236}">
                <a16:creationId xmlns:a16="http://schemas.microsoft.com/office/drawing/2014/main" id="{76B80023-73F0-1343-9FF7-FF2DF52FBDE3}"/>
              </a:ext>
            </a:extLst>
          </p:cNvPr>
          <p:cNvCxnSpPr/>
          <p:nvPr/>
        </p:nvCxnSpPr>
        <p:spPr>
          <a:xfrm rot="10800000" flipH="1">
            <a:off x="2050747" y="4884355"/>
            <a:ext cx="116890" cy="1331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57;p8">
            <a:extLst>
              <a:ext uri="{FF2B5EF4-FFF2-40B4-BE49-F238E27FC236}">
                <a16:creationId xmlns:a16="http://schemas.microsoft.com/office/drawing/2014/main" id="{C620E1A8-69D0-BF28-487D-8B53282D62A8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>
            <a:off x="2050747" y="5172879"/>
            <a:ext cx="11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158;p8">
            <a:extLst>
              <a:ext uri="{FF2B5EF4-FFF2-40B4-BE49-F238E27FC236}">
                <a16:creationId xmlns:a16="http://schemas.microsoft.com/office/drawing/2014/main" id="{6D21C895-7D80-6F29-B521-15397E4787D2}"/>
              </a:ext>
            </a:extLst>
          </p:cNvPr>
          <p:cNvCxnSpPr/>
          <p:nvPr/>
        </p:nvCxnSpPr>
        <p:spPr>
          <a:xfrm>
            <a:off x="2050747" y="5314774"/>
            <a:ext cx="125768" cy="147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59;p8">
            <a:extLst>
              <a:ext uri="{FF2B5EF4-FFF2-40B4-BE49-F238E27FC236}">
                <a16:creationId xmlns:a16="http://schemas.microsoft.com/office/drawing/2014/main" id="{E2D556EB-1855-1802-16ED-BAE053DAD4EC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>
            <a:off x="2425089" y="5172879"/>
            <a:ext cx="12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0" name="Google Shape;160;p8">
            <a:extLst>
              <a:ext uri="{FF2B5EF4-FFF2-40B4-BE49-F238E27FC236}">
                <a16:creationId xmlns:a16="http://schemas.microsoft.com/office/drawing/2014/main" id="{8558AD40-82B6-E70A-2A11-C73177E72F4F}"/>
              </a:ext>
            </a:extLst>
          </p:cNvPr>
          <p:cNvCxnSpPr/>
          <p:nvPr/>
        </p:nvCxnSpPr>
        <p:spPr>
          <a:xfrm>
            <a:off x="2425089" y="4884355"/>
            <a:ext cx="116890" cy="13316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61;p8">
            <a:extLst>
              <a:ext uri="{FF2B5EF4-FFF2-40B4-BE49-F238E27FC236}">
                <a16:creationId xmlns:a16="http://schemas.microsoft.com/office/drawing/2014/main" id="{DBF2707D-28C2-F870-2519-C430ABD0F1E6}"/>
              </a:ext>
            </a:extLst>
          </p:cNvPr>
          <p:cNvCxnSpPr/>
          <p:nvPr/>
        </p:nvCxnSpPr>
        <p:spPr>
          <a:xfrm rot="10800000" flipH="1">
            <a:off x="2433967" y="5314774"/>
            <a:ext cx="116890" cy="14744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32" name="Google Shape;162;p8">
            <a:extLst>
              <a:ext uri="{FF2B5EF4-FFF2-40B4-BE49-F238E27FC236}">
                <a16:creationId xmlns:a16="http://schemas.microsoft.com/office/drawing/2014/main" id="{2BE24168-07D8-7F27-BF02-96AE6D4C8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70468"/>
              </p:ext>
            </p:extLst>
          </p:nvPr>
        </p:nvGraphicFramePr>
        <p:xfrm>
          <a:off x="5146085" y="5005238"/>
          <a:ext cx="994275" cy="36577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3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i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⋯</a:t>
                      </a:r>
                      <a:endParaRPr sz="1600" dirty="0"/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Google Shape;163;p8">
            <a:extLst>
              <a:ext uri="{FF2B5EF4-FFF2-40B4-BE49-F238E27FC236}">
                <a16:creationId xmlns:a16="http://schemas.microsoft.com/office/drawing/2014/main" id="{3E327E4B-114F-D30B-8BC4-1EEE1F15F420}"/>
              </a:ext>
            </a:extLst>
          </p:cNvPr>
          <p:cNvCxnSpPr>
            <a:stCxn id="25" idx="3"/>
          </p:cNvCxnSpPr>
          <p:nvPr/>
        </p:nvCxnSpPr>
        <p:spPr>
          <a:xfrm>
            <a:off x="2808309" y="5172879"/>
            <a:ext cx="2337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" name="Google Shape;164;p8">
            <a:extLst>
              <a:ext uri="{FF2B5EF4-FFF2-40B4-BE49-F238E27FC236}">
                <a16:creationId xmlns:a16="http://schemas.microsoft.com/office/drawing/2014/main" id="{419ECD2E-116C-F161-F514-2D41FB037068}"/>
              </a:ext>
            </a:extLst>
          </p:cNvPr>
          <p:cNvSpPr txBox="1"/>
          <p:nvPr/>
        </p:nvSpPr>
        <p:spPr>
          <a:xfrm>
            <a:off x="2867636" y="4555855"/>
            <a:ext cx="2183611" cy="92333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1949" t="-3288" b="-92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Malgun Gothic"/>
                <a:ea typeface="Malgun Gothic"/>
                <a:cs typeface="Malgun Gothic"/>
                <a:sym typeface="Malgun Gothic"/>
              </a:rPr>
              <a:t> </a:t>
            </a:r>
            <a:endParaRPr/>
          </a:p>
        </p:txBody>
      </p:sp>
      <p:cxnSp>
        <p:nvCxnSpPr>
          <p:cNvPr id="35" name="Google Shape;165;p8">
            <a:extLst>
              <a:ext uri="{FF2B5EF4-FFF2-40B4-BE49-F238E27FC236}">
                <a16:creationId xmlns:a16="http://schemas.microsoft.com/office/drawing/2014/main" id="{E08A18FF-58D9-3388-BD17-04BAF2E24BFB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5400000">
            <a:off x="2907402" y="2100713"/>
            <a:ext cx="868288" cy="460335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66;p8">
            <a:extLst>
              <a:ext uri="{FF2B5EF4-FFF2-40B4-BE49-F238E27FC236}">
                <a16:creationId xmlns:a16="http://schemas.microsoft.com/office/drawing/2014/main" id="{2722C3AB-C60B-8982-DF9A-2AE49234E71D}"/>
              </a:ext>
            </a:extLst>
          </p:cNvPr>
          <p:cNvCxnSpPr>
            <a:stCxn id="38" idx="2"/>
          </p:cNvCxnSpPr>
          <p:nvPr/>
        </p:nvCxnSpPr>
        <p:spPr>
          <a:xfrm rot="5400000">
            <a:off x="3334312" y="4003728"/>
            <a:ext cx="528000" cy="4036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7" name="Google Shape;168;p8">
            <a:extLst>
              <a:ext uri="{FF2B5EF4-FFF2-40B4-BE49-F238E27FC236}">
                <a16:creationId xmlns:a16="http://schemas.microsoft.com/office/drawing/2014/main" id="{E9A9BCC5-7225-D336-F605-9AD978E777F1}"/>
              </a:ext>
            </a:extLst>
          </p:cNvPr>
          <p:cNvSpPr txBox="1"/>
          <p:nvPr/>
        </p:nvSpPr>
        <p:spPr>
          <a:xfrm>
            <a:off x="3452797" y="5872385"/>
            <a:ext cx="10727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compare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167;p8">
            <a:extLst>
              <a:ext uri="{FF2B5EF4-FFF2-40B4-BE49-F238E27FC236}">
                <a16:creationId xmlns:a16="http://schemas.microsoft.com/office/drawing/2014/main" id="{437A3582-A578-A039-AE9C-5F6A33A0ACA8}"/>
              </a:ext>
            </a:extLst>
          </p:cNvPr>
          <p:cNvSpPr txBox="1"/>
          <p:nvPr/>
        </p:nvSpPr>
        <p:spPr>
          <a:xfrm>
            <a:off x="5039972" y="5388496"/>
            <a:ext cx="1152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predicted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9" name="Google Shape;169;p8">
            <a:extLst>
              <a:ext uri="{FF2B5EF4-FFF2-40B4-BE49-F238E27FC236}">
                <a16:creationId xmlns:a16="http://schemas.microsoft.com/office/drawing/2014/main" id="{1980568E-A4A8-406F-0077-0F72249CA05F}"/>
              </a:ext>
            </a:extLst>
          </p:cNvPr>
          <p:cNvSpPr txBox="1"/>
          <p:nvPr/>
        </p:nvSpPr>
        <p:spPr>
          <a:xfrm>
            <a:off x="3015913" y="4014184"/>
            <a:ext cx="188705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Split into 2 parts</a:t>
            </a:r>
            <a:endParaRPr sz="1800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0" name="Google Shape;170;p8">
            <a:extLst>
              <a:ext uri="{FF2B5EF4-FFF2-40B4-BE49-F238E27FC236}">
                <a16:creationId xmlns:a16="http://schemas.microsoft.com/office/drawing/2014/main" id="{225B37E2-C4A6-057C-5C0F-246416A261F0}"/>
              </a:ext>
            </a:extLst>
          </p:cNvPr>
          <p:cNvSpPr txBox="1"/>
          <p:nvPr/>
        </p:nvSpPr>
        <p:spPr>
          <a:xfrm>
            <a:off x="1591682" y="2570554"/>
            <a:ext cx="14093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Generator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1" name="Google Shape;171;p8">
            <a:extLst>
              <a:ext uri="{FF2B5EF4-FFF2-40B4-BE49-F238E27FC236}">
                <a16:creationId xmlns:a16="http://schemas.microsoft.com/office/drawing/2014/main" id="{515A41ED-7F8E-1145-C4BA-447D1DDF71AD}"/>
              </a:ext>
            </a:extLst>
          </p:cNvPr>
          <p:cNvSpPr txBox="1"/>
          <p:nvPr/>
        </p:nvSpPr>
        <p:spPr>
          <a:xfrm>
            <a:off x="1623568" y="5651524"/>
            <a:ext cx="13147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Predictor</a:t>
            </a:r>
            <a:endParaRPr sz="18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42" name="Google Shape;172;p8">
            <a:extLst>
              <a:ext uri="{FF2B5EF4-FFF2-40B4-BE49-F238E27FC236}">
                <a16:creationId xmlns:a16="http://schemas.microsoft.com/office/drawing/2014/main" id="{BA077C62-CF45-5E28-9887-7F4B78D07581}"/>
              </a:ext>
            </a:extLst>
          </p:cNvPr>
          <p:cNvCxnSpPr>
            <a:endCxn id="23" idx="1"/>
          </p:cNvCxnSpPr>
          <p:nvPr/>
        </p:nvCxnSpPr>
        <p:spPr>
          <a:xfrm>
            <a:off x="1580295" y="5171679"/>
            <a:ext cx="213000" cy="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60" name="Google Shape;173;p8">
            <a:extLst>
              <a:ext uri="{FF2B5EF4-FFF2-40B4-BE49-F238E27FC236}">
                <a16:creationId xmlns:a16="http://schemas.microsoft.com/office/drawing/2014/main" id="{2D64033C-865F-1529-6C84-743803E4123C}"/>
              </a:ext>
            </a:extLst>
          </p:cNvPr>
          <p:cNvGrpSpPr/>
          <p:nvPr/>
        </p:nvGrpSpPr>
        <p:grpSpPr>
          <a:xfrm>
            <a:off x="6529773" y="2570554"/>
            <a:ext cx="6320299" cy="4204256"/>
            <a:chOff x="6217920" y="2420196"/>
            <a:chExt cx="6682794" cy="4204256"/>
          </a:xfrm>
        </p:grpSpPr>
        <p:grpSp>
          <p:nvGrpSpPr>
            <p:cNvPr id="61" name="Google Shape;174;p8">
              <a:extLst>
                <a:ext uri="{FF2B5EF4-FFF2-40B4-BE49-F238E27FC236}">
                  <a16:creationId xmlns:a16="http://schemas.microsoft.com/office/drawing/2014/main" id="{D7EF601E-12ED-A163-481D-73F40615A63E}"/>
                </a:ext>
              </a:extLst>
            </p:cNvPr>
            <p:cNvGrpSpPr/>
            <p:nvPr/>
          </p:nvGrpSpPr>
          <p:grpSpPr>
            <a:xfrm>
              <a:off x="6217920" y="2420196"/>
              <a:ext cx="6682794" cy="4204256"/>
              <a:chOff x="5632421" y="1452462"/>
              <a:chExt cx="8193912" cy="4041056"/>
            </a:xfrm>
          </p:grpSpPr>
          <p:sp>
            <p:nvSpPr>
              <p:cNvPr id="63" name="Google Shape;175;p8">
                <a:extLst>
                  <a:ext uri="{FF2B5EF4-FFF2-40B4-BE49-F238E27FC236}">
                    <a16:creationId xmlns:a16="http://schemas.microsoft.com/office/drawing/2014/main" id="{89463A28-5F14-3D13-7EB3-3A5A808B70D0}"/>
                  </a:ext>
                </a:extLst>
              </p:cNvPr>
              <p:cNvSpPr/>
              <p:nvPr/>
            </p:nvSpPr>
            <p:spPr>
              <a:xfrm>
                <a:off x="5632421" y="2440454"/>
                <a:ext cx="3586578" cy="2572306"/>
              </a:xfrm>
              <a:prstGeom prst="rect">
                <a:avLst/>
              </a:prstGeom>
              <a:solidFill>
                <a:srgbClr val="F4DCE1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64" name="Google Shape;176;p8">
                <a:extLst>
                  <a:ext uri="{FF2B5EF4-FFF2-40B4-BE49-F238E27FC236}">
                    <a16:creationId xmlns:a16="http://schemas.microsoft.com/office/drawing/2014/main" id="{A4776BA7-11C4-2D72-776B-82EAE9A46B31}"/>
                  </a:ext>
                </a:extLst>
              </p:cNvPr>
              <p:cNvSpPr/>
              <p:nvPr/>
            </p:nvSpPr>
            <p:spPr>
              <a:xfrm>
                <a:off x="5632421" y="1761315"/>
                <a:ext cx="3586578" cy="396534"/>
              </a:xfrm>
              <a:prstGeom prst="rect">
                <a:avLst/>
              </a:prstGeom>
              <a:solidFill>
                <a:srgbClr val="DDEAF6"/>
              </a:solidFill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Trained Generator</a:t>
                </a:r>
                <a:endParaRPr sz="18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grpSp>
            <p:nvGrpSpPr>
              <p:cNvPr id="65" name="Google Shape;177;p8">
                <a:extLst>
                  <a:ext uri="{FF2B5EF4-FFF2-40B4-BE49-F238E27FC236}">
                    <a16:creationId xmlns:a16="http://schemas.microsoft.com/office/drawing/2014/main" id="{23D4ABB2-EE54-04ED-08DE-92582317B8DA}"/>
                  </a:ext>
                </a:extLst>
              </p:cNvPr>
              <p:cNvGrpSpPr/>
              <p:nvPr/>
            </p:nvGrpSpPr>
            <p:grpSpPr>
              <a:xfrm>
                <a:off x="9332264" y="2159112"/>
                <a:ext cx="4494070" cy="2726430"/>
                <a:chOff x="4366160" y="2253320"/>
                <a:chExt cx="4494070" cy="2914775"/>
              </a:xfrm>
            </p:grpSpPr>
            <p:grpSp>
              <p:nvGrpSpPr>
                <p:cNvPr id="69" name="Google Shape;178;p8">
                  <a:extLst>
                    <a:ext uri="{FF2B5EF4-FFF2-40B4-BE49-F238E27FC236}">
                      <a16:creationId xmlns:a16="http://schemas.microsoft.com/office/drawing/2014/main" id="{FBC4D570-FE31-05A5-B398-72CF0F00B9AA}"/>
                    </a:ext>
                  </a:extLst>
                </p:cNvPr>
                <p:cNvGrpSpPr/>
                <p:nvPr/>
              </p:nvGrpSpPr>
              <p:grpSpPr>
                <a:xfrm>
                  <a:off x="4366160" y="2253320"/>
                  <a:ext cx="4494070" cy="2914775"/>
                  <a:chOff x="5451893" y="3819140"/>
                  <a:chExt cx="3201686" cy="2076557"/>
                </a:xfrm>
              </p:grpSpPr>
              <p:pic>
                <p:nvPicPr>
                  <p:cNvPr id="71" name="Google Shape;179;p8">
                    <a:extLst>
                      <a:ext uri="{FF2B5EF4-FFF2-40B4-BE49-F238E27FC236}">
                        <a16:creationId xmlns:a16="http://schemas.microsoft.com/office/drawing/2014/main" id="{55A22372-1FCA-5601-10CE-0DD40DE6F7AA}"/>
                      </a:ext>
                    </a:extLst>
                  </p:cNvPr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/>
                  <a:stretch/>
                </p:blipFill>
                <p:spPr>
                  <a:xfrm>
                    <a:off x="5451893" y="3819140"/>
                    <a:ext cx="3201686" cy="207655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2" name="Google Shape;180;p8">
                    <a:extLst>
                      <a:ext uri="{FF2B5EF4-FFF2-40B4-BE49-F238E27FC236}">
                        <a16:creationId xmlns:a16="http://schemas.microsoft.com/office/drawing/2014/main" id="{99B81586-FB00-52D7-5268-79A492BC8B97}"/>
                      </a:ext>
                    </a:extLst>
                  </p:cNvPr>
                  <p:cNvSpPr/>
                  <p:nvPr/>
                </p:nvSpPr>
                <p:spPr>
                  <a:xfrm>
                    <a:off x="6614683" y="4008120"/>
                    <a:ext cx="918957" cy="1696720"/>
                  </a:xfrm>
                  <a:prstGeom prst="roundRect">
                    <a:avLst>
                      <a:gd name="adj" fmla="val 16667"/>
                    </a:avLst>
                  </a:prstGeom>
                  <a:noFill/>
                  <a:ln w="19050" cap="flat" cmpd="sng">
                    <a:solidFill>
                      <a:schemeClr val="dk1"/>
                    </a:solidFill>
                    <a:prstDash val="solid"/>
                    <a:miter lim="800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Malgun Gothic"/>
                      <a:ea typeface="Malgun Gothic"/>
                      <a:cs typeface="Malgun Gothic"/>
                      <a:sym typeface="Malgun Gothic"/>
                    </a:endParaRPr>
                  </a:p>
                </p:txBody>
              </p:sp>
            </p:grpSp>
            <p:sp>
              <p:nvSpPr>
                <p:cNvPr id="70" name="Google Shape;181;p8">
                  <a:extLst>
                    <a:ext uri="{FF2B5EF4-FFF2-40B4-BE49-F238E27FC236}">
                      <a16:creationId xmlns:a16="http://schemas.microsoft.com/office/drawing/2014/main" id="{DC7816D9-F330-9BFF-7D4D-7C63AE451ECD}"/>
                    </a:ext>
                  </a:extLst>
                </p:cNvPr>
                <p:cNvSpPr/>
                <p:nvPr/>
              </p:nvSpPr>
              <p:spPr>
                <a:xfrm>
                  <a:off x="6042819" y="3249298"/>
                  <a:ext cx="1205166" cy="922819"/>
                </a:xfrm>
                <a:prstGeom prst="ellipse">
                  <a:avLst/>
                </a:pr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Edge</a:t>
                  </a:r>
                  <a:endParaRPr/>
                </a:p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400" b="1">
                      <a:solidFill>
                        <a:schemeClr val="dk1"/>
                      </a:solidFill>
                      <a:latin typeface="Georgia"/>
                      <a:ea typeface="Georgia"/>
                      <a:cs typeface="Georgia"/>
                      <a:sym typeface="Georgia"/>
                    </a:rPr>
                    <a:t>TPU</a:t>
                  </a:r>
                  <a:endParaRPr sz="1400" b="1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endParaRPr>
                </a:p>
              </p:txBody>
            </p:sp>
          </p:grpSp>
          <p:cxnSp>
            <p:nvCxnSpPr>
              <p:cNvPr id="66" name="Google Shape;182;p8">
                <a:extLst>
                  <a:ext uri="{FF2B5EF4-FFF2-40B4-BE49-F238E27FC236}">
                    <a16:creationId xmlns:a16="http://schemas.microsoft.com/office/drawing/2014/main" id="{6B2926FB-6B3D-D6C8-3DF8-7F1FE28080F2}"/>
                  </a:ext>
                </a:extLst>
              </p:cNvPr>
              <p:cNvCxnSpPr>
                <a:stCxn id="64" idx="3"/>
                <a:endCxn id="72" idx="0"/>
              </p:cNvCxnSpPr>
              <p:nvPr/>
            </p:nvCxnSpPr>
            <p:spPr>
              <a:xfrm>
                <a:off x="9218999" y="1959582"/>
                <a:ext cx="2390400" cy="447600"/>
              </a:xfrm>
              <a:prstGeom prst="bentConnector2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triangle" w="med" len="med"/>
              </a:ln>
            </p:spPr>
          </p:cxnSp>
          <p:sp>
            <p:nvSpPr>
              <p:cNvPr id="67" name="Google Shape;183;p8">
                <a:extLst>
                  <a:ext uri="{FF2B5EF4-FFF2-40B4-BE49-F238E27FC236}">
                    <a16:creationId xmlns:a16="http://schemas.microsoft.com/office/drawing/2014/main" id="{41804257-759B-7774-2BE0-4D61D6BDF404}"/>
                  </a:ext>
                </a:extLst>
              </p:cNvPr>
              <p:cNvSpPr txBox="1"/>
              <p:nvPr/>
            </p:nvSpPr>
            <p:spPr>
              <a:xfrm>
                <a:off x="9235696" y="1452462"/>
                <a:ext cx="2396584" cy="838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convert to</a:t>
                </a:r>
                <a:endParaRPr/>
              </a:p>
              <a:p>
                <a:pPr marL="0" marR="0" lvl="0" indent="0" algn="ctr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TensorFlow Lite</a:t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  <p:sp>
            <p:nvSpPr>
              <p:cNvPr id="68" name="Google Shape;184;p8">
                <a:extLst>
                  <a:ext uri="{FF2B5EF4-FFF2-40B4-BE49-F238E27FC236}">
                    <a16:creationId xmlns:a16="http://schemas.microsoft.com/office/drawing/2014/main" id="{EFD14974-4F32-1132-AEFF-1DB11E7BD607}"/>
                  </a:ext>
                </a:extLst>
              </p:cNvPr>
              <p:cNvSpPr txBox="1"/>
              <p:nvPr/>
            </p:nvSpPr>
            <p:spPr>
              <a:xfrm>
                <a:off x="11047611" y="4606030"/>
                <a:ext cx="1361639" cy="8874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compile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&amp; 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Georgia"/>
                    <a:ea typeface="Georgia"/>
                    <a:cs typeface="Georgia"/>
                    <a:sym typeface="Georgia"/>
                  </a:rPr>
                  <a:t>deploy</a:t>
                </a:r>
                <a:endParaRPr sz="1800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endParaRPr>
              </a:p>
            </p:txBody>
          </p:sp>
        </p:grpSp>
        <p:sp>
          <p:nvSpPr>
            <p:cNvPr id="62" name="Google Shape;185;p8">
              <a:extLst>
                <a:ext uri="{FF2B5EF4-FFF2-40B4-BE49-F238E27FC236}">
                  <a16:creationId xmlns:a16="http://schemas.microsoft.com/office/drawing/2014/main" id="{4312C2C7-3BE0-D55F-2703-FDA658B22B0F}"/>
                </a:ext>
              </a:extLst>
            </p:cNvPr>
            <p:cNvSpPr txBox="1"/>
            <p:nvPr/>
          </p:nvSpPr>
          <p:spPr>
            <a:xfrm>
              <a:off x="6873993" y="3437518"/>
              <a:ext cx="17021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IoT Device</a:t>
              </a:r>
              <a:endParaRPr sz="18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sp>
        <p:nvSpPr>
          <p:cNvPr id="73" name="Google Shape;186;p8">
            <a:extLst>
              <a:ext uri="{FF2B5EF4-FFF2-40B4-BE49-F238E27FC236}">
                <a16:creationId xmlns:a16="http://schemas.microsoft.com/office/drawing/2014/main" id="{A8A12406-4E2F-9589-2EAA-3B94D28D52D5}"/>
              </a:ext>
            </a:extLst>
          </p:cNvPr>
          <p:cNvSpPr txBox="1"/>
          <p:nvPr/>
        </p:nvSpPr>
        <p:spPr>
          <a:xfrm>
            <a:off x="6611775" y="4161318"/>
            <a:ext cx="1016625" cy="369332"/>
          </a:xfrm>
          <a:prstGeom prst="rect">
            <a:avLst/>
          </a:prstGeom>
          <a:noFill/>
          <a:ln w="19050" cap="flat" cmpd="sng">
            <a:solidFill>
              <a:srgbClr val="0070C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Entropy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187;p8">
            <a:extLst>
              <a:ext uri="{FF2B5EF4-FFF2-40B4-BE49-F238E27FC236}">
                <a16:creationId xmlns:a16="http://schemas.microsoft.com/office/drawing/2014/main" id="{F31AB400-73ED-30D6-5A5A-A8A5DF95FD46}"/>
              </a:ext>
            </a:extLst>
          </p:cNvPr>
          <p:cNvSpPr txBox="1"/>
          <p:nvPr/>
        </p:nvSpPr>
        <p:spPr>
          <a:xfrm>
            <a:off x="8108700" y="4022819"/>
            <a:ext cx="1061509" cy="646331"/>
          </a:xfrm>
          <a:prstGeom prst="rect">
            <a:avLst/>
          </a:prstGeom>
          <a:noFill/>
          <a:ln w="19050" cap="flat" cmpd="sng">
            <a:solidFill>
              <a:srgbClr val="C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seed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5" name="Google Shape;188;p8">
            <a:extLst>
              <a:ext uri="{FF2B5EF4-FFF2-40B4-BE49-F238E27FC236}">
                <a16:creationId xmlns:a16="http://schemas.microsoft.com/office/drawing/2014/main" id="{CD88982B-076E-2FE1-1FC3-16CA60020B05}"/>
              </a:ext>
            </a:extLst>
          </p:cNvPr>
          <p:cNvCxnSpPr>
            <a:stCxn id="73" idx="3"/>
            <a:endCxn id="74" idx="1"/>
          </p:cNvCxnSpPr>
          <p:nvPr/>
        </p:nvCxnSpPr>
        <p:spPr>
          <a:xfrm>
            <a:off x="7628400" y="4345984"/>
            <a:ext cx="48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aphicFrame>
        <p:nvGraphicFramePr>
          <p:cNvPr id="76" name="Google Shape;189;p8">
            <a:extLst>
              <a:ext uri="{FF2B5EF4-FFF2-40B4-BE49-F238E27FC236}">
                <a16:creationId xmlns:a16="http://schemas.microsoft.com/office/drawing/2014/main" id="{95FA4579-A94B-3165-FA67-498536A602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893168"/>
              </p:ext>
            </p:extLst>
          </p:nvPr>
        </p:nvGraphicFramePr>
        <p:xfrm>
          <a:off x="6964545" y="4749629"/>
          <a:ext cx="1856475" cy="10973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1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7" name="Google Shape;190;p8">
            <a:extLst>
              <a:ext uri="{FF2B5EF4-FFF2-40B4-BE49-F238E27FC236}">
                <a16:creationId xmlns:a16="http://schemas.microsoft.com/office/drawing/2014/main" id="{C7F6B5EB-4900-FBD7-2843-8A1BB70C0953}"/>
              </a:ext>
            </a:extLst>
          </p:cNvPr>
          <p:cNvSpPr txBox="1"/>
          <p:nvPr/>
        </p:nvSpPr>
        <p:spPr>
          <a:xfrm>
            <a:off x="6808251" y="5842220"/>
            <a:ext cx="22092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Bit Stream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78" name="Google Shape;192;p8">
            <a:extLst>
              <a:ext uri="{FF2B5EF4-FFF2-40B4-BE49-F238E27FC236}">
                <a16:creationId xmlns:a16="http://schemas.microsoft.com/office/drawing/2014/main" id="{B9C411E8-0217-569F-6FCC-74F4937A5967}"/>
              </a:ext>
            </a:extLst>
          </p:cNvPr>
          <p:cNvCxnSpPr/>
          <p:nvPr/>
        </p:nvCxnSpPr>
        <p:spPr>
          <a:xfrm rot="10800000">
            <a:off x="8820964" y="5298269"/>
            <a:ext cx="1821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Google Shape;193;p8">
            <a:extLst>
              <a:ext uri="{FF2B5EF4-FFF2-40B4-BE49-F238E27FC236}">
                <a16:creationId xmlns:a16="http://schemas.microsoft.com/office/drawing/2014/main" id="{D5D6E4A6-1DB2-9EA6-E04D-9FB4A6CC7E02}"/>
              </a:ext>
            </a:extLst>
          </p:cNvPr>
          <p:cNvSpPr txBox="1"/>
          <p:nvPr/>
        </p:nvSpPr>
        <p:spPr>
          <a:xfrm>
            <a:off x="9401781" y="4848446"/>
            <a:ext cx="1135247" cy="45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inference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15112413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800</Words>
  <Application>Microsoft Macintosh PowerPoint</Application>
  <PresentationFormat>와이드스크린</PresentationFormat>
  <Paragraphs>141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맑은 고딕</vt:lpstr>
      <vt:lpstr>Arial</vt:lpstr>
      <vt:lpstr>Cambria Math</vt:lpstr>
      <vt:lpstr>Georgia</vt:lpstr>
      <vt:lpstr>Helvetica</vt:lpstr>
      <vt:lpstr>CryptoCraft 테마</vt:lpstr>
      <vt:lpstr>제목 테마</vt:lpstr>
      <vt:lpstr>딥러닝 기술을 적용한 난수 생성기 연구 동향</vt:lpstr>
      <vt:lpstr>PowerPoint 프레젠테이션</vt:lpstr>
      <vt:lpstr>난수생성기</vt:lpstr>
      <vt:lpstr>인공 신경망 (Artificial Neural Network)</vt:lpstr>
      <vt:lpstr>Generative Adversarial Network (GAN)</vt:lpstr>
      <vt:lpstr>강화학습 (Reinforce learning)</vt:lpstr>
      <vt:lpstr>딥러닝 기반의 난수생성기 연구 동향</vt:lpstr>
      <vt:lpstr>딥러닝 기반의 난수생성기 연구 동향</vt:lpstr>
      <vt:lpstr>딥러닝 기반의 난수생성기 연구 동향</vt:lpstr>
      <vt:lpstr>딥러닝 기반의 난수생성기 연구 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105</cp:revision>
  <dcterms:created xsi:type="dcterms:W3CDTF">2019-03-05T04:29:07Z</dcterms:created>
  <dcterms:modified xsi:type="dcterms:W3CDTF">2022-10-19T21:22:24Z</dcterms:modified>
</cp:coreProperties>
</file>