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694"/>
  </p:normalViewPr>
  <p:slideViewPr>
    <p:cSldViewPr snapToGrid="0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071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블록 보류 공격 방지 기법 동향</a:t>
            </a:r>
            <a:endParaRPr dirty="0"/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한성대학교 김원웅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B35F7-FCB7-69E4-67D6-A4B48C9CAC86}"/>
              </a:ext>
            </a:extLst>
          </p:cNvPr>
          <p:cNvSpPr txBox="1"/>
          <p:nvPr/>
        </p:nvSpPr>
        <p:spPr>
          <a:xfrm>
            <a:off x="2430837" y="2090174"/>
            <a:ext cx="7330325" cy="26776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ore-KR" altLang="en-US" sz="24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본</a:t>
            </a:r>
            <a:r>
              <a:rPr kumimoji="0" lang="ko-KR" altLang="en-US" sz="24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 논문에서는 </a:t>
            </a:r>
            <a:r>
              <a:rPr kumimoji="0" lang="ko-KR" altLang="en-US" sz="2400" b="1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비트코인의</a:t>
            </a:r>
            <a:r>
              <a:rPr kumimoji="0" lang="ko-KR" altLang="en-US" sz="24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 마이닝 풀에 관한 공격인 </a:t>
            </a:r>
            <a:r>
              <a:rPr kumimoji="0" lang="ko-KR" altLang="en-US" sz="2400" b="1" i="0" u="none" strike="noStrike" normalizeH="0" baseline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블록 보류 공격 기법</a:t>
            </a:r>
            <a:r>
              <a:rPr kumimoji="0" lang="ko-KR" altLang="en-US" sz="24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에 대한 대응 방안에 대하여 조사하였다</a:t>
            </a:r>
            <a:r>
              <a:rPr kumimoji="0" lang="en-US" altLang="ko-KR" sz="2400" b="1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j-ea"/>
                <a:cs typeface="+mj-cs"/>
                <a:sym typeface="Helvetica"/>
              </a:rPr>
              <a:t>.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대표적으로 </a:t>
            </a:r>
            <a:r>
              <a:rPr lang="ko-KR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게임 전략</a:t>
            </a:r>
            <a:r>
              <a:rPr lang="en-US" altLang="ko-KR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,</a:t>
            </a:r>
            <a:r>
              <a:rPr lang="ko-KR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평판 기반 블록체인</a:t>
            </a:r>
            <a:r>
              <a:rPr lang="en-US" altLang="ko-KR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,</a:t>
            </a:r>
            <a:r>
              <a:rPr lang="ko-KR" altLang="en-US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딥러닝 기법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이 사용되었으며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,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 세 방법 모두 효과적인 블록 보류 공격 기법에 대한 대응 방안이 될 수 있음을 보여주었다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.</a:t>
            </a:r>
            <a:endParaRPr kumimoji="0" lang="ko-Kore-KR" altLang="en-US" sz="2400" b="1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37727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참고문헌</a:t>
            </a:r>
            <a:endParaRPr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3B59501-2A0D-F111-E16F-F41523CD5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" altLang="ko-Kore-KR" sz="1200" dirty="0">
                <a:effectLst/>
                <a:latin typeface="HCRBatang"/>
              </a:rPr>
              <a:t>[1]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Pourtahmasbi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Pouya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and Mehrdad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Nojoumian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"Analysis of reputation-based mining paradigm under dishonest mining attacks."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Blockchain: Research and Applications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3.2 (2022): 100065.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[2]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Fujita,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Kentaro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et al. "Intelligent Mining Pool Selection in the Case of Unobservable Block Withholding Attack."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2021 IEEE International Conference on Blockchain and Cryptocurrency (ICBC)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IEEE, 2021.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[3]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Ren, Min,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Hongfeng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Guo, and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Zhihao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Wang. "Mitigation of block withholding attack based on zero-determinant strategy." </a:t>
            </a:r>
            <a:r>
              <a:rPr lang="en" altLang="ko-Kore-KR" sz="1200" dirty="0" err="1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PeerJ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Computer Science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8 (2022): e997.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[4]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Chen,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Zhihuai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et al. "Discouraging pool block withholding attacks in Bitcoin."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Journal of Combinatorial Optimization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43.2 (2022): 444-459. </a:t>
            </a:r>
            <a:r>
              <a:rPr lang="en" altLang="ko-Kore-KR" sz="1200" dirty="0">
                <a:effectLst/>
                <a:latin typeface="HCRBatang"/>
              </a:rPr>
              <a:t>[5]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Fayaz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, Muhammad, et al. "Counteracting selfish nodes using reputation based system in mobile Ad Hoc networks."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Electronics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11.2 (2022): 185.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[6]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Schwarz-Schilling, Caspar, Sheng-Nan Li, and Claudio J.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Tessone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. "Stochastic Modelling of Selfish Mining in Proof-of-Work Protocols."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Journal of Cybersecurity and Privacy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2.2 (2022): 292-310.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[7]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Jesus, Emanuel Ferreira, et al. "A survey of how to use blockchain to secure internet of things and the stalker attack." 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Security and Communication Networks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2018 (2018). </a:t>
            </a:r>
            <a:endParaRPr lang="en" altLang="ko-Kore-KR" sz="1200" dirty="0"/>
          </a:p>
          <a:p>
            <a:r>
              <a:rPr lang="en" altLang="ko-Kore-KR" sz="1200" dirty="0">
                <a:effectLst/>
                <a:latin typeface="HCRBatang"/>
              </a:rPr>
              <a:t>[8]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Ren, Min,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Hongfeng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Guo, and </a:t>
            </a:r>
            <a:r>
              <a:rPr lang="en" altLang="ko-Kore-KR" sz="1200" dirty="0" err="1">
                <a:solidFill>
                  <a:srgbClr val="212121"/>
                </a:solidFill>
                <a:effectLst/>
                <a:latin typeface="ArialMT"/>
              </a:rPr>
              <a:t>Zhihao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 Wang. "Mitigation of block withholding attack based on zero-determinant strategy." </a:t>
            </a:r>
            <a:r>
              <a:rPr lang="en" altLang="ko-Kore-KR" sz="1200" dirty="0" err="1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PeerJ</a:t>
            </a:r>
            <a:r>
              <a:rPr lang="en" altLang="ko-Kore-KR" sz="1200" dirty="0">
                <a:effectLst/>
                <a:latin typeface="Gulim" panose="020B0600000101010101" pitchFamily="34" charset="-127"/>
                <a:ea typeface="Gulim" panose="020B0600000101010101" pitchFamily="34" charset="-127"/>
              </a:rPr>
              <a:t> Computer Science </a:t>
            </a:r>
            <a:r>
              <a:rPr lang="en" altLang="ko-Kore-KR" sz="1200" dirty="0">
                <a:solidFill>
                  <a:srgbClr val="212121"/>
                </a:solidFill>
                <a:effectLst/>
                <a:latin typeface="ArialMT"/>
              </a:rPr>
              <a:t>8 (2022): e997. </a:t>
            </a:r>
            <a:endParaRPr lang="en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9245673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관련 연구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블록 보류 공격 방지 기법 동향</a:t>
            </a:r>
            <a:endParaRPr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현재 전자 화폐 거래 시스템으로 가장 많이 사용되고 있음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블록체인 내의 블록을 검증하기 위해 </a:t>
            </a:r>
            <a:r>
              <a:rPr lang="en-US" altLang="ko-KR" sz="2000" dirty="0"/>
              <a:t>Proof-of-Work (</a:t>
            </a:r>
            <a:r>
              <a:rPr lang="en-US" altLang="ko-KR" sz="2000" dirty="0" err="1"/>
              <a:t>PoW</a:t>
            </a:r>
            <a:r>
              <a:rPr lang="en-US" altLang="ko-KR" sz="2000" dirty="0"/>
              <a:t>)</a:t>
            </a:r>
            <a:r>
              <a:rPr lang="ko-KR" altLang="en-US" sz="2000" dirty="0"/>
              <a:t> 라는 이름의 합의 알고리즘 사용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PoW</a:t>
            </a:r>
            <a:r>
              <a:rPr lang="ko-KR" altLang="en-US" sz="2000" dirty="0"/>
              <a:t>의 약점을 이용하여 부당한 이득을 취하기 위한 </a:t>
            </a:r>
            <a:r>
              <a:rPr lang="ko-KR" altLang="en-US" sz="2000" dirty="0">
                <a:solidFill>
                  <a:srgbClr val="0070C0"/>
                </a:solidFill>
              </a:rPr>
              <a:t>공격기법들</a:t>
            </a:r>
            <a:r>
              <a:rPr lang="ko-KR" altLang="en-US" sz="2000" dirty="0"/>
              <a:t>이 연구되고 있음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Selfish Mining(</a:t>
            </a:r>
            <a:r>
              <a:rPr lang="ko-KR" altLang="en-US" sz="2000" dirty="0">
                <a:solidFill>
                  <a:srgbClr val="FF0000"/>
                </a:solidFill>
              </a:rPr>
              <a:t>이기적 채굴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Block </a:t>
            </a:r>
            <a:r>
              <a:rPr lang="en-US" altLang="ko-KR" sz="2000" dirty="0" err="1">
                <a:solidFill>
                  <a:srgbClr val="FF0000"/>
                </a:solidFill>
              </a:rPr>
              <a:t>WithHolding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블록 보류 공격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관련 연구</a:t>
            </a:r>
            <a:r>
              <a:rPr lang="en-US" altLang="ko-KR" dirty="0"/>
              <a:t>] Proof-of-Work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합의 알고리즘이란 분산 네트워크 상에서 블록에 대해 사람들의 동의를 구하는 과정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200000"/>
              </a:lnSpc>
            </a:pPr>
            <a:r>
              <a:rPr lang="en-US" sz="2000" b="1" dirty="0" err="1">
                <a:solidFill>
                  <a:srgbClr val="FF0000"/>
                </a:solidFill>
              </a:rPr>
              <a:t>PoW</a:t>
            </a:r>
            <a:r>
              <a:rPr lang="en-US" sz="2000" dirty="0"/>
              <a:t>, </a:t>
            </a:r>
            <a:r>
              <a:rPr lang="en-US" sz="2000" dirty="0" err="1"/>
              <a:t>PoS</a:t>
            </a:r>
            <a:r>
              <a:rPr lang="en-US" sz="2000" dirty="0"/>
              <a:t>, </a:t>
            </a:r>
            <a:r>
              <a:rPr lang="en-US" sz="2000" dirty="0" err="1"/>
              <a:t>DPoS</a:t>
            </a:r>
            <a:r>
              <a:rPr lang="en-US" sz="2000" dirty="0"/>
              <a:t>, PBFT</a:t>
            </a:r>
            <a:r>
              <a:rPr lang="ko-KR" altLang="en-US" sz="2000" dirty="0"/>
              <a:t>등의 다양한 기술이 존재</a:t>
            </a:r>
            <a:endParaRPr lang="en-US" sz="2000" dirty="0"/>
          </a:p>
          <a:p>
            <a:pPr lvl="1">
              <a:lnSpc>
                <a:spcPct val="200000"/>
              </a:lnSpc>
            </a:pPr>
            <a:endParaRPr sz="2000" dirty="0"/>
          </a:p>
        </p:txBody>
      </p:sp>
      <p:pic>
        <p:nvPicPr>
          <p:cNvPr id="1028" name="Picture 4" descr="Proof of work: what is it, and how does it figure into bitcoin halving?">
            <a:extLst>
              <a:ext uri="{FF2B5EF4-FFF2-40B4-BE49-F238E27FC236}">
                <a16:creationId xmlns:a16="http://schemas.microsoft.com/office/drawing/2014/main" id="{64102125-1C79-4D01-2436-B58C4457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78" y="2769405"/>
            <a:ext cx="6114758" cy="34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502DD5-7102-5D89-9D90-72F8A3549570}"/>
              </a:ext>
            </a:extLst>
          </p:cNvPr>
          <p:cNvSpPr txBox="1"/>
          <p:nvPr/>
        </p:nvSpPr>
        <p:spPr>
          <a:xfrm>
            <a:off x="4275412" y="6230517"/>
            <a:ext cx="313408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b="1" dirty="0"/>
              <a:t>Proof-of-Work </a:t>
            </a:r>
            <a:r>
              <a:rPr lang="ko-KR" altLang="en-US" b="1" dirty="0"/>
              <a:t>동작 과정</a:t>
            </a:r>
            <a:endParaRPr kumimoji="0" lang="ko-Kore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49304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관련 연구</a:t>
            </a:r>
            <a:r>
              <a:rPr lang="en-US" altLang="ko-KR" dirty="0"/>
              <a:t>]</a:t>
            </a:r>
            <a:r>
              <a:rPr lang="ko-KR" altLang="en-US" dirty="0"/>
              <a:t> 공격 기법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Block Withholding</a:t>
            </a:r>
          </a:p>
          <a:p>
            <a:pPr lvl="1"/>
            <a:r>
              <a:rPr lang="ko-KR" altLang="en-US" sz="2000" dirty="0"/>
              <a:t>공격자가 </a:t>
            </a:r>
            <a:r>
              <a:rPr lang="ko-KR" altLang="en-US" sz="2000" b="1" dirty="0">
                <a:solidFill>
                  <a:srgbClr val="0070C0"/>
                </a:solidFill>
              </a:rPr>
              <a:t>마이닝 풀에 참여하여</a:t>
            </a:r>
            <a:r>
              <a:rPr lang="ko-KR" altLang="en-US" sz="2000" dirty="0"/>
              <a:t> 마이닝 풀에 참가한 </a:t>
            </a:r>
            <a:r>
              <a:rPr lang="ko-KR" altLang="en-US" sz="2000" b="1" dirty="0">
                <a:solidFill>
                  <a:srgbClr val="0070C0"/>
                </a:solidFill>
              </a:rPr>
              <a:t>보상만 취하고</a:t>
            </a:r>
            <a:r>
              <a:rPr lang="ko-KR" altLang="en-US" sz="2000" b="1" dirty="0"/>
              <a:t> </a:t>
            </a:r>
            <a:r>
              <a:rPr lang="ko-KR" altLang="en-US" sz="2000" dirty="0"/>
              <a:t>실제 마이닝에는 </a:t>
            </a:r>
            <a:r>
              <a:rPr lang="ko-KR" altLang="en-US" sz="2000" b="1" dirty="0">
                <a:solidFill>
                  <a:srgbClr val="0070C0"/>
                </a:solidFill>
              </a:rPr>
              <a:t>기여하지 않는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공격 기법</a:t>
            </a:r>
            <a:endParaRPr lang="en-US" altLang="ko-KR" sz="2000" dirty="0"/>
          </a:p>
          <a:p>
            <a:pPr lvl="1"/>
            <a:r>
              <a:rPr lang="ko-KR" altLang="en-US" sz="2000" dirty="0"/>
              <a:t>이러한 공격자를 탐지하는 것에 어려움이 존재</a:t>
            </a:r>
            <a:r>
              <a:rPr lang="en-US" altLang="ko-KR" sz="2000" dirty="0"/>
              <a:t>.</a:t>
            </a:r>
          </a:p>
          <a:p>
            <a:endParaRPr lang="en-US" dirty="0"/>
          </a:p>
          <a:p>
            <a:r>
              <a:rPr lang="en-US" b="1" dirty="0"/>
              <a:t>Selfish Mining</a:t>
            </a:r>
          </a:p>
          <a:p>
            <a:pPr lvl="1"/>
            <a:r>
              <a:rPr lang="ko-KR" altLang="en-US" sz="2000" dirty="0"/>
              <a:t>블록체인 네트워크 내에 </a:t>
            </a:r>
            <a:r>
              <a:rPr lang="en-US" altLang="ko-KR" sz="2000" b="1" dirty="0">
                <a:solidFill>
                  <a:srgbClr val="0070C0"/>
                </a:solidFill>
              </a:rPr>
              <a:t>fork</a:t>
            </a:r>
            <a:r>
              <a:rPr lang="ko-KR" altLang="en-US" sz="2000" b="1" dirty="0">
                <a:solidFill>
                  <a:srgbClr val="0070C0"/>
                </a:solidFill>
              </a:rPr>
              <a:t>가 일어났을 경우</a:t>
            </a:r>
            <a:r>
              <a:rPr lang="ko-KR" altLang="en-US" sz="2000" dirty="0"/>
              <a:t> 더 긴 블록체인을 메인 네트워크로 선택하는 특징을 악용한 공격 기법</a:t>
            </a:r>
            <a:endParaRPr lang="en-US" altLang="ko-KR" sz="2000" dirty="0"/>
          </a:p>
          <a:p>
            <a:pPr lvl="1"/>
            <a:r>
              <a:rPr lang="ko-KR" altLang="en-US" sz="2000" dirty="0"/>
              <a:t>공격자는 자신이 채굴한 블록을 </a:t>
            </a:r>
            <a:r>
              <a:rPr lang="ko-KR" altLang="en-US" sz="2000" b="1" dirty="0" err="1">
                <a:solidFill>
                  <a:srgbClr val="FF0000"/>
                </a:solidFill>
              </a:rPr>
              <a:t>브로드캐스팅</a:t>
            </a:r>
            <a:r>
              <a:rPr lang="ko-KR" altLang="en-US" sz="2000" b="1" dirty="0">
                <a:solidFill>
                  <a:srgbClr val="FF0000"/>
                </a:solidFill>
              </a:rPr>
              <a:t> 하지 않고 </a:t>
            </a:r>
            <a:r>
              <a:rPr lang="ko-KR" altLang="en-US" sz="2000" b="1" dirty="0" err="1">
                <a:solidFill>
                  <a:srgbClr val="FF0000"/>
                </a:solidFill>
              </a:rPr>
              <a:t>보류</a:t>
            </a:r>
            <a:r>
              <a:rPr lang="ko-KR" altLang="en-US" sz="2000" dirty="0" err="1"/>
              <a:t>해놓으며</a:t>
            </a:r>
            <a:r>
              <a:rPr lang="ko-KR" altLang="en-US" sz="2000" dirty="0"/>
              <a:t> 다음 블록을 </a:t>
            </a:r>
            <a:r>
              <a:rPr lang="ko-KR" altLang="en-US" sz="2000" b="1" dirty="0">
                <a:solidFill>
                  <a:srgbClr val="0070C0"/>
                </a:solidFill>
              </a:rPr>
              <a:t>계속하여 채굴을 진행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2000" dirty="0"/>
              <a:t>그 후 블록이 충분히 쌓였을 경우 </a:t>
            </a:r>
            <a:r>
              <a:rPr lang="ko-KR" altLang="en-US" sz="2000" b="1" dirty="0">
                <a:solidFill>
                  <a:srgbClr val="FF0000"/>
                </a:solidFill>
              </a:rPr>
              <a:t>한 번에 </a:t>
            </a:r>
            <a:r>
              <a:rPr lang="ko-KR" altLang="en-US" sz="2000" b="1" dirty="0" err="1">
                <a:solidFill>
                  <a:srgbClr val="FF0000"/>
                </a:solidFill>
              </a:rPr>
              <a:t>브로드캐스팅</a:t>
            </a:r>
            <a:r>
              <a:rPr lang="ko-KR" altLang="en-US" sz="2000" dirty="0" err="1"/>
              <a:t>하여</a:t>
            </a:r>
            <a:r>
              <a:rPr lang="ko-KR" altLang="en-US" sz="2000" dirty="0"/>
              <a:t> 자신의 블록체인을 메인 블록체인 네트워크로 채택되도록 하여 다른 </a:t>
            </a:r>
            <a:r>
              <a:rPr lang="ko-KR" altLang="en-US" sz="2000" b="1" dirty="0">
                <a:solidFill>
                  <a:srgbClr val="0070C0"/>
                </a:solidFill>
              </a:rPr>
              <a:t>정직한 채굴자들의 네트워크를 무력화</a:t>
            </a:r>
            <a:r>
              <a:rPr lang="ko-KR" altLang="en-US" sz="2000" dirty="0"/>
              <a:t>시켜 채굴 파워를 낭비하게 만듦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942622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관련 연구</a:t>
            </a:r>
            <a:r>
              <a:rPr lang="en-US" altLang="ko-KR" dirty="0"/>
              <a:t>]</a:t>
            </a:r>
            <a:r>
              <a:rPr lang="ko-KR" altLang="en-US" dirty="0"/>
              <a:t>강화 학습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강화 학습</a:t>
            </a:r>
            <a:r>
              <a:rPr lang="en-US" altLang="ko-KR" dirty="0"/>
              <a:t>(Reinforcement Learning)</a:t>
            </a:r>
          </a:p>
          <a:p>
            <a:pPr lvl="1">
              <a:lnSpc>
                <a:spcPct val="250000"/>
              </a:lnSpc>
            </a:pPr>
            <a:r>
              <a:rPr lang="ko-KR" altLang="en-US" sz="2000" dirty="0"/>
              <a:t>상태</a:t>
            </a:r>
            <a:r>
              <a:rPr lang="en-US" altLang="ko-KR" sz="2000" dirty="0"/>
              <a:t>(S, State)</a:t>
            </a:r>
            <a:r>
              <a:rPr lang="ko-KR" altLang="en-US" sz="2000" dirty="0"/>
              <a:t>에서 행동</a:t>
            </a:r>
            <a:r>
              <a:rPr lang="en-US" altLang="ko-KR" sz="2000" dirty="0"/>
              <a:t>(A, Action)</a:t>
            </a:r>
            <a:r>
              <a:rPr lang="ko-KR" altLang="en-US" sz="2000" dirty="0"/>
              <a:t>을 통해 얻게 되는 보상을 반복 측정하여 </a:t>
            </a:r>
            <a:r>
              <a:rPr lang="ko-KR" altLang="en-US" sz="2000" b="1" dirty="0">
                <a:solidFill>
                  <a:srgbClr val="FF0000"/>
                </a:solidFill>
              </a:rPr>
              <a:t>보상이 최대화될 수 있는 방향</a:t>
            </a:r>
            <a:r>
              <a:rPr lang="ko-KR" altLang="en-US" sz="2000" dirty="0"/>
              <a:t>으로 행동 또는 행동 순서를 선택하는 것을 목표로 하는 기계학습의 일종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07709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블록 보류 공격 방지 기법 동향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 </a:t>
            </a:r>
            <a:r>
              <a:rPr lang="en-US" sz="2000" dirty="0" err="1"/>
              <a:t>Pourtahmasbi</a:t>
            </a:r>
            <a:r>
              <a:rPr lang="en-US" sz="2000" dirty="0"/>
              <a:t> et al.[1]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FF0000"/>
                </a:solidFill>
              </a:rPr>
              <a:t>게임 이론을 기반</a:t>
            </a:r>
            <a:r>
              <a:rPr lang="ko-KR" altLang="en-US" sz="2000" dirty="0"/>
              <a:t>으로 한 평판 기반 채굴 방식을 통해 블록 보류 공격 기법을 방지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또한</a:t>
            </a:r>
            <a:r>
              <a:rPr lang="en-US" altLang="ko-KR" sz="2000" b="1" dirty="0">
                <a:solidFill>
                  <a:srgbClr val="FF0000"/>
                </a:solidFill>
              </a:rPr>
              <a:t>,</a:t>
            </a:r>
            <a:r>
              <a:rPr lang="ko-KR" altLang="en-US" sz="2000" b="1" dirty="0">
                <a:solidFill>
                  <a:srgbClr val="FF0000"/>
                </a:solidFill>
              </a:rPr>
              <a:t> 신뢰 구간 테스트</a:t>
            </a:r>
            <a:r>
              <a:rPr lang="ko-KR" altLang="en-US" sz="2000" dirty="0"/>
              <a:t>를 통해 블록 보류 공격을 효과적으로 탐지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평판은 특정 기간 동안 정직한 채굴에 대한 채굴자의 약속을 기반으로 </a:t>
            </a:r>
            <a:r>
              <a:rPr lang="ko-KR" altLang="en-US" sz="2000" b="1" dirty="0">
                <a:solidFill>
                  <a:srgbClr val="0070C0"/>
                </a:solidFill>
              </a:rPr>
              <a:t>특정 시간 간격마다 업데이트</a:t>
            </a:r>
            <a:r>
              <a:rPr lang="ko-KR" altLang="en-US" sz="2000" dirty="0"/>
              <a:t> 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이때</a:t>
            </a:r>
            <a:r>
              <a:rPr lang="en-US" altLang="ko-KR" sz="2000" dirty="0"/>
              <a:t>,</a:t>
            </a:r>
            <a:r>
              <a:rPr lang="ko-KR" altLang="en-US" sz="2000" dirty="0"/>
              <a:t> 마이닝 풀의 관리자는 채굴자들의 평판에 따라 마이닝 풀 초대장을 보냄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평판이 좋은 채굴자</a:t>
            </a:r>
            <a:r>
              <a:rPr lang="ko-KR" altLang="en-US" sz="2000" dirty="0"/>
              <a:t>는 </a:t>
            </a:r>
            <a:r>
              <a:rPr lang="ko-KR" altLang="en-US" sz="2000" b="1" dirty="0">
                <a:solidFill>
                  <a:srgbClr val="FF0000"/>
                </a:solidFill>
              </a:rPr>
              <a:t>비교적 높은 확률</a:t>
            </a:r>
            <a:r>
              <a:rPr lang="ko-KR" altLang="en-US" sz="2000" dirty="0"/>
              <a:t>로 초대장을 받게 됨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또한 많은 여러 번 초대를 받은 채굴자는 자신이 원하는 마이닝 풀에 참여할 수 있음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본 논문에서는 </a:t>
            </a:r>
            <a:r>
              <a:rPr lang="ko-KR" altLang="en-US" sz="2000" b="1" dirty="0">
                <a:solidFill>
                  <a:srgbClr val="0070C0"/>
                </a:solidFill>
              </a:rPr>
              <a:t>평판</a:t>
            </a:r>
            <a:r>
              <a:rPr lang="en-US" altLang="ko-KR" sz="2000" b="1" dirty="0">
                <a:solidFill>
                  <a:srgbClr val="0070C0"/>
                </a:solidFill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 err="1">
                <a:solidFill>
                  <a:srgbClr val="0070C0"/>
                </a:solidFill>
              </a:rPr>
              <a:t>비평판</a:t>
            </a:r>
            <a:r>
              <a:rPr lang="en-US" altLang="ko-KR" sz="2000" b="1" dirty="0">
                <a:solidFill>
                  <a:srgbClr val="0070C0"/>
                </a:solidFill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</a:rPr>
              <a:t> 공격 없음</a:t>
            </a:r>
            <a:r>
              <a:rPr lang="ko-KR" altLang="en-US" sz="2000" dirty="0"/>
              <a:t>의 세 가지 경우로 나누어 시나리오를 진행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각 노드는 해시파워</a:t>
            </a:r>
            <a:r>
              <a:rPr lang="en-US" altLang="ko-KR" sz="2000" dirty="0"/>
              <a:t>,</a:t>
            </a:r>
            <a:r>
              <a:rPr lang="ko-KR" altLang="en-US" sz="2000" dirty="0"/>
              <a:t> 암호화폐의 가격 등과 같은 </a:t>
            </a:r>
            <a:r>
              <a:rPr lang="ko-KR" altLang="en-US" sz="2000" b="1" dirty="0">
                <a:solidFill>
                  <a:srgbClr val="0070C0"/>
                </a:solidFill>
              </a:rPr>
              <a:t>개인별로 고유한 특성을 고려</a:t>
            </a:r>
            <a:r>
              <a:rPr lang="ko-KR" altLang="en-US" sz="2000" dirty="0"/>
              <a:t>하여 설계되었음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결과적으로 평판 기반의 채굴의 경우 </a:t>
            </a:r>
            <a:r>
              <a:rPr lang="ko-KR" altLang="en-US" sz="2000" b="1" dirty="0">
                <a:solidFill>
                  <a:srgbClr val="FF0000"/>
                </a:solidFill>
              </a:rPr>
              <a:t>블록 보류 공격의 수를 감소시키고 결과적으로 각 마이너들의 실제 수익이 이론상 예상 수익과 가까워지는 것을 발견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50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블록 보류 공격 방지 기법 동향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Fujita et al.[2]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FF0000"/>
                </a:solidFill>
              </a:rPr>
              <a:t>강화학습을 통한 지능적인 마이닝 풀 선택</a:t>
            </a:r>
            <a:r>
              <a:rPr lang="ko-KR" altLang="en-US" sz="2000" dirty="0"/>
              <a:t> 기능을 적용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강화 학습 모델 중 </a:t>
            </a:r>
            <a:r>
              <a:rPr lang="en-US" altLang="ko-KR" sz="2000" b="1" dirty="0">
                <a:solidFill>
                  <a:srgbClr val="0070C0"/>
                </a:solidFill>
              </a:rPr>
              <a:t>Q-Learning(QL), Deep Q-Network(DQN), Advanced Actor-Critic(A2C)</a:t>
            </a:r>
            <a:r>
              <a:rPr lang="ko-KR" altLang="en-US" sz="2000" dirty="0"/>
              <a:t>의 세 가지 모델을 채택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실제 환경에서의 보상을 측정</a:t>
            </a:r>
            <a:r>
              <a:rPr lang="ko-KR" altLang="en-US" sz="2000" dirty="0"/>
              <a:t>하기 위하여 이벤트 시뮬레이터를 사용하여 성능 측정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결론적으로 세 가지 모델 모두 </a:t>
            </a:r>
            <a:r>
              <a:rPr lang="ko-KR" altLang="en-US" sz="2000" b="1" dirty="0">
                <a:solidFill>
                  <a:srgbClr val="FF0000"/>
                </a:solidFill>
              </a:rPr>
              <a:t>최적의 마이닝 풀을 선택하는 행동을 학습하는 데에 효과적</a:t>
            </a:r>
            <a:r>
              <a:rPr lang="ko-KR" altLang="en-US" sz="2000" dirty="0"/>
              <a:t>이지만 </a:t>
            </a:r>
            <a:r>
              <a:rPr lang="en-US" altLang="ko-KR" sz="2000" dirty="0"/>
              <a:t>A2C</a:t>
            </a:r>
            <a:r>
              <a:rPr lang="ko-KR" altLang="en-US" sz="2000" dirty="0"/>
              <a:t>가 </a:t>
            </a:r>
            <a:r>
              <a:rPr lang="en-US" altLang="ko-KR" sz="2000" dirty="0"/>
              <a:t>DQN</a:t>
            </a:r>
            <a:r>
              <a:rPr lang="ko-KR" altLang="en-US" sz="2000" dirty="0"/>
              <a:t>에 비해 보상 및 수렴 성능 측면에서 뛰어난 것으로 나타남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6150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블록 보류 공격 방지 기법 동향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Ren et al.[3]</a:t>
            </a:r>
            <a:r>
              <a:rPr lang="ko-KR" altLang="en-US" sz="2000" dirty="0"/>
              <a:t>은 마이닝 풀 간의 블록 보류 공격에 의한 </a:t>
            </a:r>
            <a:r>
              <a:rPr lang="ko-KR" altLang="en-US" sz="2000" b="1" dirty="0">
                <a:solidFill>
                  <a:srgbClr val="FF0000"/>
                </a:solidFill>
              </a:rPr>
              <a:t>마이닝 딜레마를 중점</a:t>
            </a:r>
            <a:r>
              <a:rPr lang="ko-KR" altLang="en-US" sz="2000" dirty="0"/>
              <a:t>으로 블록 보류 공격 기법을 탐지하였다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마이닝 딜레마란</a:t>
            </a:r>
            <a:r>
              <a:rPr lang="en-US" altLang="ko-KR" sz="2000" dirty="0"/>
              <a:t>..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따라서</a:t>
            </a:r>
            <a:r>
              <a:rPr lang="en-US" altLang="ko-KR" sz="2000" dirty="0"/>
              <a:t>,</a:t>
            </a:r>
            <a:r>
              <a:rPr lang="ko-KR" altLang="en-US" sz="2000" dirty="0"/>
              <a:t> 공격자는 매 채굴 라운드마다 </a:t>
            </a:r>
            <a:r>
              <a:rPr lang="ko-KR" altLang="en-US" sz="2000" b="1" dirty="0">
                <a:solidFill>
                  <a:srgbClr val="0070C0"/>
                </a:solidFill>
              </a:rPr>
              <a:t>블록 보류 공격을 수행할 지에 대하여 선택</a:t>
            </a:r>
            <a:r>
              <a:rPr lang="ko-KR" altLang="en-US" sz="2000" dirty="0"/>
              <a:t>하여야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이에 따라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네트워크의 전체적인 성능이 저하됨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Zero-determinant</a:t>
            </a:r>
            <a:r>
              <a:rPr lang="ko-KR" altLang="en-US" sz="2000" b="1" dirty="0">
                <a:solidFill>
                  <a:srgbClr val="FF0000"/>
                </a:solidFill>
              </a:rPr>
              <a:t> 전략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수익 변동을 측정하기 위하여</a:t>
            </a:r>
            <a:r>
              <a:rPr lang="ko-KR" altLang="en-US" sz="2000" dirty="0"/>
              <a:t> </a:t>
            </a:r>
            <a:r>
              <a:rPr lang="en-US" altLang="ko-KR" sz="2000" dirty="0"/>
              <a:t>30</a:t>
            </a:r>
            <a:r>
              <a:rPr lang="ko-KR" altLang="en-US" sz="2000" dirty="0"/>
              <a:t>세트의 게임 전략을 시뮬레이션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결론적으로 </a:t>
            </a:r>
            <a:r>
              <a:rPr lang="ko-KR" altLang="en-US" sz="2000" b="1" dirty="0">
                <a:solidFill>
                  <a:srgbClr val="FF0000"/>
                </a:solidFill>
              </a:rPr>
              <a:t>마이닝 풀 보상의 수렴율을 효과적으로 개선하고 블록 보류 공격이 줄어들며 시스템의 총 수익이 최대화됨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8847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859</Words>
  <Application>Microsoft Macintosh PowerPoint</Application>
  <PresentationFormat>와이드스크린</PresentationFormat>
  <Paragraphs>71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ArialMT</vt:lpstr>
      <vt:lpstr>Gulim</vt:lpstr>
      <vt:lpstr>HCRBatang</vt:lpstr>
      <vt:lpstr>맑은 고딕</vt:lpstr>
      <vt:lpstr>Arial</vt:lpstr>
      <vt:lpstr>Helvetica</vt:lpstr>
      <vt:lpstr>CryptoCraft 테마</vt:lpstr>
      <vt:lpstr>블록 보류 공격 방지 기법 동향</vt:lpstr>
      <vt:lpstr>PowerPoint 프레젠테이션</vt:lpstr>
      <vt:lpstr>서론</vt:lpstr>
      <vt:lpstr>[관련 연구] Proof-of-Work</vt:lpstr>
      <vt:lpstr>[관련 연구] 공격 기법</vt:lpstr>
      <vt:lpstr>[관련 연구]강화 학습</vt:lpstr>
      <vt:lpstr>블록 보류 공격 방지 기법 동향</vt:lpstr>
      <vt:lpstr>블록 보류 공격 방지 기법 동향</vt:lpstr>
      <vt:lpstr>블록 보류 공격 방지 기법 동향</vt:lpstr>
      <vt:lpstr>결론</vt:lpstr>
      <vt:lpstr>참고문헌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 보류 공격 방지 기법 동향</dc:title>
  <cp:lastModifiedBy>원웅 김</cp:lastModifiedBy>
  <cp:revision>11</cp:revision>
  <dcterms:modified xsi:type="dcterms:W3CDTF">2022-10-22T12:31:34Z</dcterms:modified>
</cp:coreProperties>
</file>