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9" r:id="rId2"/>
    <p:sldId id="440" r:id="rId3"/>
    <p:sldId id="417" r:id="rId4"/>
    <p:sldId id="299" r:id="rId5"/>
    <p:sldId id="318" r:id="rId6"/>
    <p:sldId id="307" r:id="rId7"/>
    <p:sldId id="320" r:id="rId8"/>
    <p:sldId id="324" r:id="rId9"/>
    <p:sldId id="321" r:id="rId10"/>
    <p:sldId id="328" r:id="rId11"/>
    <p:sldId id="326" r:id="rId12"/>
    <p:sldId id="329" r:id="rId13"/>
    <p:sldId id="325" r:id="rId14"/>
    <p:sldId id="330" r:id="rId15"/>
    <p:sldId id="441" r:id="rId16"/>
    <p:sldId id="343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5084-AD99-5A47-B508-9AB3EEA3EA0D}" type="datetimeFigureOut">
              <a:rPr kumimoji="1" lang="ko-Kore-KR" altLang="en-US" smtClean="0"/>
              <a:t>2022. 11. 8.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1AC03-07CB-AE43-8925-30FD3AFDE9C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591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1AC03-07CB-AE43-8925-30FD3AFDE9C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033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0F395-F6A1-0EDE-5E1E-318398AFE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82BB6D-D377-A794-E920-E73A7F38E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FE00D-0398-12B8-1772-CB0A37C1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4F50-B1A4-2047-B408-F8880ED3B2CB}" type="datetimeFigureOut">
              <a:rPr kumimoji="1" lang="ko-Kore-KR" altLang="en-US" smtClean="0"/>
              <a:t>2022. 11. 8.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E9C85-704F-9657-8C73-CB85E27F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B94C5-62A8-D210-2561-5FF82305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EDB-17E6-774E-AB9C-07DA723082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222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05D83-C955-26C8-B157-5111C941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408DB-DA54-919C-EC66-875310040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9639E-9B85-F91E-6D9B-9726C065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4F50-B1A4-2047-B408-F8880ED3B2CB}" type="datetimeFigureOut">
              <a:rPr kumimoji="1" lang="ko-Kore-KR" altLang="en-US" smtClean="0"/>
              <a:t>2022. 11. 8.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A69A6-2DC0-C1CD-C636-361104F5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FD7FD-9BF4-5FC5-4AC3-1D5BD122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EDB-17E6-774E-AB9C-07DA723082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018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6E9A5-0ED3-1675-55F3-F31A02785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40F260-DDB1-4ADE-0A94-2D41E9D94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BFD27-A01B-FDFE-4DF0-5C2AE0A4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4F50-B1A4-2047-B408-F8880ED3B2CB}" type="datetimeFigureOut">
              <a:rPr kumimoji="1" lang="ko-Kore-KR" altLang="en-US" smtClean="0"/>
              <a:t>2022. 11. 8.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4E19F-EE8D-68BE-FFBC-82F18345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A06ED-B205-677E-68C1-987B111F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EDB-17E6-774E-AB9C-07DA723082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9262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1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9415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907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CDB14-3644-4CD9-7F54-8DE2BA53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5129D-FD21-7F95-A740-E790CB01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5D724-E223-A5DD-66F8-6DAEF2CF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4F50-B1A4-2047-B408-F8880ED3B2CB}" type="datetimeFigureOut">
              <a:rPr kumimoji="1" lang="ko-Kore-KR" altLang="en-US" smtClean="0"/>
              <a:t>2022. 11. 8.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1AE29-4A33-EB40-F462-D9C1F11B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DD5D-1968-4D62-8FC5-8273088A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EDB-17E6-774E-AB9C-07DA723082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093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54905-016C-0AB0-CE81-289D6C8B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8221A-A47E-DB7B-A03B-14376B49E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81775-D4B2-AB2E-89A9-6555A269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4F50-B1A4-2047-B408-F8880ED3B2CB}" type="datetimeFigureOut">
              <a:rPr kumimoji="1" lang="ko-Kore-KR" altLang="en-US" smtClean="0"/>
              <a:t>2022. 11. 8.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DFC5A-A84C-A694-752D-F0B1FD3F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0666A-0F64-C85C-D6E4-BEFCA1EB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EDB-17E6-774E-AB9C-07DA723082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005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BDDA7-2D0E-5F42-F5CA-E316732E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DDF1A-2A7B-7641-EF4E-CC8A5381F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D598EE-B7CA-0DBD-C146-95ABDB2F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7399A-D5A1-F5B2-2ABF-873D4C5E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4F50-B1A4-2047-B408-F8880ED3B2CB}" type="datetimeFigureOut">
              <a:rPr kumimoji="1" lang="ko-Kore-KR" altLang="en-US" smtClean="0"/>
              <a:t>2022. 11. 8.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1EDCF8-40DE-690F-2114-AB51236B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EB8D42-0F4E-1D23-C3DA-8850C809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EDB-17E6-774E-AB9C-07DA723082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862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A449D-72D0-5DBC-D69C-09D22A9B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0227A-F679-0432-0A64-5A0219B73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46BEFC-BB83-F1A9-0EF4-0259B0D2F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321A85-071A-E1A9-48FA-1398728C6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DE5300-B70C-C8CC-E904-EC1A20F3F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456E77-488E-908A-7B26-B5FBAFA5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4F50-B1A4-2047-B408-F8880ED3B2CB}" type="datetimeFigureOut">
              <a:rPr kumimoji="1" lang="ko-Kore-KR" altLang="en-US" smtClean="0"/>
              <a:t>2022. 11. 8.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9FAE63-7BDA-BF92-369C-93F94849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521BCC-15EA-6739-74FC-A32B99BB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EDB-17E6-774E-AB9C-07DA723082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5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3FFEB-3176-54D0-9719-9EDA6232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27CF94-6F75-6245-6FE7-A2EE451E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4F50-B1A4-2047-B408-F8880ED3B2CB}" type="datetimeFigureOut">
              <a:rPr kumimoji="1" lang="ko-Kore-KR" altLang="en-US" smtClean="0"/>
              <a:t>2022. 11. 8.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91A7C-3E34-DCCE-5DE3-34BB9F2D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CB02B-77E5-C9F8-C7C4-698D5D2D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EDB-17E6-774E-AB9C-07DA723082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675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E08B11-A22F-D26F-3702-9477A698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4F50-B1A4-2047-B408-F8880ED3B2CB}" type="datetimeFigureOut">
              <a:rPr kumimoji="1" lang="ko-Kore-KR" altLang="en-US" smtClean="0"/>
              <a:t>2022. 11. 8.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DB3243-FAAD-4A64-963A-6D4B3BCB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43AD1C-DA60-A5CD-E689-46FE0687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EDB-17E6-774E-AB9C-07DA723082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133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DC5E8-8128-F889-C3F6-2BD150D1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027B4-583A-B167-FFD6-51725BD0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3AD824-0BD6-3245-8982-33040AC9E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25833-F35B-AB3B-4B15-FAB1DA9F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4F50-B1A4-2047-B408-F8880ED3B2CB}" type="datetimeFigureOut">
              <a:rPr kumimoji="1" lang="ko-Kore-KR" altLang="en-US" smtClean="0"/>
              <a:t>2022. 11. 8.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0FCAF-AB8C-12B4-3191-3F442B6C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11A79-888F-3B7F-3A53-51A9C238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EDB-17E6-774E-AB9C-07DA723082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121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BDAC1-6BE5-0FAE-2F72-EC154E94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960435-76AD-5F1C-336B-197D43006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AC6D3-251B-E82B-E235-7F858430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FD345-1110-69FC-1064-1B016154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4F50-B1A4-2047-B408-F8880ED3B2CB}" type="datetimeFigureOut">
              <a:rPr kumimoji="1" lang="ko-Kore-KR" altLang="en-US" smtClean="0"/>
              <a:t>2022. 11. 8.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19CE7-E515-80D9-8BC9-68C9522F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96146-8127-CB6F-B727-74A57683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E4EDB-17E6-774E-AB9C-07DA723082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578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2CDC8E-B8C3-2166-F98B-7A1F1B68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677FB-E0E4-C0E7-13EE-86AB4C22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2E84C-DB24-ADB5-E0CE-BFF32EAAD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4F50-B1A4-2047-B408-F8880ED3B2CB}" type="datetimeFigureOut">
              <a:rPr kumimoji="1" lang="ko-Kore-KR" altLang="en-US" smtClean="0"/>
              <a:t>2022. 11. 8.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3473B-B2AF-3299-053E-00223FAF6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21C66-44FE-7FD4-643A-0731AA538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E4EDB-17E6-774E-AB9C-07DA723082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31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NUL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5934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2E75B6"/>
                </a:solidFill>
              </a:rPr>
              <a:t>AES S-Box</a:t>
            </a:r>
            <a:r>
              <a:rPr lang="ko-KR" altLang="en-US" sz="4800" b="1" dirty="0">
                <a:solidFill>
                  <a:srgbClr val="2E75B6"/>
                </a:solidFill>
              </a:rPr>
              <a:t>에 대한 양자 회로 구현 동향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25503-0B4D-914A-8611-3A7478C4F07B}"/>
              </a:ext>
            </a:extLst>
          </p:cNvPr>
          <p:cNvSpPr txBox="1"/>
          <p:nvPr/>
        </p:nvSpPr>
        <p:spPr>
          <a:xfrm>
            <a:off x="3851635" y="4219575"/>
            <a:ext cx="44887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500" b="1" dirty="0"/>
              <a:t>장경배</a:t>
            </a:r>
            <a:r>
              <a:rPr kumimoji="1" lang="en-US" altLang="ko-Kore-KR" sz="2500" dirty="0"/>
              <a:t>, </a:t>
            </a:r>
            <a:r>
              <a:rPr kumimoji="1" lang="ko-Kore-KR" altLang="en-US" sz="2500" dirty="0"/>
              <a:t>임세진</a:t>
            </a:r>
            <a:r>
              <a:rPr kumimoji="1" lang="en-US" altLang="ko-Kore-KR" sz="2500" dirty="0"/>
              <a:t>, </a:t>
            </a:r>
            <a:r>
              <a:rPr kumimoji="1" lang="ko-Kore-KR" altLang="en-US" sz="2500" dirty="0"/>
              <a:t>이민우</a:t>
            </a:r>
            <a:r>
              <a:rPr kumimoji="1" lang="en-US" altLang="ko-Kore-KR" sz="2500" dirty="0"/>
              <a:t>, </a:t>
            </a:r>
            <a:r>
              <a:rPr kumimoji="1" lang="ko-Kore-KR" altLang="en-US" sz="2500" dirty="0">
                <a:solidFill>
                  <a:schemeClr val="accent1"/>
                </a:solidFill>
              </a:rPr>
              <a:t>서화정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1993D3-E9AB-2047-942A-EDEF0C3A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9" y="1156572"/>
            <a:ext cx="4273222" cy="21346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3A8C3F-B0ED-EA48-81A5-5E8DBB04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13" y="2996852"/>
            <a:ext cx="3921437" cy="35192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6E1951-1BC5-CA4D-85FE-D3229194C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035" y="4558025"/>
            <a:ext cx="4700544" cy="2100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C3B23A53-692F-8F49-B7EF-CADD80E3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ore-KR" dirty="0" err="1"/>
              <a:t>Langenberg’s</a:t>
            </a:r>
            <a:r>
              <a:rPr lang="en-US" altLang="ko-Kore-KR" dirty="0"/>
              <a:t> Implementation(2020)</a:t>
            </a:r>
            <a:endParaRPr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EF85F4-9466-3D4B-A798-0F3C96052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451" y="1322759"/>
            <a:ext cx="5170598" cy="1321244"/>
          </a:xfrm>
          <a:prstGeom prst="rect">
            <a:avLst/>
          </a:prstGeom>
        </p:spPr>
      </p:pic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A3C91836-A451-474D-8817-19CFC0E764B8}"/>
              </a:ext>
            </a:extLst>
          </p:cNvPr>
          <p:cNvCxnSpPr/>
          <p:nvPr/>
        </p:nvCxnSpPr>
        <p:spPr>
          <a:xfrm>
            <a:off x="5799551" y="2662792"/>
            <a:ext cx="8411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6875AC-0087-D649-A88D-D1090986A8D5}"/>
              </a:ext>
            </a:extLst>
          </p:cNvPr>
          <p:cNvSpPr/>
          <p:nvPr/>
        </p:nvSpPr>
        <p:spPr>
          <a:xfrm>
            <a:off x="6763699" y="3171492"/>
            <a:ext cx="4256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ym typeface="Wingdings" pitchFamily="2" charset="2"/>
              </a:rPr>
              <a:t>Input 8-qubit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15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ancilla +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8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 err="1">
                <a:sym typeface="Wingdings" pitchFamily="2" charset="2"/>
              </a:rPr>
              <a:t>ouptut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B7B6A-9F8C-A04D-9D2A-9AE4F0556389}"/>
              </a:ext>
            </a:extLst>
          </p:cNvPr>
          <p:cNvSpPr txBox="1"/>
          <p:nvPr/>
        </p:nvSpPr>
        <p:spPr>
          <a:xfrm>
            <a:off x="6895578" y="2837145"/>
            <a:ext cx="105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Result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E1B94-B839-1342-BEE6-2A4A33732A1C}"/>
              </a:ext>
            </a:extLst>
          </p:cNvPr>
          <p:cNvSpPr txBox="1"/>
          <p:nvPr/>
        </p:nvSpPr>
        <p:spPr>
          <a:xfrm>
            <a:off x="576833" y="222389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r>
              <a:rPr kumimoji="1" lang="en-US" altLang="ko-KR" dirty="0">
                <a:solidFill>
                  <a:srgbClr val="FF0000"/>
                </a:solidFill>
              </a:rPr>
              <a:t>.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C86F0C-007A-CB40-8FF9-A67301E9CAE7}"/>
              </a:ext>
            </a:extLst>
          </p:cNvPr>
          <p:cNvSpPr txBox="1"/>
          <p:nvPr/>
        </p:nvSpPr>
        <p:spPr>
          <a:xfrm>
            <a:off x="2915024" y="4040857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2.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73CD1-858C-F44E-BEA0-FC3CCED2CDD9}"/>
              </a:ext>
            </a:extLst>
          </p:cNvPr>
          <p:cNvSpPr txBox="1"/>
          <p:nvPr/>
        </p:nvSpPr>
        <p:spPr>
          <a:xfrm>
            <a:off x="6584002" y="5350575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3.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2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259121-8122-1646-ABC2-D8F3FC917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75" y="1800372"/>
            <a:ext cx="11083636" cy="32572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9113BC-BB29-B94C-A50E-965466750C4A}"/>
              </a:ext>
            </a:extLst>
          </p:cNvPr>
          <p:cNvSpPr/>
          <p:nvPr/>
        </p:nvSpPr>
        <p:spPr>
          <a:xfrm>
            <a:off x="8969053" y="2217419"/>
            <a:ext cx="975360" cy="96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DF0E4F-5411-FC48-9E73-D0B5B7B8AFBE}"/>
              </a:ext>
            </a:extLst>
          </p:cNvPr>
          <p:cNvSpPr/>
          <p:nvPr/>
        </p:nvSpPr>
        <p:spPr>
          <a:xfrm>
            <a:off x="5982013" y="3962399"/>
            <a:ext cx="838200" cy="93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E74274-8FFF-B740-AF7F-5EEBC5B93DB7}"/>
              </a:ext>
            </a:extLst>
          </p:cNvPr>
          <p:cNvSpPr/>
          <p:nvPr/>
        </p:nvSpPr>
        <p:spPr>
          <a:xfrm>
            <a:off x="5562913" y="2225039"/>
            <a:ext cx="838200" cy="9372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38D5FF-F717-A44A-A88B-D1EEF00EF8E8}"/>
              </a:ext>
            </a:extLst>
          </p:cNvPr>
          <p:cNvSpPr/>
          <p:nvPr/>
        </p:nvSpPr>
        <p:spPr>
          <a:xfrm>
            <a:off x="3863653" y="3962399"/>
            <a:ext cx="838200" cy="9372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제목 6">
            <a:extLst>
              <a:ext uri="{FF2B5EF4-FFF2-40B4-BE49-F238E27FC236}">
                <a16:creationId xmlns:a16="http://schemas.microsoft.com/office/drawing/2014/main" id="{2671D5C1-0A03-6F4A-9FCA-35735555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ore-KR" dirty="0" err="1"/>
              <a:t>Langenberg’s</a:t>
            </a:r>
            <a:r>
              <a:rPr lang="en-US" altLang="ko-Kore-KR" dirty="0"/>
              <a:t> Implementation(2020)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58B1C-9662-1D49-9225-22DF45A3EBB4}"/>
              </a:ext>
            </a:extLst>
          </p:cNvPr>
          <p:cNvSpPr txBox="1"/>
          <p:nvPr/>
        </p:nvSpPr>
        <p:spPr>
          <a:xfrm>
            <a:off x="330501" y="1257380"/>
            <a:ext cx="1180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Result</a:t>
            </a:r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7960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11603A-429F-B44A-B0E9-D9512A04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2" y="1386726"/>
            <a:ext cx="4461496" cy="2644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6">
            <a:extLst>
              <a:ext uri="{FF2B5EF4-FFF2-40B4-BE49-F238E27FC236}">
                <a16:creationId xmlns:a16="http://schemas.microsoft.com/office/drawing/2014/main" id="{6F6F0749-6872-5A41-8DCF-583BF6A1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ore-KR" dirty="0"/>
              <a:t>Zou’s Implementation(ASIACRYPT 2020)</a:t>
            </a:r>
            <a:endParaRPr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67CA89-D6C8-1E49-8C27-BB3410315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973" y="1602220"/>
            <a:ext cx="5170598" cy="2428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04403-6487-4E4D-8BED-1A88E8DD651D}"/>
              </a:ext>
            </a:extLst>
          </p:cNvPr>
          <p:cNvSpPr txBox="1"/>
          <p:nvPr/>
        </p:nvSpPr>
        <p:spPr>
          <a:xfrm>
            <a:off x="10327708" y="2096625"/>
            <a:ext cx="563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 err="1">
                <a:solidFill>
                  <a:srgbClr val="FF0000"/>
                </a:solidFill>
              </a:rPr>
              <a:t>Grassl</a:t>
            </a:r>
            <a:endParaRPr kumimoji="1" lang="en-US" altLang="ko-Kore-KR" sz="120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F11FDD-B333-E842-8143-42C411A20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11" y="4347462"/>
            <a:ext cx="8327300" cy="1816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D5C2065-788E-7842-980C-E14FC45F26D8}"/>
              </a:ext>
            </a:extLst>
          </p:cNvPr>
          <p:cNvSpPr/>
          <p:nvPr/>
        </p:nvSpPr>
        <p:spPr>
          <a:xfrm>
            <a:off x="10328832" y="2450543"/>
            <a:ext cx="9106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200" dirty="0" err="1">
                <a:solidFill>
                  <a:srgbClr val="FF0000"/>
                </a:solidFill>
              </a:rPr>
              <a:t>Langenberg</a:t>
            </a:r>
            <a:endParaRPr lang="ko-Kore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CB1DEB-EE20-974C-B12C-4BD115B2339A}"/>
              </a:ext>
            </a:extLst>
          </p:cNvPr>
          <p:cNvSpPr/>
          <p:nvPr/>
        </p:nvSpPr>
        <p:spPr>
          <a:xfrm>
            <a:off x="6325644" y="2160520"/>
            <a:ext cx="300624" cy="693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26000E-B08D-0042-8D1C-0291DAFBB390}"/>
                  </a:ext>
                </a:extLst>
              </p:cNvPr>
              <p:cNvSpPr txBox="1"/>
              <p:nvPr/>
            </p:nvSpPr>
            <p:spPr>
              <a:xfrm>
                <a:off x="3171435" y="6268362"/>
                <a:ext cx="5575052" cy="344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600" b="1" dirty="0"/>
                  <a:t>Zig-zag </a:t>
                </a:r>
                <a:r>
                  <a:rPr kumimoji="1" lang="ko-KR" altLang="en-US" sz="1600" b="1" dirty="0"/>
                  <a:t>방식 개선</a:t>
                </a:r>
                <a:r>
                  <a:rPr kumimoji="1" lang="en-US" altLang="ko-KR" sz="1600" b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𝑺𝒃𝒐𝒙</m:t>
                        </m:r>
                      </m:e>
                      <m:sup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1" lang="ko-Kore-KR" altLang="en-US" sz="1600" b="1" dirty="0"/>
                  <a:t>에</a:t>
                </a:r>
                <a:r>
                  <a:rPr kumimoji="1" lang="ko-KR" altLang="en-US" sz="1600" b="1" dirty="0"/>
                  <a:t> 대한</a:t>
                </a:r>
                <a:r>
                  <a:rPr kumimoji="1" lang="en-US" altLang="ko-KR" sz="1600" b="1" dirty="0"/>
                  <a:t> </a:t>
                </a:r>
                <a:r>
                  <a:rPr kumimoji="1" lang="ko-KR" altLang="en-US" sz="1600" b="1" dirty="0"/>
                  <a:t>양자 회로를 구현하면 가능</a:t>
                </a:r>
                <a:endParaRPr kumimoji="1" lang="ko-Kore-KR" altLang="en-US" sz="1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26000E-B08D-0042-8D1C-0291DAFBB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35" y="6268362"/>
                <a:ext cx="5575052" cy="344133"/>
              </a:xfrm>
              <a:prstGeom prst="rect">
                <a:avLst/>
              </a:prstGeom>
              <a:blipFill>
                <a:blip r:embed="rId5"/>
                <a:stretch>
                  <a:fillRect l="-455" t="-3571" b="-2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94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C1B8DDD-0CEE-C945-8AC1-F474686F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ore-KR" dirty="0"/>
              <a:t>AES Implementations(2016~2020)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75044-F8B8-B541-BA34-33CA1C5F97E1}"/>
              </a:ext>
            </a:extLst>
          </p:cNvPr>
          <p:cNvSpPr txBox="1"/>
          <p:nvPr/>
        </p:nvSpPr>
        <p:spPr>
          <a:xfrm>
            <a:off x="338203" y="1346548"/>
            <a:ext cx="735226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대부분 </a:t>
            </a:r>
            <a:r>
              <a:rPr kumimoji="1" lang="ko-KR" altLang="en-US" dirty="0" err="1"/>
              <a:t>큐비트</a:t>
            </a:r>
            <a:r>
              <a:rPr kumimoji="1" lang="ko-KR" altLang="en-US" dirty="0"/>
              <a:t> 수를 줄이는 방식의 구현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Grassl</a:t>
            </a:r>
            <a:r>
              <a:rPr kumimoji="1" lang="ko-KR" altLang="en-US" dirty="0"/>
              <a:t>을 제외한 모두 </a:t>
            </a:r>
            <a:r>
              <a:rPr kumimoji="1" lang="en-US" altLang="ko-KR" dirty="0"/>
              <a:t>bit-slicing</a:t>
            </a:r>
            <a:r>
              <a:rPr kumimoji="1" lang="ko-KR" altLang="en-US" dirty="0"/>
              <a:t> 방식의 </a:t>
            </a:r>
            <a:r>
              <a:rPr kumimoji="1" lang="en-US" altLang="ko-KR" dirty="0" err="1"/>
              <a:t>Sbox</a:t>
            </a:r>
            <a:r>
              <a:rPr kumimoji="1" lang="ko-KR" altLang="en-US" dirty="0"/>
              <a:t> 구현을 양자 회로로 이식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2016~2020</a:t>
            </a:r>
            <a:r>
              <a:rPr kumimoji="1" lang="ko-KR" altLang="en-US" dirty="0"/>
              <a:t>의 구현들은 많은 양자 게이트와 높은 회로 </a:t>
            </a:r>
            <a:r>
              <a:rPr kumimoji="1" lang="en-US" altLang="ko-KR" dirty="0"/>
              <a:t>depth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A65F58-28CE-1D40-AF7C-83419FC45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1235"/>
            <a:ext cx="4273222" cy="2323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C0F683-CC63-3640-9A44-17C4F55C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238" y="2961502"/>
            <a:ext cx="3912669" cy="1611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09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6">
            <a:extLst>
              <a:ext uri="{FF2B5EF4-FFF2-40B4-BE49-F238E27FC236}">
                <a16:creationId xmlns:a16="http://schemas.microsoft.com/office/drawing/2014/main" id="{1A2F84AC-78D8-1148-A02D-482F9F33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ore-KR" dirty="0" err="1"/>
              <a:t>Jaques’s</a:t>
            </a:r>
            <a:r>
              <a:rPr lang="en-US" altLang="ko-Kore-KR" dirty="0"/>
              <a:t> Implementation(EUROCRYPT 2020)</a:t>
            </a:r>
            <a:endParaRPr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463D0F-CC6A-CC4E-A54F-40B6B4DD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38" y="1299935"/>
            <a:ext cx="4273222" cy="1763331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5CF5A5-98FE-DA43-A6BE-915B5590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4" y="3170065"/>
            <a:ext cx="5170598" cy="26586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34CDE83-BEC8-B94E-8CC3-3A75D2028D1D}"/>
              </a:ext>
            </a:extLst>
          </p:cNvPr>
          <p:cNvSpPr/>
          <p:nvPr/>
        </p:nvSpPr>
        <p:spPr>
          <a:xfrm>
            <a:off x="636037" y="1244093"/>
            <a:ext cx="5379929" cy="4734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C7DFFC6-5EB0-474A-AD3A-0C439C31635A}"/>
              </a:ext>
            </a:extLst>
          </p:cNvPr>
          <p:cNvCxnSpPr/>
          <p:nvPr/>
        </p:nvCxnSpPr>
        <p:spPr>
          <a:xfrm>
            <a:off x="4575473" y="3674142"/>
            <a:ext cx="120249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722AFF6A-B06A-4C47-986E-129FFF81F435}"/>
              </a:ext>
            </a:extLst>
          </p:cNvPr>
          <p:cNvCxnSpPr>
            <a:cxnSpLocks/>
          </p:cNvCxnSpPr>
          <p:nvPr/>
        </p:nvCxnSpPr>
        <p:spPr>
          <a:xfrm>
            <a:off x="775911" y="3820279"/>
            <a:ext cx="116283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8466DA2-D7A1-FA44-A960-BAB57770CDBC}"/>
              </a:ext>
            </a:extLst>
          </p:cNvPr>
          <p:cNvCxnSpPr>
            <a:cxnSpLocks/>
          </p:cNvCxnSpPr>
          <p:nvPr/>
        </p:nvCxnSpPr>
        <p:spPr>
          <a:xfrm>
            <a:off x="775911" y="3972679"/>
            <a:ext cx="274111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631795-E9DC-804B-BD12-8575768971E9}"/>
                  </a:ext>
                </a:extLst>
              </p:cNvPr>
              <p:cNvSpPr txBox="1"/>
              <p:nvPr/>
            </p:nvSpPr>
            <p:spPr>
              <a:xfrm>
                <a:off x="6357465" y="1157262"/>
                <a:ext cx="5178982" cy="39806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b="1" dirty="0">
                    <a:solidFill>
                      <a:schemeClr val="accent1"/>
                    </a:solidFill>
                  </a:rPr>
                  <a:t>가장</a:t>
                </a:r>
                <a:r>
                  <a:rPr kumimoji="1" lang="ko-KR" altLang="en-US" b="1" dirty="0">
                    <a:solidFill>
                      <a:schemeClr val="accent1"/>
                    </a:solidFill>
                  </a:rPr>
                  <a:t> 좋은 </a:t>
                </a:r>
                <a:r>
                  <a:rPr kumimoji="1" lang="en-US" altLang="ko-KR" b="1" dirty="0">
                    <a:solidFill>
                      <a:schemeClr val="accent1"/>
                    </a:solidFill>
                  </a:rPr>
                  <a:t>AES </a:t>
                </a:r>
                <a:r>
                  <a:rPr kumimoji="1" lang="ko-KR" altLang="en-US" b="1" dirty="0">
                    <a:solidFill>
                      <a:schemeClr val="accent1"/>
                    </a:solidFill>
                  </a:rPr>
                  <a:t>구현 결과를 제시</a:t>
                </a:r>
                <a:r>
                  <a:rPr kumimoji="1" lang="en-US" altLang="ko-KR" b="1" dirty="0">
                    <a:solidFill>
                      <a:schemeClr val="accent1"/>
                    </a:solidFill>
                  </a:rPr>
                  <a:t> (AES-128 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𝟏𝟓𝟕</m:t>
                        </m:r>
                      </m:sup>
                    </m:sSup>
                  </m:oMath>
                </a14:m>
                <a:r>
                  <a:rPr kumimoji="1" lang="en-US" altLang="ko-KR" b="1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낮은 </a:t>
                </a:r>
                <a:r>
                  <a:rPr kumimoji="1" lang="en-US" altLang="ko-KR" dirty="0"/>
                  <a:t>depth,</a:t>
                </a:r>
                <a:r>
                  <a:rPr kumimoji="1" lang="ko-KR" altLang="en-US" dirty="0"/>
                  <a:t> 적은 양자 게이트</a:t>
                </a: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dirty="0"/>
                  <a:t>큐비트를</a:t>
                </a:r>
                <a:r>
                  <a:rPr kumimoji="1" lang="ko-KR" altLang="en-US" dirty="0"/>
                  <a:t> 더 쓰긴 함</a:t>
                </a: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Pipeline </a:t>
                </a:r>
                <a:r>
                  <a:rPr kumimoji="1" lang="ko-KR" altLang="en-US" dirty="0"/>
                  <a:t>방식의 구현</a:t>
                </a: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다음 </a:t>
                </a:r>
                <a:r>
                  <a:rPr kumimoji="1" lang="en-US" altLang="ko-KR" dirty="0" err="1"/>
                  <a:t>Sbox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구현 선택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수식 변경 </a:t>
                </a:r>
                <a:r>
                  <a:rPr kumimoji="1" lang="en-US" altLang="ko-KR" dirty="0"/>
                  <a:t>X</a:t>
                </a: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631795-E9DC-804B-BD12-857576897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465" y="1157262"/>
                <a:ext cx="5178982" cy="3980642"/>
              </a:xfrm>
              <a:prstGeom prst="rect">
                <a:avLst/>
              </a:prstGeom>
              <a:blipFill>
                <a:blip r:embed="rId4"/>
                <a:stretch>
                  <a:fillRect l="-733" t="-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B8965979-812D-B242-A008-B493F371F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169" y="2369597"/>
            <a:ext cx="2684656" cy="19865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544E18-1B77-2C48-8E27-887186DA3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9781" y="4816960"/>
            <a:ext cx="3531590" cy="1920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432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BC79BAD-E728-835B-5602-974D71E6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3574995"/>
            <a:ext cx="7065818" cy="1696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29CB81-C08D-DBEB-6E2D-E583BA00359C}"/>
              </a:ext>
            </a:extLst>
          </p:cNvPr>
          <p:cNvSpPr txBox="1"/>
          <p:nvPr/>
        </p:nvSpPr>
        <p:spPr>
          <a:xfrm>
            <a:off x="252246" y="1218237"/>
            <a:ext cx="100780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Boyer-Peralta</a:t>
            </a:r>
            <a:r>
              <a:rPr kumimoji="1" lang="ko-Kore-KR" altLang="en-US" sz="2400" dirty="0"/>
              <a:t>의 </a:t>
            </a:r>
            <a:r>
              <a:rPr kumimoji="1" lang="en-US" altLang="ko-Kore-KR" sz="2400" dirty="0"/>
              <a:t>S-Box </a:t>
            </a:r>
            <a:r>
              <a:rPr kumimoji="1" lang="ko-Kore-KR" altLang="en-US" sz="2400" dirty="0"/>
              <a:t>구현을 기반으로</a:t>
            </a:r>
            <a:r>
              <a:rPr kumimoji="1" lang="en-US" altLang="ko-Kore-KR" sz="2400" dirty="0"/>
              <a:t>, Toffoli gate</a:t>
            </a:r>
            <a:r>
              <a:rPr kumimoji="1" lang="ko-Kore-KR" altLang="en-US" sz="2400" dirty="0"/>
              <a:t>의 싱크를 맞춤으로 써 </a:t>
            </a:r>
            <a:endParaRPr kumimoji="1" lang="en-US" altLang="ko-Kore-KR" sz="2400" dirty="0"/>
          </a:p>
          <a:p>
            <a:r>
              <a:rPr kumimoji="1" lang="ko-Kore-KR" altLang="en-US" sz="2400" dirty="0"/>
              <a:t>     </a:t>
            </a:r>
            <a:r>
              <a:rPr kumimoji="1" lang="en-US" altLang="ko-Kore-KR" sz="2400" dirty="0"/>
              <a:t>Toffoli </a:t>
            </a:r>
            <a:r>
              <a:rPr kumimoji="1" lang="en-US" altLang="ko-KR" sz="2400" dirty="0"/>
              <a:t>depth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감소시킴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현재 가장 좋은 성능의 </a:t>
            </a:r>
            <a:r>
              <a:rPr kumimoji="1" lang="en-US" altLang="ko-KR" sz="2400" dirty="0"/>
              <a:t>S-Box </a:t>
            </a:r>
            <a:r>
              <a:rPr kumimoji="1" lang="ko-KR" altLang="en-US" sz="2400" dirty="0"/>
              <a:t>양자 회로 구현으로 평가됨</a:t>
            </a:r>
            <a:endParaRPr kumimoji="1" lang="en-US" altLang="ko-KR" sz="2400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60AF01BA-F5B9-4BD9-41D5-495F8CE2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-Kore-KR" dirty="0" err="1"/>
              <a:t>Z.Huang</a:t>
            </a:r>
            <a:r>
              <a:rPr lang="en-US" altLang="ko-Kore-KR" dirty="0"/>
              <a:t> and S. Sun’s Implementation</a:t>
            </a:r>
            <a:endParaRPr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3D54B4-27A1-86D9-0A79-FF58CCA22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649" y="3417769"/>
            <a:ext cx="4005936" cy="20108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260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3DB444-56B0-E54A-9EE4-D970340A84B7}"/>
              </a:ext>
            </a:extLst>
          </p:cNvPr>
          <p:cNvSpPr/>
          <p:nvPr/>
        </p:nvSpPr>
        <p:spPr>
          <a:xfrm>
            <a:off x="304800" y="142875"/>
            <a:ext cx="11639550" cy="1047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6AE7D-0366-1D4E-8071-FE2C82B4FBE4}"/>
              </a:ext>
            </a:extLst>
          </p:cNvPr>
          <p:cNvSpPr txBox="1"/>
          <p:nvPr/>
        </p:nvSpPr>
        <p:spPr>
          <a:xfrm>
            <a:off x="4259414" y="2959640"/>
            <a:ext cx="37112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500" dirty="0"/>
              <a:t>감사합니다</a:t>
            </a:r>
            <a:endParaRPr kumimoji="1" lang="ko-Kore-KR" altLang="en-US" sz="5500" dirty="0"/>
          </a:p>
        </p:txBody>
      </p:sp>
    </p:spTree>
    <p:extLst>
      <p:ext uri="{BB962C8B-B14F-4D97-AF65-F5344CB8AC3E}">
        <p14:creationId xmlns:p14="http://schemas.microsoft.com/office/powerpoint/2010/main" val="336877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컴퓨터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969911"/>
                <a:ext cx="11368160" cy="519578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200" dirty="0"/>
                  <a:t>Quantum computer</a:t>
                </a:r>
              </a:p>
              <a:p>
                <a:pPr>
                  <a:buFontTx/>
                  <a:buChar char="-"/>
                </a:pPr>
                <a:r>
                  <a:rPr lang="en-US" altLang="ko-KR" sz="2400" dirty="0"/>
                  <a:t>Qubit</a:t>
                </a:r>
                <a:r>
                  <a:rPr lang="ko-KR" altLang="en-US" sz="2400" dirty="0"/>
                  <a:t>의 </a:t>
                </a:r>
                <a:r>
                  <a:rPr lang="ko-KR" altLang="en-US" sz="2400" b="1" dirty="0">
                    <a:solidFill>
                      <a:srgbClr val="2E75B6"/>
                    </a:solidFill>
                  </a:rPr>
                  <a:t>중첩</a:t>
                </a:r>
                <a:r>
                  <a:rPr lang="ko-KR" altLang="en-US" sz="2400" dirty="0"/>
                  <a:t> 및 </a:t>
                </a:r>
                <a:r>
                  <a:rPr lang="ko-KR" altLang="en-US" sz="2400" b="1" dirty="0">
                    <a:solidFill>
                      <a:srgbClr val="2E75B6"/>
                    </a:solidFill>
                  </a:rPr>
                  <a:t>얽힘</a:t>
                </a:r>
                <a:r>
                  <a:rPr lang="ko-KR" altLang="en-US" sz="2400" dirty="0"/>
                  <a:t>의 양자 상태를 활용하여 계산을 수행</a:t>
                </a:r>
                <a:endParaRPr lang="en-US" altLang="ko-KR" sz="2400" dirty="0"/>
              </a:p>
              <a:p>
                <a:pPr>
                  <a:buFontTx/>
                  <a:buChar char="-"/>
                </a:pPr>
                <a:r>
                  <a:rPr lang="en-US" altLang="ko-KR" sz="2400" dirty="0">
                    <a:solidFill>
                      <a:schemeClr val="tx1"/>
                    </a:solidFill>
                  </a:rPr>
                  <a:t>Qubit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2400" b="1" dirty="0">
                    <a:solidFill>
                      <a:schemeClr val="accent5"/>
                    </a:solidFill>
                  </a:rPr>
                  <a:t>중첩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 성질로 인해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-qubit </a:t>
                </a:r>
                <a:r>
                  <a:rPr lang="ko-KR" altLang="en-US" sz="2400" dirty="0" err="1">
                    <a:solidFill>
                      <a:schemeClr val="tx1"/>
                    </a:solidFill>
                  </a:rPr>
                  <a:t>으로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</a:rPr>
                  <a:t>개의 경우를 표현하고 한번에 연산 가능</a:t>
                </a:r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ko-KR" altLang="en-US" sz="2400" dirty="0"/>
                  <a:t>현재는 양자컴퓨터의 </a:t>
                </a:r>
                <a:r>
                  <a:rPr lang="ko-KR" altLang="en-US" sz="2400" b="1" dirty="0">
                    <a:solidFill>
                      <a:srgbClr val="2E75B6"/>
                    </a:solidFill>
                  </a:rPr>
                  <a:t>성능 한계</a:t>
                </a:r>
                <a:r>
                  <a:rPr lang="en-US" altLang="ko-KR" sz="2400" dirty="0"/>
                  <a:t>(</a:t>
                </a:r>
                <a:r>
                  <a:rPr lang="ko-KR" altLang="en-US" sz="2400" dirty="0" err="1"/>
                  <a:t>큐비트</a:t>
                </a:r>
                <a:r>
                  <a:rPr lang="ko-KR" altLang="en-US" sz="2400" dirty="0"/>
                  <a:t> 수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오류 등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로 실질적인 동작이 어려움</a:t>
                </a:r>
                <a:endParaRPr lang="en-US" altLang="ko-KR" sz="2400" dirty="0"/>
              </a:p>
              <a:p>
                <a:pPr lvl="1"/>
                <a:r>
                  <a:rPr kumimoji="1" lang="ko-KR" altLang="en-US" sz="1800" b="1" dirty="0" err="1">
                    <a:sym typeface="Wingdings" pitchFamily="2" charset="2"/>
                  </a:rPr>
                  <a:t>큐비트</a:t>
                </a:r>
                <a:r>
                  <a:rPr kumimoji="1" lang="ko-KR" altLang="en-US" sz="1800" b="1" dirty="0">
                    <a:sym typeface="Wingdings" pitchFamily="2" charset="2"/>
                  </a:rPr>
                  <a:t> 수 </a:t>
                </a:r>
                <a:r>
                  <a:rPr kumimoji="1" lang="en-US" altLang="ko-KR" sz="1800" dirty="0">
                    <a:sym typeface="Wingdings" pitchFamily="2" charset="2"/>
                  </a:rPr>
                  <a:t>:</a:t>
                </a:r>
                <a:r>
                  <a:rPr kumimoji="1" lang="ko-KR" altLang="en-US" sz="1800" dirty="0">
                    <a:sym typeface="Wingdings" pitchFamily="2" charset="2"/>
                  </a:rPr>
                  <a:t> 현재는 양자컴퓨터가 암호에 유효한 영향을 미치는데 필요한 </a:t>
                </a:r>
                <a:r>
                  <a:rPr kumimoji="1" lang="ko-KR" altLang="en-US" sz="1800" dirty="0" err="1">
                    <a:sym typeface="Wingdings" pitchFamily="2" charset="2"/>
                  </a:rPr>
                  <a:t>큐비트</a:t>
                </a:r>
                <a:r>
                  <a:rPr kumimoji="1" lang="ko-KR" altLang="en-US" sz="1800" dirty="0">
                    <a:sym typeface="Wingdings" pitchFamily="2" charset="2"/>
                  </a:rPr>
                  <a:t> 수보다 훨씬 못 미침</a:t>
                </a:r>
                <a:endParaRPr kumimoji="1" lang="en-US" altLang="ko-KR" sz="1800" dirty="0">
                  <a:sym typeface="Wingdings" pitchFamily="2" charset="2"/>
                </a:endParaRPr>
              </a:p>
              <a:p>
                <a:pPr lvl="1"/>
                <a:endParaRPr kumimoji="1" lang="en-US" altLang="ko-KR" sz="100" dirty="0">
                  <a:sym typeface="Wingdings" pitchFamily="2" charset="2"/>
                </a:endParaRPr>
              </a:p>
              <a:p>
                <a:pPr lvl="1"/>
                <a:r>
                  <a:rPr kumimoji="1" lang="ko-KR" altLang="en-US" sz="1800" b="1" dirty="0">
                    <a:sym typeface="Wingdings" pitchFamily="2" charset="2"/>
                  </a:rPr>
                  <a:t>오류</a:t>
                </a:r>
                <a:r>
                  <a:rPr kumimoji="1" lang="ko-KR" altLang="en-US" sz="1800" dirty="0">
                    <a:sym typeface="Wingdings" pitchFamily="2" charset="2"/>
                  </a:rPr>
                  <a:t> </a:t>
                </a:r>
                <a:r>
                  <a:rPr kumimoji="1" lang="en-US" altLang="ko-KR" sz="1800" dirty="0">
                    <a:sym typeface="Wingdings" pitchFamily="2" charset="2"/>
                  </a:rPr>
                  <a:t>:</a:t>
                </a:r>
                <a:r>
                  <a:rPr kumimoji="1" lang="ko-KR" altLang="en-US" sz="1800" dirty="0">
                    <a:sym typeface="Wingdings" pitchFamily="2" charset="2"/>
                  </a:rPr>
                  <a:t> 현재 </a:t>
                </a:r>
                <a:r>
                  <a:rPr kumimoji="1" lang="ko-KR" altLang="en-US" sz="1800" dirty="0"/>
                  <a:t>최상의 하드웨어 </a:t>
                </a:r>
                <a:r>
                  <a:rPr kumimoji="1" lang="en-US" altLang="ko-KR" sz="1800" dirty="0"/>
                  <a:t>2 </a:t>
                </a:r>
                <a:r>
                  <a:rPr kumimoji="1" lang="ko-KR" altLang="en-US" sz="1800" dirty="0" err="1"/>
                  <a:t>큐비트</a:t>
                </a:r>
                <a:r>
                  <a:rPr kumimoji="1" lang="ko-KR" altLang="en-US" sz="1800" dirty="0"/>
                  <a:t> 게이트 당 오류율은 </a:t>
                </a:r>
                <a:r>
                  <a:rPr kumimoji="1" lang="en-US" altLang="ko-KR" sz="1800" dirty="0"/>
                  <a:t>0.1% </a:t>
                </a:r>
                <a:r>
                  <a:rPr kumimoji="1" lang="ko-KR" altLang="en-US" sz="1800" dirty="0"/>
                  <a:t>이상 </a:t>
                </a:r>
                <a:r>
                  <a:rPr kumimoji="1" lang="en-US" altLang="ko-KR" sz="1800" dirty="0">
                    <a:sym typeface="Wingdings" pitchFamily="2" charset="2"/>
                  </a:rPr>
                  <a:t></a:t>
                </a:r>
                <a:r>
                  <a:rPr kumimoji="1" lang="ko-KR" altLang="en-US" sz="1800" dirty="0">
                    <a:sym typeface="Wingdings" pitchFamily="2" charset="2"/>
                  </a:rPr>
                  <a:t> 동작에 필요한 </a:t>
                </a:r>
                <a:r>
                  <a:rPr kumimoji="1" lang="ko-KR" altLang="en-US" sz="1800" dirty="0" err="1">
                    <a:sym typeface="Wingdings" pitchFamily="2" charset="2"/>
                  </a:rPr>
                  <a:t>큐비트</a:t>
                </a:r>
                <a:r>
                  <a:rPr kumimoji="1" lang="ko-KR" altLang="en-US" sz="1800" dirty="0">
                    <a:sym typeface="Wingdings" pitchFamily="2" charset="2"/>
                  </a:rPr>
                  <a:t> 외에 오류 수정을 위한 </a:t>
                </a:r>
                <a:r>
                  <a:rPr kumimoji="1" lang="ko-KR" altLang="en-US" sz="1800" dirty="0" err="1">
                    <a:sym typeface="Wingdings" pitchFamily="2" charset="2"/>
                  </a:rPr>
                  <a:t>큐비트</a:t>
                </a:r>
                <a:r>
                  <a:rPr kumimoji="1" lang="ko-KR" altLang="en-US" sz="1800" dirty="0">
                    <a:sym typeface="Wingdings" pitchFamily="2" charset="2"/>
                  </a:rPr>
                  <a:t> 추가 필요</a:t>
                </a:r>
                <a:endParaRPr lang="en-US" altLang="ko-KR" sz="1800" dirty="0"/>
              </a:p>
              <a:p>
                <a:pPr>
                  <a:buFontTx/>
                  <a:buChar char="-"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969911"/>
                <a:ext cx="11368160" cy="5195784"/>
              </a:xfrm>
              <a:blipFill>
                <a:blip r:embed="rId2"/>
                <a:stretch>
                  <a:fillRect l="-1228" t="-2439" r="-2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 descr="포브스 - 중앙시사매거진">
            <a:extLst>
              <a:ext uri="{FF2B5EF4-FFF2-40B4-BE49-F238E27FC236}">
                <a16:creationId xmlns:a16="http://schemas.microsoft.com/office/drawing/2014/main" id="{E6931C7D-F7D7-696E-487D-F6171146C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25313" r="6315" b="26483"/>
          <a:stretch/>
        </p:blipFill>
        <p:spPr bwMode="auto">
          <a:xfrm>
            <a:off x="636795" y="4029560"/>
            <a:ext cx="5490201" cy="262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oyota and Mitsubishi Chemical to use IBM quantum computer - Nikkei Asia">
            <a:extLst>
              <a:ext uri="{FF2B5EF4-FFF2-40B4-BE49-F238E27FC236}">
                <a16:creationId xmlns:a16="http://schemas.microsoft.com/office/drawing/2014/main" id="{06908E75-498F-D409-47CF-2A42BDB24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94" y="4029560"/>
            <a:ext cx="4659011" cy="262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B3CB6-2A04-8BBB-6C91-5F2A876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양자프로그래밍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04BEC0B-5B0D-2896-5888-9B224E0AD92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sz="2600" b="1" dirty="0">
                    <a:solidFill>
                      <a:srgbClr val="2E75B6"/>
                    </a:solidFill>
                  </a:rPr>
                  <a:t>중첩</a:t>
                </a:r>
                <a:r>
                  <a:rPr lang="en-US" altLang="ko-KR" sz="2600" b="1" dirty="0">
                    <a:solidFill>
                      <a:srgbClr val="2E75B6"/>
                    </a:solidFill>
                  </a:rPr>
                  <a:t>(superposition)</a:t>
                </a:r>
              </a:p>
              <a:p>
                <a:pPr algn="just">
                  <a:buFontTx/>
                  <a:buChar char="-"/>
                </a:pPr>
                <a:r>
                  <a:rPr lang="ko-KR" altLang="en-US" sz="2000" dirty="0"/>
                  <a:t>큐비트가 여러 상태를 확률적으로 가지고 있는 상태</a:t>
                </a:r>
                <a:endParaRPr lang="en-US" altLang="ko-KR" sz="2000" dirty="0"/>
              </a:p>
              <a:p>
                <a:pPr algn="just">
                  <a:buFontTx/>
                  <a:buChar char="-"/>
                </a:pPr>
                <a:r>
                  <a:rPr lang="ko-KR" altLang="en-US" sz="2000" dirty="0">
                    <a:latin typeface="+mn-ea"/>
                  </a:rPr>
                  <a:t>중첩 성질로 인해 큐비트는 모든 값이 확률로서 존재하므로 </a:t>
                </a:r>
                <a14:m>
                  <m:oMath xmlns:m="http://schemas.openxmlformats.org/officeDocument/2006/math">
                    <m:r>
                      <a:rPr lang="en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>
                    <a:latin typeface="+mn-ea"/>
                  </a:rPr>
                  <a:t>개의 큐비트로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+mn-ea"/>
                  </a:rPr>
                  <a:t>개의 상태를 나타낼 수 있음</a:t>
                </a:r>
                <a:endParaRPr kumimoji="1" lang="en-US" altLang="ko-Kore-KR" sz="2000" dirty="0">
                  <a:solidFill>
                    <a:srgbClr val="2E75B6"/>
                  </a:solidFill>
                  <a:latin typeface="+mn-ea"/>
                </a:endParaRPr>
              </a:p>
              <a:p>
                <a:pPr marL="0" indent="0" algn="just">
                  <a:buNone/>
                </a:pPr>
                <a:r>
                  <a:rPr lang="en-US" altLang="ko-KR" sz="2000" dirty="0"/>
                  <a:t>- </a:t>
                </a:r>
                <a:r>
                  <a:rPr lang="ko-KR" altLang="en-US" sz="2000" dirty="0"/>
                  <a:t>중첩상태의 큐비트는 측정 시 하나의 상태로 결정됨</a:t>
                </a:r>
                <a:endParaRPr kumimoji="1" lang="en-US" altLang="ko-Kore-KR" dirty="0">
                  <a:solidFill>
                    <a:srgbClr val="2E75B6"/>
                  </a:solidFill>
                </a:endParaRPr>
              </a:p>
              <a:p>
                <a:r>
                  <a:rPr kumimoji="1" lang="ko-KR" altLang="en-US" sz="2600" b="1" dirty="0">
                    <a:solidFill>
                      <a:srgbClr val="2E75B6"/>
                    </a:solidFill>
                  </a:rPr>
                  <a:t>양자</a:t>
                </a:r>
                <a:r>
                  <a:rPr kumimoji="1" lang="en-US" altLang="ko-KR" sz="2600" b="1" dirty="0">
                    <a:solidFill>
                      <a:srgbClr val="2E75B6"/>
                    </a:solidFill>
                  </a:rPr>
                  <a:t> </a:t>
                </a:r>
                <a:r>
                  <a:rPr kumimoji="1" lang="ko-KR" altLang="en-US" sz="2600" b="1" dirty="0">
                    <a:solidFill>
                      <a:srgbClr val="2E75B6"/>
                    </a:solidFill>
                  </a:rPr>
                  <a:t>얽힘</a:t>
                </a:r>
                <a:r>
                  <a:rPr kumimoji="1" lang="en-US" altLang="ko-KR" sz="2600" b="1" dirty="0">
                    <a:solidFill>
                      <a:srgbClr val="2E75B6"/>
                    </a:solidFill>
                  </a:rPr>
                  <a:t>(Entanglement)</a:t>
                </a:r>
              </a:p>
              <a:p>
                <a:pPr algn="just">
                  <a:buFontTx/>
                  <a:buChar char="-"/>
                </a:pPr>
                <a:r>
                  <a:rPr lang="ko-KR" altLang="en-US" sz="2000" dirty="0"/>
                  <a:t>과거에 상호작용했던 입자들이 특별한 관계를 유지하는 것</a:t>
                </a:r>
                <a:endParaRPr lang="en-US" altLang="ko-KR" sz="2000" dirty="0"/>
              </a:p>
              <a:p>
                <a:pPr algn="just">
                  <a:buFontTx/>
                  <a:buChar char="-"/>
                </a:pPr>
                <a:r>
                  <a:rPr lang="ko-KR" altLang="en-US" sz="2000" dirty="0"/>
                  <a:t>한 입자의 특성을 측정했을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때 멀리 떨어진 다른 한 입자의 특성도 즉시 바뀜</a:t>
                </a:r>
                <a:endParaRPr lang="en-US" altLang="ko-KR" sz="2000" dirty="0"/>
              </a:p>
              <a:p>
                <a:pPr algn="just">
                  <a:buFontTx/>
                  <a:buChar char="-"/>
                </a:pPr>
                <a:r>
                  <a:rPr lang="ko-KR" altLang="en-US" sz="2000" dirty="0"/>
                  <a:t>얽힌 큐비트는 서로의 결과에 영향을 줌</a:t>
                </a:r>
                <a:endParaRPr lang="en-US" altLang="ko-KR" sz="2000" dirty="0"/>
              </a:p>
              <a:p>
                <a:pPr marL="457200" lvl="1" indent="0" algn="just">
                  <a:buNone/>
                </a:pPr>
                <a:r>
                  <a:rPr lang="en-US" altLang="ko-KR" sz="1800" dirty="0"/>
                  <a:t>Ex) CNOT(a, b) : CNOT gate</a:t>
                </a:r>
                <a:r>
                  <a:rPr lang="ko-KR" altLang="en-US" sz="1800" dirty="0"/>
                  <a:t>에 </a:t>
                </a:r>
                <a:r>
                  <a:rPr lang="ko-KR" altLang="en-US" sz="1800" dirty="0" err="1"/>
                  <a:t>큐비트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a,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b</a:t>
                </a:r>
                <a:r>
                  <a:rPr lang="ko-KR" altLang="en-US" sz="1800" dirty="0"/>
                  <a:t> 가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입력일 때</a:t>
                </a:r>
                <a:r>
                  <a:rPr lang="en-US" altLang="ko-KR" sz="1800" dirty="0"/>
                  <a:t>,</a:t>
                </a:r>
                <a:r>
                  <a:rPr lang="ko-KR" altLang="en-US" sz="1800" dirty="0"/>
                  <a:t> 둘은 서로 얽힘 상태 </a:t>
                </a:r>
                <a:r>
                  <a:rPr lang="en-US" altLang="ko-KR" sz="1800" dirty="0"/>
                  <a:t>(Entanglement state)</a:t>
                </a:r>
              </a:p>
              <a:p>
                <a:pPr algn="just">
                  <a:buFontTx/>
                  <a:buChar char="-"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04BEC0B-5B0D-2896-5888-9B224E0AD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250" r="-55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B36910-BD2C-DF6C-2185-88F71EF7B2C9}"/>
                  </a:ext>
                </a:extLst>
              </p:cNvPr>
              <p:cNvSpPr txBox="1"/>
              <p:nvPr/>
            </p:nvSpPr>
            <p:spPr>
              <a:xfrm>
                <a:off x="7864249" y="1592759"/>
                <a:ext cx="21519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ko-Kore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kumimoji="1" lang="en-US" alt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B36910-BD2C-DF6C-2185-88F71EF7B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249" y="1592759"/>
                <a:ext cx="2151957" cy="276999"/>
              </a:xfrm>
              <a:prstGeom prst="rect">
                <a:avLst/>
              </a:prstGeom>
              <a:blipFill>
                <a:blip r:embed="rId3"/>
                <a:stretch>
                  <a:fillRect t="-156522" r="-5882" b="-2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76DE0C-72BF-2FA6-F7BC-665124134800}"/>
              </a:ext>
            </a:extLst>
          </p:cNvPr>
          <p:cNvGrpSpPr/>
          <p:nvPr/>
        </p:nvGrpSpPr>
        <p:grpSpPr>
          <a:xfrm>
            <a:off x="6416574" y="5360797"/>
            <a:ext cx="3925415" cy="1148491"/>
            <a:chOff x="6669099" y="5073993"/>
            <a:chExt cx="4242476" cy="1241256"/>
          </a:xfrm>
        </p:grpSpPr>
        <p:pic>
          <p:nvPicPr>
            <p:cNvPr id="6" name="Picture 4" descr="Quantum Entanglement | Brilliant Math &amp;amp; Science Wiki">
              <a:extLst>
                <a:ext uri="{FF2B5EF4-FFF2-40B4-BE49-F238E27FC236}">
                  <a16:creationId xmlns:a16="http://schemas.microsoft.com/office/drawing/2014/main" id="{E7BF9415-DC03-C78A-FBD2-A91F6FFC3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9099" y="5073993"/>
              <a:ext cx="4242476" cy="1241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BBDC15B-4221-29AB-1B33-AD325FEBFF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605" y="5206475"/>
              <a:ext cx="1053880" cy="971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06508887-EFBF-F0C8-FAE5-AD04E196B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5599" y="5218944"/>
              <a:ext cx="1053880" cy="971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4FBF5E4B-93C0-15E8-733F-CF3CDBC33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608" y="345422"/>
            <a:ext cx="1824709" cy="194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432DC9F4-1F0F-DCE4-2371-5C7B1A80D00D}"/>
              </a:ext>
            </a:extLst>
          </p:cNvPr>
          <p:cNvSpPr/>
          <p:nvPr/>
        </p:nvSpPr>
        <p:spPr>
          <a:xfrm>
            <a:off x="6471074" y="5021082"/>
            <a:ext cx="2755722" cy="36933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7C10AD-A1E7-2A52-8838-0C8F847F2A7C}"/>
              </a:ext>
            </a:extLst>
          </p:cNvPr>
          <p:cNvSpPr/>
          <p:nvPr/>
        </p:nvSpPr>
        <p:spPr>
          <a:xfrm>
            <a:off x="1506350" y="5021082"/>
            <a:ext cx="3147711" cy="36933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C6D669-1044-455F-98CE-F8C7A000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Grover’s algorithm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1D5BE3-4C8B-7F09-7E8C-C5A8D804DC47}"/>
              </a:ext>
            </a:extLst>
          </p:cNvPr>
          <p:cNvSpPr txBox="1"/>
          <p:nvPr/>
        </p:nvSpPr>
        <p:spPr>
          <a:xfrm>
            <a:off x="467897" y="1227151"/>
            <a:ext cx="11312183" cy="18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Lov Grover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가 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1996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년 제안한 양자 검색 알고리즘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구조화되지 않은 검색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비정형 검색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)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에 최적화 되어 있음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대칭키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전수조사 가속화에 활용되면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</a:t>
            </a:r>
            <a:r>
              <a:rPr kumimoji="1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대칭키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기반 암호 시스템의 보안 강도를 절반으로 감소시킴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.</a:t>
            </a:r>
          </a:p>
        </p:txBody>
      </p:sp>
      <p:pic>
        <p:nvPicPr>
          <p:cNvPr id="26" name="Picture 2" descr="이미지0">
            <a:extLst>
              <a:ext uri="{FF2B5EF4-FFF2-40B4-BE49-F238E27FC236}">
                <a16:creationId xmlns:a16="http://schemas.microsoft.com/office/drawing/2014/main" id="{5352C55C-7754-BD22-3ACF-DF91DB79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024" y="3951468"/>
            <a:ext cx="5316768" cy="88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8ACEE1-FA30-0F93-3D7A-0811BD2B62DF}"/>
                  </a:ext>
                </a:extLst>
              </p:cNvPr>
              <p:cNvSpPr txBox="1"/>
              <p:nvPr/>
            </p:nvSpPr>
            <p:spPr>
              <a:xfrm>
                <a:off x="1736420" y="3309903"/>
                <a:ext cx="9470778" cy="456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𝑵</m:t>
                    </m:r>
                  </m:oMath>
                </a14:m>
                <a:r>
                  <a:rPr kumimoji="1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개의 아이템이 있는 목록이 주어졌을 때</a:t>
                </a:r>
                <a:r>
                  <a:rPr kumimoji="1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, </a:t>
                </a:r>
                <a:r>
                  <a:rPr kumimoji="1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특정한 조건을 만족하는 항목 </a:t>
                </a:r>
                <a14:m>
                  <m:oMath xmlns:m="http://schemas.openxmlformats.org/officeDocument/2006/math">
                    <m:r>
                      <a:rPr kumimoji="1" lang="ko-KR" alt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/>
                        <a:cs typeface="+mn-cs"/>
                      </a:rPr>
                      <m:t>𝝎</m:t>
                    </m:r>
                  </m:oMath>
                </a14:m>
                <a:r>
                  <a:rPr kumimoji="1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를 찾으려는 경우</a:t>
                </a:r>
                <a:endPara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8ACEE1-FA30-0F93-3D7A-0811BD2B6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20" y="3309903"/>
                <a:ext cx="9470778" cy="456087"/>
              </a:xfrm>
              <a:prstGeom prst="rect">
                <a:avLst/>
              </a:prstGeom>
              <a:blipFill>
                <a:blip r:embed="rId3"/>
                <a:stretch>
                  <a:fillRect r="-129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163F6B-9EA1-3CBE-F882-E436D95A95F5}"/>
                  </a:ext>
                </a:extLst>
              </p:cNvPr>
              <p:cNvSpPr txBox="1"/>
              <p:nvPr/>
            </p:nvSpPr>
            <p:spPr>
              <a:xfrm>
                <a:off x="1546713" y="5517750"/>
                <a:ext cx="4459169" cy="784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평균적으로 </a:t>
                </a:r>
                <a14:m>
                  <m:oMath xmlns:m="http://schemas.openxmlformats.org/officeDocument/2006/math">
                    <m:r>
                      <a:rPr kumimoji="1" lang="en-US" altLang="ko-KR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𝑵</m:t>
                    </m:r>
                    <m:r>
                      <a:rPr kumimoji="1" lang="en-US" altLang="ko-KR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/</m:t>
                    </m:r>
                    <m:r>
                      <a:rPr kumimoji="1" lang="en-US" altLang="ko-KR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𝟐</m:t>
                    </m:r>
                  </m:oMath>
                </a14:m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번</a:t>
                </a: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,</a:t>
                </a:r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최악의 경우 </a:t>
                </a:r>
                <a14:m>
                  <m:oMath xmlns:m="http://schemas.openxmlformats.org/officeDocument/2006/math">
                    <m:r>
                      <a:rPr kumimoji="1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𝑵</m:t>
                    </m:r>
                    <m:r>
                      <a:rPr kumimoji="1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번 조사함</a:t>
                </a:r>
                <a:endParaRPr kumimoji="1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1" lang="ko-KR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시간복잡도</a:t>
                </a:r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𝑶</m:t>
                    </m:r>
                    <m:d>
                      <m:dPr>
                        <m:ctrlPr>
                          <a:rPr kumimoji="1" lang="en-US" altLang="ko-KR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ko-KR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𝑵</m:t>
                        </m:r>
                      </m:e>
                    </m:d>
                  </m:oMath>
                </a14:m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163F6B-9EA1-3CBE-F882-E436D95A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13" y="5517750"/>
                <a:ext cx="4459169" cy="784958"/>
              </a:xfrm>
              <a:prstGeom prst="rect">
                <a:avLst/>
              </a:prstGeom>
              <a:blipFill>
                <a:blip r:embed="rId4"/>
                <a:stretch>
                  <a:fillRect l="-547" r="-137" b="-8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220472B-6EBD-3271-05C8-0BA718D02E82}"/>
              </a:ext>
            </a:extLst>
          </p:cNvPr>
          <p:cNvSpPr txBox="1"/>
          <p:nvPr/>
        </p:nvSpPr>
        <p:spPr>
          <a:xfrm>
            <a:off x="1546713" y="5033960"/>
            <a:ext cx="3435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Classical computation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사용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28222-54E9-5169-1DA0-8C778ECA1246}"/>
              </a:ext>
            </a:extLst>
          </p:cNvPr>
          <p:cNvSpPr txBox="1"/>
          <p:nvPr/>
        </p:nvSpPr>
        <p:spPr>
          <a:xfrm>
            <a:off x="6482131" y="5021529"/>
            <a:ext cx="3600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Grover’s algorithm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적용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F8B849-459F-00DA-56F2-4451FEBAA6FB}"/>
                  </a:ext>
                </a:extLst>
              </p:cNvPr>
              <p:cNvSpPr txBox="1"/>
              <p:nvPr/>
            </p:nvSpPr>
            <p:spPr>
              <a:xfrm>
                <a:off x="6602295" y="5510642"/>
                <a:ext cx="3600450" cy="8461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ko-KR" alt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ko-KR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𝑵</m:t>
                        </m:r>
                      </m:e>
                    </m:rad>
                  </m:oMath>
                </a14:m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번 조사하여 찾을 수 있음</a:t>
                </a: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시간복잡도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ko-KR" alt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ko-KR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𝑵</m:t>
                        </m:r>
                      </m:e>
                    </m:rad>
                  </m:oMath>
                </a14:m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F8B849-459F-00DA-56F2-4451FEBAA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295" y="5510642"/>
                <a:ext cx="3600450" cy="846129"/>
              </a:xfrm>
              <a:prstGeom prst="rect">
                <a:avLst/>
              </a:prstGeom>
              <a:blipFill>
                <a:blip r:embed="rId5"/>
                <a:stretch>
                  <a:fillRect l="-702" b="-73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CA3DF605-5879-9B0B-127F-6EDC53964D65}"/>
              </a:ext>
            </a:extLst>
          </p:cNvPr>
          <p:cNvSpPr/>
          <p:nvPr/>
        </p:nvSpPr>
        <p:spPr>
          <a:xfrm>
            <a:off x="1517408" y="5403293"/>
            <a:ext cx="4488474" cy="1060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8AF535-08C2-6966-E518-7828CCCDA63C}"/>
              </a:ext>
            </a:extLst>
          </p:cNvPr>
          <p:cNvSpPr/>
          <p:nvPr/>
        </p:nvSpPr>
        <p:spPr>
          <a:xfrm>
            <a:off x="6482131" y="5403293"/>
            <a:ext cx="4368311" cy="1060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5C0588-938D-CB77-5578-31F604787162}"/>
              </a:ext>
            </a:extLst>
          </p:cNvPr>
          <p:cNvSpPr txBox="1"/>
          <p:nvPr/>
        </p:nvSpPr>
        <p:spPr>
          <a:xfrm>
            <a:off x="924660" y="2161450"/>
            <a:ext cx="8987202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→ Grover’s algorithm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을 사용하면 구조를 정의하지 않은 경우에도 데이터를 빠르게 찾을 수 있음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64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E8107-CA39-404A-ACDD-E95D338C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Grover’s algorithm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2F837F3-F53D-4A99-86D1-4E1F4E00A3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79357"/>
            <a:ext cx="11369675" cy="5057775"/>
          </a:xfrm>
        </p:spPr>
        <p:txBody>
          <a:bodyPr/>
          <a:lstStyle/>
          <a:p>
            <a:r>
              <a:rPr kumimoji="1" lang="ko-Kore-KR" altLang="en-US" sz="2000" b="1" dirty="0"/>
              <a:t>중첩 상태의 </a:t>
            </a:r>
            <a:r>
              <a:rPr kumimoji="1" lang="en-US" altLang="ko-Kore-KR" sz="2000" b="1" dirty="0"/>
              <a:t>key</a:t>
            </a:r>
            <a:r>
              <a:rPr kumimoji="1" lang="ko-Kore-KR" altLang="en-US" sz="2000" b="1" dirty="0"/>
              <a:t>를 이용하여</a:t>
            </a:r>
            <a:r>
              <a:rPr kumimoji="1" lang="en-US" altLang="ko-Kore-KR" sz="2000" b="1" dirty="0"/>
              <a:t> </a:t>
            </a:r>
            <a:r>
              <a:rPr kumimoji="1" lang="ko-Kore-KR" altLang="en-US" sz="2000" b="1" dirty="0"/>
              <a:t>대칭키 암호에 대하여 </a:t>
            </a:r>
            <a:r>
              <a:rPr kumimoji="1" lang="ko-KR" altLang="en-US" sz="2000" b="1" dirty="0">
                <a:solidFill>
                  <a:srgbClr val="2E75B6"/>
                </a:solidFill>
              </a:rPr>
              <a:t>전수조사</a:t>
            </a:r>
            <a:r>
              <a:rPr kumimoji="1" lang="ko-KR" altLang="en-US" sz="2000" b="1" dirty="0"/>
              <a:t>를</a:t>
            </a:r>
            <a:r>
              <a:rPr kumimoji="1" lang="ko-Kore-KR" altLang="en-US" sz="2000" b="1" dirty="0"/>
              <a:t> 수행하는 양자</a:t>
            </a:r>
            <a:r>
              <a:rPr kumimoji="1" lang="ko-KR" altLang="en-US" sz="2000" b="1" dirty="0"/>
              <a:t> </a:t>
            </a:r>
            <a:r>
              <a:rPr kumimoji="1" lang="ko-Kore-KR" altLang="en-US" sz="2000" b="1" dirty="0"/>
              <a:t>알고리즘</a:t>
            </a:r>
            <a:endParaRPr kumimoji="1" lang="en-US" altLang="ko-Kore-KR" sz="2000" b="1" dirty="0"/>
          </a:p>
          <a:p>
            <a:pPr lvl="1"/>
            <a:r>
              <a:rPr kumimoji="1" lang="en" altLang="ko-KR" sz="1800" b="1" dirty="0"/>
              <a:t>Oracle : </a:t>
            </a:r>
            <a:r>
              <a:rPr kumimoji="1" lang="ko-KR" altLang="en-US" sz="1800" dirty="0"/>
              <a:t>주어진 </a:t>
            </a:r>
            <a:r>
              <a:rPr kumimoji="1" lang="ko-KR" altLang="en-US" sz="1800" dirty="0" err="1"/>
              <a:t>평문</a:t>
            </a:r>
            <a:r>
              <a:rPr kumimoji="1" lang="en-US" altLang="ko-KR" sz="1800" dirty="0"/>
              <a:t>-</a:t>
            </a:r>
            <a:r>
              <a:rPr kumimoji="1" lang="ko-KR" altLang="en-US" sz="1800" dirty="0"/>
              <a:t>암호문 쌍에 대한 키를 반환</a:t>
            </a:r>
            <a:r>
              <a:rPr kumimoji="1" lang="en-US" altLang="ko-KR" sz="1800" dirty="0"/>
              <a:t>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공격 대상의 암호화가 양자 회로로 구현되어야 함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kumimoji="1" lang="en" altLang="ko-KR" sz="1800" b="1" dirty="0"/>
              <a:t>Diffusion operator :</a:t>
            </a:r>
            <a:r>
              <a:rPr kumimoji="1" lang="en" altLang="ko-KR" sz="1800" dirty="0"/>
              <a:t> Oracle</a:t>
            </a:r>
            <a:r>
              <a:rPr kumimoji="1" lang="ko-KR" altLang="en-US" sz="1800" dirty="0"/>
              <a:t>에서 반환한 키의 진폭을 증폭시켜 관측 확률 증가</a:t>
            </a:r>
            <a:endParaRPr kumimoji="1" lang="en-US" altLang="ko-KR" sz="1800" dirty="0"/>
          </a:p>
          <a:p>
            <a:pPr lvl="1"/>
            <a:endParaRPr kumimoji="1" lang="en-US" altLang="ko-Kore-KR" sz="1800" dirty="0"/>
          </a:p>
          <a:p>
            <a:pPr algn="just"/>
            <a:r>
              <a:rPr kumimoji="1" lang="ko-Kore-KR" altLang="en-US" sz="2000" dirty="0"/>
              <a:t>하지만 현재 양자컴퓨터의 성능 한계</a:t>
            </a:r>
            <a:r>
              <a:rPr kumimoji="1" lang="en-US" altLang="en-US" sz="2000" dirty="0"/>
              <a:t> </a:t>
            </a:r>
            <a:r>
              <a:rPr kumimoji="1" lang="en-US" altLang="ko-Kore-KR" sz="2000" b="1" dirty="0">
                <a:solidFill>
                  <a:srgbClr val="FF0000"/>
                </a:solidFill>
              </a:rPr>
              <a:t>(qubit</a:t>
            </a:r>
            <a:r>
              <a:rPr kumimoji="1" lang="ko-Kore-KR" altLang="en-US" sz="2000" b="1" dirty="0">
                <a:solidFill>
                  <a:srgbClr val="FF0000"/>
                </a:solidFill>
              </a:rPr>
              <a:t> 수</a:t>
            </a:r>
            <a:r>
              <a:rPr kumimoji="1" lang="en-US" altLang="ko-Kore-KR" sz="2000" b="1" dirty="0">
                <a:solidFill>
                  <a:srgbClr val="FF0000"/>
                </a:solidFill>
              </a:rPr>
              <a:t>, </a:t>
            </a:r>
            <a:r>
              <a:rPr kumimoji="1" lang="ko-Kore-KR" altLang="en-US" sz="2000" b="1" dirty="0">
                <a:solidFill>
                  <a:srgbClr val="FF0000"/>
                </a:solidFill>
              </a:rPr>
              <a:t>오류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)</a:t>
            </a:r>
            <a:r>
              <a:rPr kumimoji="1" lang="ko-Kore-KR" altLang="en-US" sz="2000" dirty="0"/>
              <a:t>로 실제 양자컴퓨터로 동작은 불가능</a:t>
            </a:r>
            <a:endParaRPr kumimoji="1" lang="en-US" altLang="ko-Kore-KR" sz="2000" dirty="0"/>
          </a:p>
          <a:p>
            <a:pPr algn="just"/>
            <a:r>
              <a:rPr kumimoji="1" lang="ko-KR" altLang="en-US" sz="2000" dirty="0"/>
              <a:t>즉 </a:t>
            </a:r>
            <a:r>
              <a:rPr kumimoji="1" lang="ko-Kore-KR" altLang="en-US" sz="2000" dirty="0"/>
              <a:t>양자 컴퓨터</a:t>
            </a:r>
            <a:r>
              <a:rPr kumimoji="1" lang="ko-KR" altLang="en-US" sz="2000" dirty="0"/>
              <a:t> 가용</a:t>
            </a:r>
            <a:r>
              <a:rPr kumimoji="1" lang="ko-Kore-KR" altLang="en-US" sz="2000" dirty="0"/>
              <a:t> 자원</a:t>
            </a:r>
            <a:r>
              <a:rPr kumimoji="1" lang="en-US" altLang="en-US" sz="2000" dirty="0"/>
              <a:t> </a:t>
            </a:r>
            <a:r>
              <a:rPr kumimoji="1" lang="en-US" altLang="ko-Kore-KR" sz="20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고품질 </a:t>
            </a:r>
            <a:r>
              <a:rPr kumimoji="1" lang="en-US" altLang="ko-Kore-KR" sz="2000" b="1" dirty="0">
                <a:solidFill>
                  <a:srgbClr val="FF0000"/>
                </a:solidFill>
              </a:rPr>
              <a:t>qubit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)</a:t>
            </a:r>
            <a:r>
              <a:rPr kumimoji="1" lang="ko-KR" altLang="en-US" sz="2000" dirty="0"/>
              <a:t>이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공격에 필요한 자원에 도달해야 해킹가능</a:t>
            </a:r>
            <a:r>
              <a:rPr kumimoji="1" lang="en-US" altLang="ko-KR" sz="2000" dirty="0"/>
              <a:t>!</a:t>
            </a:r>
            <a:endParaRPr kumimoji="1" lang="en-US" altLang="ko-Kore-KR" sz="2000" dirty="0"/>
          </a:p>
          <a:p>
            <a:pPr marL="0" indent="0">
              <a:buNone/>
            </a:pPr>
            <a:endParaRPr kumimoji="1" lang="ko-Kore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583E85-B847-4D17-B074-5764226A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36" y="3378896"/>
            <a:ext cx="6884411" cy="32662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686EA9-9CC9-426B-8C71-8CB274F98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844" y="3419607"/>
            <a:ext cx="3286420" cy="1310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07F5C8-A6D5-44B3-A2F3-F65AB975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222" y="5172167"/>
            <a:ext cx="2664588" cy="1310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6E34A8-BF54-47AE-9C3E-16AE6991A498}"/>
              </a:ext>
            </a:extLst>
          </p:cNvPr>
          <p:cNvSpPr txBox="1"/>
          <p:nvPr/>
        </p:nvSpPr>
        <p:spPr>
          <a:xfrm>
            <a:off x="2390425" y="6526280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&lt;Grover key search </a:t>
            </a:r>
            <a:r>
              <a:rPr kumimoji="1" lang="ko-KR" altLang="en-US" b="1" dirty="0"/>
              <a:t>회로 구조</a:t>
            </a:r>
            <a:r>
              <a:rPr kumimoji="1" lang="en-US" altLang="ko-KR" b="1" dirty="0"/>
              <a:t>&gt;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6A00F-E560-4ECE-8163-8F6019462945}"/>
              </a:ext>
            </a:extLst>
          </p:cNvPr>
          <p:cNvSpPr txBox="1"/>
          <p:nvPr/>
        </p:nvSpPr>
        <p:spPr>
          <a:xfrm>
            <a:off x="9072458" y="470544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&lt;Oracle&gt;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7568B-9770-47C3-AC7F-69AFCE4EBA80}"/>
              </a:ext>
            </a:extLst>
          </p:cNvPr>
          <p:cNvSpPr txBox="1"/>
          <p:nvPr/>
        </p:nvSpPr>
        <p:spPr>
          <a:xfrm>
            <a:off x="8431257" y="643274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&lt;Diffusion operator&gt;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70473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E29B5-EA9A-4401-9308-574281FD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암호의 위기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462B3-B959-43B1-9924-A85718891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85655"/>
            <a:ext cx="12191999" cy="5603875"/>
          </a:xfrm>
        </p:spPr>
        <p:txBody>
          <a:bodyPr/>
          <a:lstStyle/>
          <a:p>
            <a:r>
              <a:rPr lang="ko-KR" altLang="en-US" b="1" dirty="0"/>
              <a:t>현대 암호시스템의 상황</a:t>
            </a:r>
            <a:endParaRPr lang="en-US" altLang="ko-KR" b="1" dirty="0"/>
          </a:p>
          <a:p>
            <a:pPr lvl="1"/>
            <a:r>
              <a:rPr lang="en-US" altLang="ko-KR" b="1" dirty="0"/>
              <a:t>Shor </a:t>
            </a:r>
            <a:r>
              <a:rPr lang="ko-KR" altLang="en-US" b="1" dirty="0"/>
              <a:t>알고리즘은 </a:t>
            </a:r>
            <a:r>
              <a:rPr lang="ko-KR" altLang="en-US" b="1" dirty="0">
                <a:solidFill>
                  <a:srgbClr val="FF0000"/>
                </a:solidFill>
              </a:rPr>
              <a:t>공개키 암호의 안전성이 기반한 난제들을 다항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시간 내에 해결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/>
              <a:t>NIST</a:t>
            </a:r>
            <a:r>
              <a:rPr lang="ko-KR" altLang="en-US" dirty="0"/>
              <a:t>에서 </a:t>
            </a:r>
            <a:r>
              <a:rPr lang="ko-Kore-KR" altLang="en-US" b="1" dirty="0"/>
              <a:t>양자내성암호를 표준화하기 위한 </a:t>
            </a:r>
            <a:r>
              <a:rPr lang="ko-Kore-KR" altLang="en-US" b="1" dirty="0">
                <a:solidFill>
                  <a:schemeClr val="accent5"/>
                </a:solidFill>
              </a:rPr>
              <a:t>공모전</a:t>
            </a:r>
            <a:r>
              <a:rPr lang="ko-Kore-KR" altLang="en-US" dirty="0">
                <a:solidFill>
                  <a:schemeClr val="accent5"/>
                </a:solidFill>
              </a:rPr>
              <a:t> </a:t>
            </a:r>
            <a:r>
              <a:rPr lang="ko-Kore-KR" altLang="en-US" b="1" dirty="0">
                <a:solidFill>
                  <a:schemeClr val="accent5"/>
                </a:solidFill>
              </a:rPr>
              <a:t>개최</a:t>
            </a:r>
            <a:r>
              <a:rPr lang="ko-Kore-KR" altLang="en-US" dirty="0"/>
              <a:t> </a:t>
            </a:r>
            <a:r>
              <a:rPr lang="en-US" altLang="ko-Kore-KR" dirty="0">
                <a:sym typeface="Wingdings" pitchFamily="2" charset="2"/>
              </a:rPr>
              <a:t> </a:t>
            </a:r>
            <a:r>
              <a:rPr lang="ko-Kore-KR" altLang="en-US" b="1" dirty="0">
                <a:sym typeface="Wingdings" pitchFamily="2" charset="2"/>
              </a:rPr>
              <a:t>현재 </a:t>
            </a:r>
            <a:r>
              <a:rPr lang="en-US" altLang="ko-Kore-KR" b="1" dirty="0">
                <a:sym typeface="Wingdings" pitchFamily="2" charset="2"/>
              </a:rPr>
              <a:t>4 Round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B8D180-AF3B-462C-9F61-C0B78DA09FE1}"/>
              </a:ext>
            </a:extLst>
          </p:cNvPr>
          <p:cNvGraphicFramePr>
            <a:graphicFrameLocks noGrp="1"/>
          </p:cNvGraphicFramePr>
          <p:nvPr/>
        </p:nvGraphicFramePr>
        <p:xfrm>
          <a:off x="517239" y="2897670"/>
          <a:ext cx="11157521" cy="28078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64282">
                  <a:extLst>
                    <a:ext uri="{9D8B030D-6E8A-4147-A177-3AD203B41FA5}">
                      <a16:colId xmlns:a16="http://schemas.microsoft.com/office/drawing/2014/main" val="4229366842"/>
                    </a:ext>
                  </a:extLst>
                </a:gridCol>
                <a:gridCol w="2864675">
                  <a:extLst>
                    <a:ext uri="{9D8B030D-6E8A-4147-A177-3AD203B41FA5}">
                      <a16:colId xmlns:a16="http://schemas.microsoft.com/office/drawing/2014/main" val="3273701608"/>
                    </a:ext>
                  </a:extLst>
                </a:gridCol>
                <a:gridCol w="2764282">
                  <a:extLst>
                    <a:ext uri="{9D8B030D-6E8A-4147-A177-3AD203B41FA5}">
                      <a16:colId xmlns:a16="http://schemas.microsoft.com/office/drawing/2014/main" val="1668081378"/>
                    </a:ext>
                  </a:extLst>
                </a:gridCol>
                <a:gridCol w="2764282">
                  <a:extLst>
                    <a:ext uri="{9D8B030D-6E8A-4147-A177-3AD203B41FA5}">
                      <a16:colId xmlns:a16="http://schemas.microsoft.com/office/drawing/2014/main" val="359149763"/>
                    </a:ext>
                  </a:extLst>
                </a:gridCol>
              </a:tblGrid>
              <a:tr h="401115">
                <a:tc>
                  <a:txBody>
                    <a:bodyPr/>
                    <a:lstStyle/>
                    <a:p>
                      <a:pPr algn="ctr"/>
                      <a:r>
                        <a:rPr lang="ko-KR" altLang="en-US" i="0"/>
                        <a:t>대분류</a:t>
                      </a:r>
                      <a:endParaRPr lang="ko-Kore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소분류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목적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양자컴퓨터의 영향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350742"/>
                  </a:ext>
                </a:extLst>
              </a:tr>
              <a:tr h="401115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대칭키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AES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암호화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키 길이 증가 필요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605024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SHA-2, SHA-3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해싱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출력 길이 증가 필요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31767"/>
                  </a:ext>
                </a:extLst>
              </a:tr>
              <a:tr h="401115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공개키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RSA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서명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키교환</a:t>
                      </a:r>
                      <a:endParaRPr lang="ko-Kore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더 이상 안전하지 않음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17339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ECDSA, ECDH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서명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키교환</a:t>
                      </a:r>
                      <a:endParaRPr lang="ko-Kore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665270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DSA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서명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키교환</a:t>
                      </a:r>
                      <a:endParaRPr lang="ko-Kore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744302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Diffie Hellman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키교환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16958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8DB2A9D-085C-45FB-8672-09091D9E27D1}"/>
              </a:ext>
            </a:extLst>
          </p:cNvPr>
          <p:cNvSpPr/>
          <p:nvPr/>
        </p:nvSpPr>
        <p:spPr>
          <a:xfrm>
            <a:off x="8912760" y="4131889"/>
            <a:ext cx="2762000" cy="157358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4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EBD5920A-7EF2-C646-A7BB-7DFC5537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 err="1"/>
              <a:t>Grassl’s</a:t>
            </a:r>
            <a:r>
              <a:rPr lang="en-US" altLang="ko-Kore-KR" dirty="0"/>
              <a:t> Implementation(2016)</a:t>
            </a:r>
            <a:endParaRPr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5E909E-B05E-9C44-A374-A78295EFC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64" y="1332354"/>
            <a:ext cx="5687658" cy="1728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26B8CA-2B7B-CD46-B84C-0EECA610169F}"/>
              </a:ext>
            </a:extLst>
          </p:cNvPr>
          <p:cNvSpPr txBox="1"/>
          <p:nvPr/>
        </p:nvSpPr>
        <p:spPr>
          <a:xfrm>
            <a:off x="411920" y="3346129"/>
            <a:ext cx="36256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최초의 </a:t>
            </a:r>
            <a:r>
              <a:rPr kumimoji="1" lang="en-US" altLang="ko-Kore-KR" dirty="0"/>
              <a:t>AES</a:t>
            </a:r>
            <a:r>
              <a:rPr kumimoji="1" lang="ko-KR" altLang="en-US" dirty="0"/>
              <a:t> 양자 회로 구현 논문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NIST</a:t>
            </a:r>
            <a:r>
              <a:rPr kumimoji="1" lang="ko-KR" altLang="en-US" dirty="0"/>
              <a:t>에서 인용하고 있음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168A1A-B5C7-6D40-9775-88E7185A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60" y="4330419"/>
            <a:ext cx="5409201" cy="141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3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6AAA1B6-67D8-FD40-90E6-A406334C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ore-KR" dirty="0" err="1"/>
              <a:t>Grassl’s</a:t>
            </a:r>
            <a:r>
              <a:rPr lang="en-US" altLang="ko-Kore-KR" dirty="0"/>
              <a:t> Implementation(2016)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DC53A-9D0D-4E44-BD74-A91F61ED3698}"/>
              </a:ext>
            </a:extLst>
          </p:cNvPr>
          <p:cNvSpPr txBox="1"/>
          <p:nvPr/>
        </p:nvSpPr>
        <p:spPr>
          <a:xfrm>
            <a:off x="320040" y="1314303"/>
            <a:ext cx="756931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600" b="1" dirty="0" err="1"/>
              <a:t>유한체</a:t>
            </a:r>
            <a:r>
              <a:rPr kumimoji="1" lang="ko-KR" altLang="en-US" sz="2600" b="1" dirty="0"/>
              <a:t> 연산 구조의 </a:t>
            </a:r>
            <a:r>
              <a:rPr kumimoji="1" lang="en-US" altLang="ko-KR" sz="2600" b="1" dirty="0" err="1"/>
              <a:t>Sbox</a:t>
            </a:r>
            <a:r>
              <a:rPr kumimoji="1" lang="en-US" altLang="ko-KR" sz="2600" b="1" dirty="0"/>
              <a:t> </a:t>
            </a:r>
            <a:r>
              <a:rPr kumimoji="1" lang="ko-KR" altLang="en-US" sz="2600" b="1" dirty="0"/>
              <a:t>양자 회로 구현</a:t>
            </a:r>
            <a:endParaRPr kumimoji="1" lang="en-US" altLang="ko-KR" sz="2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Itoh-</a:t>
            </a:r>
            <a:r>
              <a:rPr kumimoji="1" lang="en-US" altLang="ko-KR" sz="2400" b="1" dirty="0" err="1"/>
              <a:t>Tsujii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기반의 역치 연산</a:t>
            </a:r>
            <a:r>
              <a:rPr kumimoji="1" lang="ko-KR" altLang="en-US" sz="2400" dirty="0"/>
              <a:t>을 양자 회로로서 구현</a:t>
            </a:r>
            <a:r>
              <a:rPr kumimoji="1" lang="en-US" altLang="ko-KR" sz="2400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/>
              <a:t>양자 곱셈</a:t>
            </a:r>
            <a:r>
              <a:rPr kumimoji="1" lang="en-US" altLang="ko-KR" sz="2400" b="1" dirty="0"/>
              <a:t> + </a:t>
            </a:r>
            <a:r>
              <a:rPr kumimoji="1" lang="ko-KR" altLang="en-US" sz="2400" b="1" dirty="0"/>
              <a:t>제곱의 조합</a:t>
            </a:r>
            <a:r>
              <a:rPr kumimoji="1" lang="ko-KR" altLang="en-US" sz="2400" dirty="0"/>
              <a:t>으로 구현됨</a:t>
            </a: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solidFill>
                  <a:srgbClr val="FF0000"/>
                </a:solidFill>
              </a:rPr>
              <a:t>양자 곱셈은 높은 양자 비용을 차지</a:t>
            </a:r>
            <a:r>
              <a:rPr kumimoji="1" lang="ko-KR" altLang="en-US" sz="2400" dirty="0"/>
              <a:t>하기 때문에</a:t>
            </a:r>
            <a:r>
              <a:rPr kumimoji="1" lang="en-US" altLang="ko-KR" sz="2400" dirty="0"/>
              <a:t>, </a:t>
            </a:r>
          </a:p>
          <a:p>
            <a:pPr lvl="1"/>
            <a:r>
              <a:rPr kumimoji="1" lang="en-US" altLang="ko-KR" sz="2400" dirty="0"/>
              <a:t>     </a:t>
            </a:r>
            <a:r>
              <a:rPr kumimoji="1" lang="en-US" altLang="ko-KR" sz="24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비효율적인 </a:t>
            </a:r>
            <a:r>
              <a:rPr kumimoji="1" lang="en-US" altLang="ko-KR" sz="2400" b="1" dirty="0" err="1">
                <a:solidFill>
                  <a:srgbClr val="FF0000"/>
                </a:solidFill>
              </a:rPr>
              <a:t>Sbox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양자 회로가 구현</a:t>
            </a:r>
            <a:r>
              <a:rPr kumimoji="1" lang="ko-KR" altLang="en-US" sz="2400" dirty="0"/>
              <a:t>되었음</a:t>
            </a: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274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EBD5920A-7EF2-C646-A7BB-7DFC5537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 err="1"/>
              <a:t>Langenberg’s</a:t>
            </a:r>
            <a:r>
              <a:rPr lang="en-US" altLang="ko-Kore-KR" dirty="0"/>
              <a:t> Implementation(2020)</a:t>
            </a:r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CDC17C-29E3-5A42-97B3-EFE000FA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01" y="1389596"/>
            <a:ext cx="5687658" cy="3015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A53EE-9178-1445-9671-7DFAC44DDFF0}"/>
              </a:ext>
            </a:extLst>
          </p:cNvPr>
          <p:cNvSpPr txBox="1"/>
          <p:nvPr/>
        </p:nvSpPr>
        <p:spPr>
          <a:xfrm>
            <a:off x="534701" y="4640580"/>
            <a:ext cx="51591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큐비트를</a:t>
            </a:r>
            <a:r>
              <a:rPr kumimoji="1" lang="ko-KR" altLang="en-US" dirty="0"/>
              <a:t> 최소화 하는 방식의 구현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Sbox</a:t>
            </a:r>
            <a:r>
              <a:rPr kumimoji="1" lang="ko-KR" altLang="en-US" dirty="0"/>
              <a:t> 양자 회로 구현에 필요한 </a:t>
            </a:r>
            <a:r>
              <a:rPr kumimoji="1" lang="ko-KR" altLang="en-US" dirty="0" err="1"/>
              <a:t>큐비트를</a:t>
            </a:r>
            <a:r>
              <a:rPr kumimoji="1" lang="ko-KR" altLang="en-US" dirty="0"/>
              <a:t> 최소화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Grassl</a:t>
            </a:r>
            <a:r>
              <a:rPr kumimoji="1" lang="en-US" altLang="ko-KR" dirty="0"/>
              <a:t>(2016)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Zig-zag</a:t>
            </a:r>
            <a:r>
              <a:rPr kumimoji="1" lang="ko-KR" altLang="en-US" dirty="0"/>
              <a:t> 방식을 그대로 따름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D9863F-74EE-A446-9572-E7FEB46F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39" y="4493349"/>
            <a:ext cx="4700544" cy="17600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011492-9F82-7042-A035-EF29AF52028A}"/>
              </a:ext>
            </a:extLst>
          </p:cNvPr>
          <p:cNvCxnSpPr/>
          <p:nvPr/>
        </p:nvCxnSpPr>
        <p:spPr>
          <a:xfrm>
            <a:off x="5699342" y="5354877"/>
            <a:ext cx="102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16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688</Words>
  <Application>Microsoft Macintosh PowerPoint</Application>
  <PresentationFormat>와이드스크린</PresentationFormat>
  <Paragraphs>139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Cambria Math</vt:lpstr>
      <vt:lpstr>Office 테마</vt:lpstr>
      <vt:lpstr>AES S-Box에 대한 양자 회로 구현 동향</vt:lpstr>
      <vt:lpstr>양자 컴퓨터</vt:lpstr>
      <vt:lpstr>양자프로그래밍</vt:lpstr>
      <vt:lpstr>Grover’s algorithm</vt:lpstr>
      <vt:lpstr>Grover’s algorithm</vt:lpstr>
      <vt:lpstr>암호의 위기</vt:lpstr>
      <vt:lpstr>Grassl’s Implementation(2016)</vt:lpstr>
      <vt:lpstr>Grassl’s Implementation(2016)</vt:lpstr>
      <vt:lpstr>Langenberg’s Implementation(2020)</vt:lpstr>
      <vt:lpstr>Langenberg’s Implementation(2020)</vt:lpstr>
      <vt:lpstr>Langenberg’s Implementation(2020)</vt:lpstr>
      <vt:lpstr>Zou’s Implementation(ASIACRYPT 2020)</vt:lpstr>
      <vt:lpstr>AES Implementations(2016~2020)</vt:lpstr>
      <vt:lpstr>Jaques’s Implementation(EUROCRYPT 2020)</vt:lpstr>
      <vt:lpstr>Z.Huang and S. Sun’s Implementation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 S-Box에 대한 양자 회로 구현 동향</dc:title>
  <dc:creator>장경배</dc:creator>
  <cp:lastModifiedBy>장경배</cp:lastModifiedBy>
  <cp:revision>2</cp:revision>
  <dcterms:created xsi:type="dcterms:W3CDTF">2022-10-20T09:56:22Z</dcterms:created>
  <dcterms:modified xsi:type="dcterms:W3CDTF">2022-11-08T06:51:07Z</dcterms:modified>
</cp:coreProperties>
</file>