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6"/>
  </p:notesMasterIdLst>
  <p:handoutMasterIdLst>
    <p:handoutMasterId r:id="rId17"/>
  </p:handoutMasterIdLst>
  <p:sldIdLst>
    <p:sldId id="269" r:id="rId3"/>
    <p:sldId id="293" r:id="rId4"/>
    <p:sldId id="282" r:id="rId5"/>
    <p:sldId id="284" r:id="rId6"/>
    <p:sldId id="285" r:id="rId7"/>
    <p:sldId id="286" r:id="rId8"/>
    <p:sldId id="287" r:id="rId9"/>
    <p:sldId id="288" r:id="rId10"/>
    <p:sldId id="290" r:id="rId11"/>
    <p:sldId id="289" r:id="rId12"/>
    <p:sldId id="292" r:id="rId13"/>
    <p:sldId id="291" r:id="rId14"/>
    <p:sldId id="274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36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1056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2022. 10. 20.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2022. 10. 20.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>
                <a:latin typeface="AppleGothic" pitchFamily="2" charset="-127"/>
                <a:ea typeface="AppleGothic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>
            <a:lvl1pPr>
              <a:lnSpc>
                <a:spcPct val="100000"/>
              </a:lnSpc>
              <a:defRPr>
                <a:latin typeface="AppleGothic" pitchFamily="2" charset="-127"/>
                <a:ea typeface="AppleGothic" pitchFamily="2" charset="-127"/>
              </a:defRPr>
            </a:lvl1pPr>
            <a:lvl2pPr>
              <a:lnSpc>
                <a:spcPct val="100000"/>
              </a:lnSpc>
              <a:defRPr>
                <a:latin typeface="AppleGothic" pitchFamily="2" charset="-127"/>
                <a:ea typeface="AppleGothic" pitchFamily="2" charset="-127"/>
              </a:defRPr>
            </a:lvl2pPr>
            <a:lvl3pPr>
              <a:lnSpc>
                <a:spcPct val="100000"/>
              </a:lnSpc>
              <a:defRPr>
                <a:latin typeface="AppleGothic" pitchFamily="2" charset="-127"/>
                <a:ea typeface="AppleGothic" pitchFamily="2" charset="-127"/>
              </a:defRPr>
            </a:lvl3pPr>
            <a:lvl4pPr>
              <a:lnSpc>
                <a:spcPct val="100000"/>
              </a:lnSpc>
              <a:defRPr>
                <a:latin typeface="AppleGothic" pitchFamily="2" charset="-127"/>
                <a:ea typeface="AppleGothic" pitchFamily="2" charset="-127"/>
              </a:defRPr>
            </a:lvl4pPr>
            <a:lvl5pPr>
              <a:lnSpc>
                <a:spcPct val="100000"/>
              </a:lnSpc>
              <a:defRPr>
                <a:latin typeface="AppleGothic" pitchFamily="2" charset="-127"/>
                <a:ea typeface="AppleGothic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AppleGothic" pitchFamily="2" charset="-127"/>
                <a:ea typeface="AppleGothic" pitchFamily="2" charset="-127"/>
                <a:cs typeface="AppleGothic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AppleGothic" pitchFamily="2" charset="-127"/>
                <a:ea typeface="AppleGothic" pitchFamily="2" charset="-127"/>
                <a:cs typeface="AppleGothic" pitchFamily="2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ppleGothic" pitchFamily="2" charset="-127"/>
                <a:ea typeface="AppleGothic" pitchFamily="2" charset="-127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ppleGothic" pitchFamily="2" charset="-127"/>
                <a:ea typeface="AppleGothic" pitchFamily="2" charset="-127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ppleGothic" pitchFamily="2" charset="-127"/>
                <a:ea typeface="AppleGothic" pitchFamily="2" charset="-127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ppleGothic" pitchFamily="2" charset="-127"/>
                <a:ea typeface="AppleGothic" pitchFamily="2" charset="-127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Gothic" pitchFamily="2" charset="-127"/>
              <a:ea typeface="AppleGothic" pitchFamily="2" charset="-127"/>
            </a:endParaRPr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Gothic" pitchFamily="2" charset="-127"/>
              <a:ea typeface="AppleGothic" pitchFamily="2" charset="-127"/>
            </a:endParaRPr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Gothic" pitchFamily="2" charset="-127"/>
              <a:ea typeface="AppleGothic" pitchFamily="2" charset="-127"/>
            </a:endParaRPr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Gothic" pitchFamily="2" charset="-127"/>
              <a:ea typeface="AppleGothic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8000" dirty="0">
                <a:latin typeface="AppleGothic" pitchFamily="2" charset="-127"/>
                <a:ea typeface="AppleGothic" pitchFamily="2" charset="-127"/>
              </a:rPr>
              <a:t>감 사 합 </a:t>
            </a:r>
            <a:r>
              <a:rPr lang="ko-KR" altLang="en-US" sz="8000" dirty="0" err="1">
                <a:latin typeface="AppleGothic" pitchFamily="2" charset="-127"/>
                <a:ea typeface="AppleGothic" pitchFamily="2" charset="-127"/>
              </a:rPr>
              <a:t>니</a:t>
            </a:r>
            <a:r>
              <a:rPr lang="ko-KR" altLang="en-US" sz="8000" dirty="0">
                <a:latin typeface="AppleGothic" pitchFamily="2" charset="-127"/>
                <a:ea typeface="AppleGothic" pitchFamily="2" charset="-127"/>
              </a:rPr>
              <a:t> 다</a:t>
            </a: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ppleGothic" pitchFamily="2" charset="-127"/>
          <a:ea typeface="AppleGothic" pitchFamily="2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1pPr>
      <a:lvl2pPr marL="6858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2pPr>
      <a:lvl3pPr marL="11430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3pPr>
      <a:lvl4pPr marL="16002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4pPr>
      <a:lvl5pPr marL="20574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ppleGothic" pitchFamily="2" charset="-127"/>
          <a:ea typeface="AppleGothic" pitchFamily="2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1pPr>
      <a:lvl2pPr marL="6858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2pPr>
      <a:lvl3pPr marL="11430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3pPr>
      <a:lvl4pPr marL="16002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4pPr>
      <a:lvl5pPr marL="20574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GPU</a:t>
            </a:r>
            <a:r>
              <a:rPr lang="ko-KR" altLang="en-US" dirty="0" err="1"/>
              <a:t>를</a:t>
            </a:r>
            <a:r>
              <a:rPr lang="ko-KR" altLang="en-US" dirty="0"/>
              <a:t> 활용한 동형암호 구현 동향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rgbClr val="2E75B6"/>
                </a:solidFill>
              </a:rPr>
              <a:t>엄시우</a:t>
            </a:r>
            <a:r>
              <a:rPr lang="en-US" altLang="ko-KR" dirty="0"/>
              <a:t>,</a:t>
            </a:r>
            <a:r>
              <a:rPr lang="ko-KR" altLang="en-US" dirty="0"/>
              <a:t> 김현준</a:t>
            </a:r>
            <a:r>
              <a:rPr lang="en-US" altLang="ko-KR" dirty="0"/>
              <a:t>,</a:t>
            </a:r>
            <a:r>
              <a:rPr lang="ko-KR" altLang="en-US" dirty="0"/>
              <a:t> 임세진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서화정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3.</a:t>
            </a:r>
            <a:r>
              <a:rPr lang="ko-KR" altLang="en-US" dirty="0"/>
              <a:t> </a:t>
            </a:r>
            <a:r>
              <a:rPr lang="en-US" altLang="ko-KR" dirty="0"/>
              <a:t>Accelerating Polynomial Multiplication for HE on GPU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369656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/>
              <a:t>2022</a:t>
            </a:r>
            <a:r>
              <a:rPr lang="ko-KR" altLang="en-US" dirty="0"/>
              <a:t>년 </a:t>
            </a:r>
            <a:r>
              <a:rPr lang="en-US" altLang="ko-KR" dirty="0" err="1"/>
              <a:t>Shivdikar</a:t>
            </a:r>
            <a:r>
              <a:rPr lang="ko-KR" altLang="en-US" dirty="0"/>
              <a:t>는 격자 기반 동형 암호 시스템의 주요 계산인 다항식 곱셈을 </a:t>
            </a:r>
            <a:r>
              <a:rPr lang="en-US" altLang="ko-KR" dirty="0"/>
              <a:t>GPU</a:t>
            </a:r>
            <a:r>
              <a:rPr lang="ko-KR" altLang="en-US" dirty="0"/>
              <a:t> 기반 구현의 특성을 제시하고 최적화 구현 진행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모듈러</a:t>
            </a:r>
            <a:r>
              <a:rPr lang="ko-KR" altLang="en-US" dirty="0"/>
              <a:t> </a:t>
            </a:r>
            <a:r>
              <a:rPr lang="en-US" altLang="ko-KR" dirty="0"/>
              <a:t>Reduction</a:t>
            </a:r>
            <a:r>
              <a:rPr lang="ko-KR" altLang="en-US" dirty="0"/>
              <a:t>은 격자 기반 암호화의 핵심 연산이면서 병목 현상의 원인</a:t>
            </a:r>
            <a:endParaRPr lang="en-US" altLang="ko-KR" dirty="0"/>
          </a:p>
          <a:p>
            <a:pPr lvl="1"/>
            <a:r>
              <a:rPr lang="ko-KR" altLang="en-US" dirty="0"/>
              <a:t>동형 암호에 최적화된 </a:t>
            </a:r>
            <a:r>
              <a:rPr lang="en-US" altLang="ko-KR" dirty="0"/>
              <a:t>Barrett </a:t>
            </a:r>
            <a:r>
              <a:rPr lang="ko-KR" altLang="en-US" dirty="0" err="1"/>
              <a:t>모듈러</a:t>
            </a:r>
            <a:r>
              <a:rPr lang="ko-KR" altLang="en-US" dirty="0"/>
              <a:t> 축소 알고리즘의 여러 변형을 분석하고 최적화된 </a:t>
            </a:r>
            <a:r>
              <a:rPr lang="ko-KR" altLang="en-US" dirty="0" err="1"/>
              <a:t>모듈러</a:t>
            </a:r>
            <a:r>
              <a:rPr lang="ko-KR" altLang="en-US" dirty="0"/>
              <a:t> 축소 변형을 제안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NTT </a:t>
            </a:r>
            <a:r>
              <a:rPr lang="ko-KR" altLang="en-US" dirty="0"/>
              <a:t>커널이 </a:t>
            </a:r>
            <a:r>
              <a:rPr lang="en-US" altLang="ko-KR" dirty="0"/>
              <a:t>GPU</a:t>
            </a:r>
            <a:r>
              <a:rPr lang="ko-KR" altLang="en-US" dirty="0"/>
              <a:t>의 </a:t>
            </a:r>
            <a:r>
              <a:rPr lang="en-US" altLang="ko-KR" dirty="0"/>
              <a:t>DRAM</a:t>
            </a:r>
            <a:r>
              <a:rPr lang="ko-KR" altLang="en-US" dirty="0"/>
              <a:t> 대기 시간으로 인해 병목 현상이 심한 작업임을 분석</a:t>
            </a:r>
          </a:p>
          <a:p>
            <a:pPr lvl="1"/>
            <a:r>
              <a:rPr lang="ko-KR" altLang="en-US" dirty="0"/>
              <a:t>버터플라이 연산은 </a:t>
            </a:r>
            <a:r>
              <a:rPr lang="en-US" altLang="ko-KR" dirty="0"/>
              <a:t>NTT</a:t>
            </a:r>
            <a:r>
              <a:rPr lang="ko-KR" altLang="en-US" dirty="0"/>
              <a:t> 커널 내에서 중요한 계산 중 하나</a:t>
            </a:r>
            <a:endParaRPr lang="en-US" altLang="ko-KR" dirty="0"/>
          </a:p>
          <a:p>
            <a:pPr lvl="2"/>
            <a:r>
              <a:rPr lang="ko-KR" altLang="en-US" dirty="0"/>
              <a:t>각 단계에 따라 보폭이 달라지는 </a:t>
            </a:r>
            <a:r>
              <a:rPr lang="ko-KR" altLang="en-US" dirty="0" err="1"/>
              <a:t>스트라이드</a:t>
            </a:r>
            <a:r>
              <a:rPr lang="ko-KR" altLang="en-US" dirty="0"/>
              <a:t> 접근이 특징</a:t>
            </a:r>
            <a:endParaRPr lang="en-US" altLang="ko-KR" dirty="0"/>
          </a:p>
          <a:p>
            <a:pPr lvl="2"/>
            <a:r>
              <a:rPr lang="ko-KR" altLang="en-US" dirty="0"/>
              <a:t>보폭의 변경은 </a:t>
            </a:r>
            <a:r>
              <a:rPr lang="ko-KR" altLang="en-US" dirty="0" err="1"/>
              <a:t>비순차적</a:t>
            </a:r>
            <a:r>
              <a:rPr lang="ko-KR" altLang="en-US" dirty="0"/>
              <a:t> 메모리 접근으로 </a:t>
            </a:r>
            <a:r>
              <a:rPr lang="en-US" altLang="ko-KR" dirty="0"/>
              <a:t>NTT</a:t>
            </a:r>
            <a:r>
              <a:rPr lang="ko-KR" altLang="en-US" dirty="0"/>
              <a:t> 커널의 공간적 지역성을 줄임</a:t>
            </a:r>
            <a:endParaRPr lang="en-US" altLang="ko-KR" dirty="0"/>
          </a:p>
          <a:p>
            <a:pPr lvl="1"/>
            <a:r>
              <a:rPr lang="ko-KR" altLang="en-US" dirty="0"/>
              <a:t>메모리 병합을 효과적으로 활용하기 위해 </a:t>
            </a:r>
            <a:r>
              <a:rPr lang="en-US" altLang="ko-KR" dirty="0"/>
              <a:t>CUDA thread</a:t>
            </a:r>
            <a:r>
              <a:rPr lang="ko-KR" altLang="en-US" dirty="0" err="1"/>
              <a:t>를</a:t>
            </a:r>
            <a:r>
              <a:rPr lang="ko-KR" altLang="en-US" dirty="0"/>
              <a:t> 사용한 데이터를 분할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02669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3.</a:t>
            </a:r>
            <a:r>
              <a:rPr lang="ko-KR" altLang="en-US" dirty="0"/>
              <a:t> </a:t>
            </a:r>
            <a:r>
              <a:rPr lang="en-US" altLang="ko-KR" dirty="0"/>
              <a:t>Accelerating Polynomial Multiplication for HE on GPU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369656"/>
          </a:xfrm>
        </p:spPr>
        <p:txBody>
          <a:bodyPr>
            <a:normAutofit/>
          </a:bodyPr>
          <a:lstStyle/>
          <a:p>
            <a:r>
              <a:rPr lang="ko-KR" altLang="en-US" dirty="0"/>
              <a:t>속도 향상을 위해서 중복 메모리 접근을 줄이고</a:t>
            </a:r>
            <a:r>
              <a:rPr lang="en-US" altLang="ko-KR" dirty="0"/>
              <a:t>,</a:t>
            </a:r>
            <a:r>
              <a:rPr lang="ko-KR" altLang="en-US" dirty="0"/>
              <a:t> 공유 메모리 최적화를 진행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Karatsuba</a:t>
            </a:r>
            <a:r>
              <a:rPr lang="ko-KR" altLang="en-US" dirty="0"/>
              <a:t> 알고리즘을 적용하여 </a:t>
            </a:r>
            <a:r>
              <a:rPr lang="en-US" altLang="ko-KR" dirty="0"/>
              <a:t>Hadamard </a:t>
            </a:r>
            <a:r>
              <a:rPr lang="ko-KR" altLang="en-US" dirty="0"/>
              <a:t>곱셈과 인접한 버터플라이 연산을 융합하는 융합 다항식 곱셈 알고리즘을 제안</a:t>
            </a:r>
            <a:endParaRPr lang="en-US" altLang="ko-KR" dirty="0"/>
          </a:p>
          <a:p>
            <a:pPr lvl="1"/>
            <a:r>
              <a:rPr lang="en-US" altLang="ko-KR" dirty="0"/>
              <a:t>Twiddle factor</a:t>
            </a:r>
            <a:r>
              <a:rPr lang="ko-KR" altLang="en-US" dirty="0"/>
              <a:t>의 메모리 사용량을 </a:t>
            </a:r>
            <a:r>
              <a:rPr lang="en-US" altLang="ko-KR" dirty="0"/>
              <a:t>50%</a:t>
            </a:r>
            <a:r>
              <a:rPr lang="ko-KR" altLang="en-US" dirty="0"/>
              <a:t> 감소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결론적으로 </a:t>
            </a:r>
            <a:r>
              <a:rPr lang="en-US" altLang="ko-KR" dirty="0"/>
              <a:t>NTT </a:t>
            </a:r>
            <a:r>
              <a:rPr lang="ko-KR" altLang="en-US" dirty="0"/>
              <a:t>최적화를 통하여 기존 최신 </a:t>
            </a:r>
            <a:r>
              <a:rPr lang="en-US" altLang="ko-KR" dirty="0"/>
              <a:t>CPU, GPU</a:t>
            </a:r>
            <a:r>
              <a:rPr lang="ko-KR" altLang="en-US" dirty="0"/>
              <a:t> 구현보다 각각 약 </a:t>
            </a:r>
            <a:r>
              <a:rPr lang="en-US" altLang="ko-KR" dirty="0"/>
              <a:t>123</a:t>
            </a:r>
            <a:r>
              <a:rPr lang="ko-KR" altLang="en-US" dirty="0"/>
              <a:t>배</a:t>
            </a:r>
            <a:r>
              <a:rPr lang="en-US" altLang="ko-KR" dirty="0"/>
              <a:t>,</a:t>
            </a:r>
            <a:r>
              <a:rPr lang="ko-KR" altLang="en-US" dirty="0"/>
              <a:t> 약 </a:t>
            </a:r>
            <a:r>
              <a:rPr lang="en-US" altLang="ko-KR" dirty="0"/>
              <a:t>2.3</a:t>
            </a:r>
            <a:r>
              <a:rPr lang="ko-KR" altLang="en-US" dirty="0"/>
              <a:t>배의 속도 향상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20962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</a:t>
            </a:r>
            <a:r>
              <a:rPr lang="ko-KR" altLang="en-US" dirty="0"/>
              <a:t> 결 론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클라우드는 점점 더 발전하고</a:t>
            </a:r>
            <a:r>
              <a:rPr lang="en-US" altLang="ko-KR" dirty="0"/>
              <a:t>,</a:t>
            </a:r>
            <a:r>
              <a:rPr lang="ko-KR" altLang="en-US" dirty="0"/>
              <a:t> 사용은 점점 증가하게 되면서 동형 암호의 필요성  또한 점점 증가하고 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하지만 동형 암호의 많은 </a:t>
            </a:r>
            <a:r>
              <a:rPr lang="ko-KR" altLang="en-US" dirty="0" err="1"/>
              <a:t>연산량으로</a:t>
            </a:r>
            <a:r>
              <a:rPr lang="ko-KR" altLang="en-US" dirty="0"/>
              <a:t> 효율성이 떨어져 사용되지 않음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GPU</a:t>
            </a:r>
            <a:r>
              <a:rPr lang="ko-KR" altLang="en-US" dirty="0" err="1"/>
              <a:t>를</a:t>
            </a:r>
            <a:r>
              <a:rPr lang="ko-KR" altLang="en-US" dirty="0"/>
              <a:t> 활용한 동형 암호 최적화 구현 연구로 효율적인 동형 암호의 사용이 가능해 진다면 안전한 클라우드 환경이 가능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인공지능과 클라우드 발전에 맞춰 꾸준한 동형 암호에 대한 연구가 필요</a:t>
            </a:r>
          </a:p>
        </p:txBody>
      </p:sp>
    </p:spTree>
    <p:extLst>
      <p:ext uri="{BB962C8B-B14F-4D97-AF65-F5344CB8AC3E}">
        <p14:creationId xmlns:p14="http://schemas.microsoft.com/office/powerpoint/2010/main" val="1434520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F23BEC4-AC3B-F966-E1EF-804AFA1899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ko-Kore-KR" dirty="0"/>
              <a:t>1. </a:t>
            </a:r>
            <a:r>
              <a:rPr kumimoji="1" lang="ko-KR" altLang="en-US" dirty="0"/>
              <a:t>서 론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2578E6-F53B-2A9E-B3C9-9E0E1A4F62B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kumimoji="1" lang="en-US" altLang="ko-Kore-KR" dirty="0"/>
              <a:t>2</a:t>
            </a:r>
            <a:r>
              <a:rPr kumimoji="1" lang="en-US" altLang="ko-KR" dirty="0"/>
              <a:t>.</a:t>
            </a:r>
            <a:r>
              <a:rPr kumimoji="1" lang="ko-KR" altLang="en-US" dirty="0"/>
              <a:t> 관련 연구</a:t>
            </a:r>
            <a:endParaRPr kumimoji="1" lang="ko-Kore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8BB5841-63A5-8066-5100-13A81939CD7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kumimoji="1" lang="en-US" altLang="ko-Kore-KR" dirty="0"/>
              <a:t>3</a:t>
            </a:r>
            <a:r>
              <a:rPr kumimoji="1" lang="en-US" altLang="ko-KR" dirty="0"/>
              <a:t>.</a:t>
            </a:r>
            <a:r>
              <a:rPr kumimoji="1" lang="ko-KR" altLang="en-US" dirty="0"/>
              <a:t> 동형 암호 구현 동향</a:t>
            </a:r>
            <a:endParaRPr kumimoji="1" lang="ko-Kore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DDF128D-AA1E-AA8B-0B62-AAC14AEBD80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kumimoji="1" lang="en-US" altLang="ko-Kore-KR" dirty="0"/>
              <a:t>4</a:t>
            </a:r>
            <a:r>
              <a:rPr kumimoji="1" lang="en-US" altLang="ko-KR" dirty="0"/>
              <a:t>.</a:t>
            </a:r>
            <a:r>
              <a:rPr kumimoji="1" lang="ko-KR" altLang="en-US" dirty="0"/>
              <a:t> 결 론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112584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 서론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인공지능</a:t>
            </a:r>
            <a:r>
              <a:rPr lang="en-US" altLang="ko-KR" dirty="0"/>
              <a:t>,</a:t>
            </a:r>
            <a:r>
              <a:rPr lang="ko-KR" altLang="en-US" dirty="0"/>
              <a:t> 클라우드 등의 기술이 발전하면서 인터넷상에서 중요한 </a:t>
            </a:r>
            <a:r>
              <a:rPr lang="ko-KR" altLang="en-US"/>
              <a:t>데이터나 개인정보가 </a:t>
            </a:r>
            <a:r>
              <a:rPr lang="ko-KR" altLang="en-US" dirty="0"/>
              <a:t>많이 노출되고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인공지능의 발전은 학습을 위해 민감한 데이터가 신뢰할 수 없는</a:t>
            </a:r>
            <a:r>
              <a:rPr lang="en-US" altLang="ko-KR" dirty="0"/>
              <a:t>(</a:t>
            </a:r>
            <a:r>
              <a:rPr lang="ko-KR" altLang="en-US" dirty="0"/>
              <a:t>원격 호스팅 서버</a:t>
            </a:r>
            <a:r>
              <a:rPr lang="en-US" altLang="ko-KR" dirty="0"/>
              <a:t>)</a:t>
            </a:r>
            <a:r>
              <a:rPr lang="ko-KR" altLang="en-US" dirty="0"/>
              <a:t> 곳으로 전송되어 학습을 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학습을 위해서 암호화된 데이터를 복호화하고 학습을 진행</a:t>
            </a:r>
            <a:r>
              <a:rPr lang="en-US" altLang="ko-KR" dirty="0"/>
              <a:t>,</a:t>
            </a:r>
            <a:r>
              <a:rPr lang="ko-KR" altLang="en-US" dirty="0"/>
              <a:t> 이때 데이터가 노출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동형 암호를 사용하면 이러한 데이터의 노출 없이 학습이 가능</a:t>
            </a:r>
            <a:endParaRPr lang="en-US" altLang="ko-KR" dirty="0"/>
          </a:p>
          <a:p>
            <a:pPr lvl="1"/>
            <a:r>
              <a:rPr lang="ko-KR" altLang="en-US" dirty="0"/>
              <a:t>하지만 효율성이 떨어져 사용되고 있지 않음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72889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</a:t>
            </a:r>
            <a:r>
              <a:rPr lang="ko-KR" altLang="en-US" dirty="0"/>
              <a:t> 관련 연구 </a:t>
            </a:r>
            <a:r>
              <a:rPr lang="en-US" altLang="ko-KR" dirty="0"/>
              <a:t>–</a:t>
            </a:r>
            <a:r>
              <a:rPr lang="ko-KR" altLang="en-US" dirty="0"/>
              <a:t> 동형 암호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동형 암호</a:t>
            </a:r>
            <a:endParaRPr lang="en-US" altLang="ko-KR" dirty="0"/>
          </a:p>
          <a:p>
            <a:pPr lvl="1"/>
            <a:r>
              <a:rPr lang="ko-KR" altLang="en-US" dirty="0"/>
              <a:t>암호화된 데이터에 대해 직접 임의의 연산을 할 수 있는 암호 체계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A14CBE8-37F4-8B82-A988-B20DE850A688}"/>
              </a:ext>
            </a:extLst>
          </p:cNvPr>
          <p:cNvSpPr/>
          <p:nvPr/>
        </p:nvSpPr>
        <p:spPr>
          <a:xfrm>
            <a:off x="2564499" y="2563008"/>
            <a:ext cx="1019597" cy="53407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CT(A)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1A69147-708D-A716-4B96-14A5E3DAC888}"/>
              </a:ext>
            </a:extLst>
          </p:cNvPr>
          <p:cNvSpPr/>
          <p:nvPr/>
        </p:nvSpPr>
        <p:spPr>
          <a:xfrm>
            <a:off x="2564499" y="3468851"/>
            <a:ext cx="1019597" cy="53407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CT(B)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1C5B009-EA9F-6B8C-1012-DCBD124AC310}"/>
              </a:ext>
            </a:extLst>
          </p:cNvPr>
          <p:cNvSpPr/>
          <p:nvPr/>
        </p:nvSpPr>
        <p:spPr>
          <a:xfrm>
            <a:off x="4553791" y="2563008"/>
            <a:ext cx="1019597" cy="53407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</a:t>
            </a:r>
            <a:endParaRPr kumimoji="1" lang="ko-Kore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37FFE39-C2E7-39D3-1E32-4934B65F6F6F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3584096" y="2830045"/>
            <a:ext cx="96969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32F5708-5F3D-1182-BD79-69503F36C67E}"/>
              </a:ext>
            </a:extLst>
          </p:cNvPr>
          <p:cNvSpPr/>
          <p:nvPr/>
        </p:nvSpPr>
        <p:spPr>
          <a:xfrm>
            <a:off x="4553790" y="3468851"/>
            <a:ext cx="1019597" cy="53407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</a:t>
            </a:r>
            <a:endParaRPr kumimoji="1" lang="ko-Kore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649F633-04DF-037D-F15A-C50D796950C3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3584096" y="3735888"/>
            <a:ext cx="96969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8675BC3-13F8-3725-6F09-0404FC6FD99A}"/>
              </a:ext>
            </a:extLst>
          </p:cNvPr>
          <p:cNvSpPr txBox="1"/>
          <p:nvPr/>
        </p:nvSpPr>
        <p:spPr>
          <a:xfrm>
            <a:off x="3630361" y="309951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복호화</a:t>
            </a:r>
            <a:endParaRPr kumimoji="1"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936549A-7481-2870-3215-A0AFE7634A0E}"/>
              </a:ext>
            </a:extLst>
          </p:cNvPr>
          <p:cNvSpPr/>
          <p:nvPr/>
        </p:nvSpPr>
        <p:spPr>
          <a:xfrm>
            <a:off x="5839076" y="3017148"/>
            <a:ext cx="1019597" cy="53407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</a:t>
            </a:r>
            <a:r>
              <a:rPr kumimoji="1" lang="en-US" altLang="ko-KR" dirty="0"/>
              <a:t>+B</a:t>
            </a:r>
            <a:endParaRPr kumimoji="1" lang="ko-Kore-KR" altLang="en-US" dirty="0"/>
          </a:p>
        </p:txBody>
      </p:sp>
      <p:cxnSp>
        <p:nvCxnSpPr>
          <p:cNvPr id="17" name="꺾인 연결선[E] 16">
            <a:extLst>
              <a:ext uri="{FF2B5EF4-FFF2-40B4-BE49-F238E27FC236}">
                <a16:creationId xmlns:a16="http://schemas.microsoft.com/office/drawing/2014/main" id="{DE032C44-B869-6088-387B-1425EEACB7C1}"/>
              </a:ext>
            </a:extLst>
          </p:cNvPr>
          <p:cNvCxnSpPr>
            <a:stCxn id="10" idx="3"/>
            <a:endCxn id="15" idx="2"/>
          </p:cNvCxnSpPr>
          <p:nvPr/>
        </p:nvCxnSpPr>
        <p:spPr>
          <a:xfrm flipV="1">
            <a:off x="5573387" y="3551222"/>
            <a:ext cx="775488" cy="184666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[E] 17">
            <a:extLst>
              <a:ext uri="{FF2B5EF4-FFF2-40B4-BE49-F238E27FC236}">
                <a16:creationId xmlns:a16="http://schemas.microsoft.com/office/drawing/2014/main" id="{DE4A2D76-A9DD-2460-70DB-BF748F442B46}"/>
              </a:ext>
            </a:extLst>
          </p:cNvPr>
          <p:cNvCxnSpPr>
            <a:cxnSpLocks/>
            <a:stCxn id="7" idx="3"/>
            <a:endCxn id="15" idx="0"/>
          </p:cNvCxnSpPr>
          <p:nvPr/>
        </p:nvCxnSpPr>
        <p:spPr>
          <a:xfrm>
            <a:off x="5573388" y="2830045"/>
            <a:ext cx="775487" cy="18710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D4ED82D-67C3-A685-B6BE-A7EA040E2176}"/>
              </a:ext>
            </a:extLst>
          </p:cNvPr>
          <p:cNvCxnSpPr>
            <a:cxnSpLocks/>
            <a:stCxn id="15" idx="3"/>
            <a:endCxn id="23" idx="1"/>
          </p:cNvCxnSpPr>
          <p:nvPr/>
        </p:nvCxnSpPr>
        <p:spPr>
          <a:xfrm>
            <a:off x="6858673" y="3284185"/>
            <a:ext cx="96574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9AD8BAE-6FF5-9F88-3D00-660E3104D6B0}"/>
              </a:ext>
            </a:extLst>
          </p:cNvPr>
          <p:cNvSpPr/>
          <p:nvPr/>
        </p:nvSpPr>
        <p:spPr>
          <a:xfrm>
            <a:off x="7824413" y="3017148"/>
            <a:ext cx="1084242" cy="53407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CT(A+B)</a:t>
            </a:r>
            <a:endParaRPr kumimoji="1" lang="ko-Kore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9650933-6260-F8C7-8E18-F7BB3AAD0FE8}"/>
              </a:ext>
            </a:extLst>
          </p:cNvPr>
          <p:cNvSpPr txBox="1"/>
          <p:nvPr/>
        </p:nvSpPr>
        <p:spPr>
          <a:xfrm>
            <a:off x="6902961" y="29235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암호화</a:t>
            </a:r>
            <a:endParaRPr kumimoji="1"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FAD1124-015C-4F6E-87B9-D2D3D4C4D83B}"/>
              </a:ext>
            </a:extLst>
          </p:cNvPr>
          <p:cNvSpPr/>
          <p:nvPr/>
        </p:nvSpPr>
        <p:spPr>
          <a:xfrm>
            <a:off x="2565173" y="4950979"/>
            <a:ext cx="1019597" cy="53407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CT(A)</a:t>
            </a:r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7BB997F-C6F0-BA32-4A08-411242EA33DE}"/>
              </a:ext>
            </a:extLst>
          </p:cNvPr>
          <p:cNvSpPr/>
          <p:nvPr/>
        </p:nvSpPr>
        <p:spPr>
          <a:xfrm>
            <a:off x="2564499" y="5856822"/>
            <a:ext cx="1019597" cy="53407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CT(B)</a:t>
            </a:r>
            <a:endParaRPr kumimoji="1" lang="ko-Kore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FF8FC41-2951-1E3B-384F-369CD4D11BF0}"/>
              </a:ext>
            </a:extLst>
          </p:cNvPr>
          <p:cNvSpPr/>
          <p:nvPr/>
        </p:nvSpPr>
        <p:spPr>
          <a:xfrm>
            <a:off x="7857410" y="5407170"/>
            <a:ext cx="1019597" cy="53407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CT(A</a:t>
            </a:r>
            <a:r>
              <a:rPr kumimoji="1" lang="en-US" altLang="ko-KR" dirty="0"/>
              <a:t>+B)</a:t>
            </a:r>
            <a:endParaRPr kumimoji="1" lang="ko-Kore-KR" altLang="en-US" dirty="0"/>
          </a:p>
        </p:txBody>
      </p:sp>
      <p:cxnSp>
        <p:nvCxnSpPr>
          <p:cNvPr id="30" name="꺾인 연결선[E] 29">
            <a:extLst>
              <a:ext uri="{FF2B5EF4-FFF2-40B4-BE49-F238E27FC236}">
                <a16:creationId xmlns:a16="http://schemas.microsoft.com/office/drawing/2014/main" id="{C3F57C85-DA90-DDE9-33B6-9E59DBA6675F}"/>
              </a:ext>
            </a:extLst>
          </p:cNvPr>
          <p:cNvCxnSpPr>
            <a:cxnSpLocks/>
            <a:stCxn id="28" idx="3"/>
            <a:endCxn id="29" idx="1"/>
          </p:cNvCxnSpPr>
          <p:nvPr/>
        </p:nvCxnSpPr>
        <p:spPr>
          <a:xfrm flipV="1">
            <a:off x="3584096" y="5674207"/>
            <a:ext cx="4273314" cy="44965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[E] 32">
            <a:extLst>
              <a:ext uri="{FF2B5EF4-FFF2-40B4-BE49-F238E27FC236}">
                <a16:creationId xmlns:a16="http://schemas.microsoft.com/office/drawing/2014/main" id="{3B0D3A00-6BEE-3F1F-005F-B35D370E7EBA}"/>
              </a:ext>
            </a:extLst>
          </p:cNvPr>
          <p:cNvCxnSpPr>
            <a:cxnSpLocks/>
            <a:stCxn id="27" idx="3"/>
            <a:endCxn id="29" idx="1"/>
          </p:cNvCxnSpPr>
          <p:nvPr/>
        </p:nvCxnSpPr>
        <p:spPr>
          <a:xfrm>
            <a:off x="3584770" y="5218016"/>
            <a:ext cx="4272640" cy="45619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BF18D81-10CC-D544-2918-1A0FDAE7ED1F}"/>
              </a:ext>
            </a:extLst>
          </p:cNvPr>
          <p:cNvSpPr txBox="1"/>
          <p:nvPr/>
        </p:nvSpPr>
        <p:spPr>
          <a:xfrm>
            <a:off x="4554465" y="548749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동형암호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021757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</a:t>
            </a:r>
            <a:r>
              <a:rPr lang="ko-KR" altLang="en-US" dirty="0"/>
              <a:t> 관련 연구 </a:t>
            </a:r>
            <a:r>
              <a:rPr lang="en-US" altLang="ko-KR" dirty="0"/>
              <a:t>–</a:t>
            </a:r>
            <a:r>
              <a:rPr lang="ko-KR" altLang="en-US" dirty="0"/>
              <a:t> 동형 암호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497728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동형 암호는 크게 세 종류로 나뉨</a:t>
            </a:r>
            <a:endParaRPr lang="en-US" altLang="ko-KR" sz="2400" dirty="0"/>
          </a:p>
          <a:p>
            <a:pPr lvl="1"/>
            <a:r>
              <a:rPr lang="ko-KR" altLang="en-US" sz="2000" dirty="0"/>
              <a:t>부분 동형 암호</a:t>
            </a:r>
            <a:r>
              <a:rPr lang="en-US" altLang="ko-KR" sz="2000" dirty="0"/>
              <a:t>(Partial Homomorphic Encryption, PHE)</a:t>
            </a:r>
          </a:p>
          <a:p>
            <a:pPr lvl="2"/>
            <a:r>
              <a:rPr lang="ko-KR" altLang="en-US" sz="1800" dirty="0"/>
              <a:t>덧셈과 곱셈 연산 중 하나의 연산만 가능한 동형 암호 체계</a:t>
            </a:r>
            <a:endParaRPr lang="en-US" altLang="ko-KR" sz="1800" dirty="0"/>
          </a:p>
          <a:p>
            <a:pPr lvl="2"/>
            <a:r>
              <a:rPr lang="ko-KR" altLang="en-US" sz="1800" dirty="0"/>
              <a:t>연산 횟수의 제한이 없고</a:t>
            </a:r>
            <a:r>
              <a:rPr lang="en-US" altLang="ko-KR" sz="1800" dirty="0"/>
              <a:t>,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연산량이</a:t>
            </a:r>
            <a:r>
              <a:rPr lang="ko-KR" altLang="en-US" sz="1800" dirty="0"/>
              <a:t> 적다</a:t>
            </a:r>
            <a:r>
              <a:rPr lang="en-US" altLang="ko-KR" sz="1800" dirty="0"/>
              <a:t>.</a:t>
            </a:r>
          </a:p>
          <a:p>
            <a:pPr lvl="2"/>
            <a:endParaRPr lang="en-US" altLang="ko-KR" sz="1800" dirty="0"/>
          </a:p>
          <a:p>
            <a:pPr lvl="1"/>
            <a:r>
              <a:rPr lang="ko-KR" altLang="en-US" sz="2000" dirty="0"/>
              <a:t>준동형 암호</a:t>
            </a:r>
            <a:r>
              <a:rPr lang="en-US" altLang="ko-KR" sz="2000" dirty="0"/>
              <a:t>(Somewhat Homomorphic Encryption, SWHE)</a:t>
            </a:r>
          </a:p>
          <a:p>
            <a:pPr lvl="2"/>
            <a:r>
              <a:rPr lang="ko-KR" altLang="en-US" sz="1800" dirty="0"/>
              <a:t>덧셈과 곱셈 연산이 모두 가능한 동형 암호 체계 </a:t>
            </a:r>
            <a:r>
              <a:rPr lang="en-US" altLang="ko-KR" sz="1800" dirty="0"/>
              <a:t>–</a:t>
            </a:r>
            <a:r>
              <a:rPr lang="ko-KR" altLang="en-US" sz="1800" dirty="0"/>
              <a:t> 여러 공격으로 해독</a:t>
            </a:r>
            <a:r>
              <a:rPr lang="en-US" altLang="ko-KR" sz="1800" dirty="0"/>
              <a:t>,</a:t>
            </a:r>
            <a:r>
              <a:rPr lang="ko-KR" altLang="en-US" sz="1800" dirty="0"/>
              <a:t> 키 노출 문제</a:t>
            </a:r>
            <a:endParaRPr lang="en-US" altLang="ko-KR" sz="1800" dirty="0"/>
          </a:p>
          <a:p>
            <a:pPr lvl="3"/>
            <a:r>
              <a:rPr lang="en-US" altLang="ko-KR" sz="1600" dirty="0"/>
              <a:t>Gentry</a:t>
            </a:r>
            <a:r>
              <a:rPr lang="ko-KR" altLang="en-US" sz="1600" dirty="0"/>
              <a:t>가 암호문에 에러를 주입함으로써 안전한 동형 암호를 </a:t>
            </a:r>
            <a:r>
              <a:rPr lang="ko-KR" altLang="en-US" sz="1600" dirty="0" err="1"/>
              <a:t>만듬</a:t>
            </a:r>
            <a:endParaRPr lang="en-US" altLang="ko-KR" sz="1600" dirty="0"/>
          </a:p>
          <a:p>
            <a:pPr lvl="2"/>
            <a:r>
              <a:rPr lang="ko-KR" altLang="en-US" sz="1800" dirty="0"/>
              <a:t>하지만 에러 주입으로 인해서 연산 횟수가 늘어날 수록 에러가 커짐</a:t>
            </a:r>
            <a:endParaRPr lang="en-US" altLang="ko-KR" sz="1800" dirty="0"/>
          </a:p>
          <a:p>
            <a:pPr lvl="3"/>
            <a:r>
              <a:rPr lang="ko-KR" altLang="en-US" sz="1600" dirty="0"/>
              <a:t>연산 횟수 제한됨</a:t>
            </a:r>
            <a:endParaRPr lang="en-US" altLang="ko-KR" sz="1600" dirty="0"/>
          </a:p>
          <a:p>
            <a:pPr lvl="2"/>
            <a:endParaRPr lang="en-US" altLang="ko-KR" sz="1800" dirty="0"/>
          </a:p>
          <a:p>
            <a:pPr lvl="1"/>
            <a:r>
              <a:rPr lang="ko-KR" altLang="en-US" sz="2000" dirty="0"/>
              <a:t>완전 동형 암호</a:t>
            </a:r>
            <a:r>
              <a:rPr lang="en-US" altLang="ko-KR" sz="2000" dirty="0"/>
              <a:t>(Fully Homomorphic Encryption, FHE)</a:t>
            </a:r>
          </a:p>
          <a:p>
            <a:pPr lvl="2"/>
            <a:r>
              <a:rPr lang="ko-KR" altLang="en-US" sz="1800" dirty="0"/>
              <a:t>준동형 암호의 문제점인 에러가 커지는 문제를 </a:t>
            </a:r>
            <a:r>
              <a:rPr lang="ko-KR" altLang="en-US" sz="1800" dirty="0" err="1"/>
              <a:t>부트스트래핑으로</a:t>
            </a:r>
            <a:r>
              <a:rPr lang="ko-KR" altLang="en-US" sz="1800" dirty="0"/>
              <a:t> 해결하여 연산 횟수의 제한 없이 연산이 가능한 동형 암호 체계</a:t>
            </a:r>
            <a:endParaRPr lang="en-US" altLang="ko-KR" sz="1800" dirty="0"/>
          </a:p>
          <a:p>
            <a:pPr lvl="2"/>
            <a:r>
              <a:rPr lang="ko-KR" altLang="en-US" sz="1800" dirty="0"/>
              <a:t>추가적인 연산 과정으로 </a:t>
            </a:r>
            <a:r>
              <a:rPr lang="ko-KR" altLang="en-US" sz="1800" dirty="0" err="1"/>
              <a:t>연산량이</a:t>
            </a:r>
            <a:r>
              <a:rPr lang="ko-KR" altLang="en-US" sz="1800" dirty="0"/>
              <a:t> 많음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073235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관련 연구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GPU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Graphic Processing Unit(GPU)</a:t>
            </a:r>
          </a:p>
          <a:p>
            <a:pPr lvl="1"/>
            <a:r>
              <a:rPr lang="ko-KR" altLang="en-US" dirty="0"/>
              <a:t>그래픽 처리 장치의 약어로 그래픽 처리</a:t>
            </a:r>
            <a:r>
              <a:rPr lang="en-US" altLang="ko-KR" dirty="0"/>
              <a:t>,</a:t>
            </a:r>
            <a:r>
              <a:rPr lang="ko-KR" altLang="en-US" dirty="0"/>
              <a:t> 특히 </a:t>
            </a:r>
            <a:r>
              <a:rPr lang="en-US" altLang="ko-KR" dirty="0"/>
              <a:t>3D</a:t>
            </a:r>
            <a:r>
              <a:rPr lang="ko-KR" altLang="en-US" dirty="0"/>
              <a:t> 모델링을 위한 프로세서로 개발</a:t>
            </a:r>
            <a:endParaRPr lang="en-US" altLang="ko-KR" dirty="0"/>
          </a:p>
          <a:p>
            <a:pPr lvl="1"/>
            <a:r>
              <a:rPr lang="ko-KR" altLang="en-US" dirty="0"/>
              <a:t>주된 역할은 </a:t>
            </a:r>
            <a:r>
              <a:rPr lang="en-US" altLang="ko-KR" dirty="0"/>
              <a:t>2D, 3D</a:t>
            </a:r>
            <a:r>
              <a:rPr lang="ko-KR" altLang="en-US" dirty="0"/>
              <a:t> 그래픽의 연산 및 생성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CPU</a:t>
            </a:r>
            <a:r>
              <a:rPr lang="ko-KR" altLang="en-US" dirty="0"/>
              <a:t>가 담당하던 작업을 </a:t>
            </a:r>
            <a:r>
              <a:rPr lang="en-US" altLang="ko-KR" dirty="0"/>
              <a:t>GPU</a:t>
            </a:r>
            <a:r>
              <a:rPr lang="ko-KR" altLang="en-US" dirty="0"/>
              <a:t>의 연산 능력을 활용하면서 그래픽 </a:t>
            </a:r>
            <a:r>
              <a:rPr lang="ko-KR" altLang="en-US" dirty="0" err="1"/>
              <a:t>연산외에</a:t>
            </a:r>
            <a:r>
              <a:rPr lang="ko-KR" altLang="en-US" dirty="0"/>
              <a:t> 다양한 작업에 활용</a:t>
            </a:r>
            <a:endParaRPr lang="en-US" altLang="ko-KR" dirty="0"/>
          </a:p>
          <a:p>
            <a:pPr lvl="1"/>
            <a:r>
              <a:rPr lang="en-US" altLang="ko-KR" dirty="0"/>
              <a:t>GPGPU(General Purpose Computing on Graphics Processing Units)</a:t>
            </a:r>
          </a:p>
          <a:p>
            <a:pPr lvl="1"/>
            <a:r>
              <a:rPr lang="ko-KR" altLang="en-US" dirty="0"/>
              <a:t>암호 해독</a:t>
            </a:r>
            <a:r>
              <a:rPr lang="en-US" altLang="ko-KR" dirty="0"/>
              <a:t>(</a:t>
            </a:r>
            <a:r>
              <a:rPr lang="ko-KR" altLang="en-US" dirty="0"/>
              <a:t>디지털 포렌식</a:t>
            </a:r>
            <a:r>
              <a:rPr lang="en-US" altLang="ko-KR" dirty="0"/>
              <a:t>),</a:t>
            </a:r>
            <a:r>
              <a:rPr lang="ko-KR" altLang="en-US" dirty="0"/>
              <a:t> 기상 변화 예측</a:t>
            </a:r>
            <a:r>
              <a:rPr lang="en-US" altLang="ko-KR" dirty="0"/>
              <a:t>,</a:t>
            </a:r>
            <a:r>
              <a:rPr lang="ko-KR" altLang="en-US" dirty="0"/>
              <a:t> 머신 </a:t>
            </a:r>
            <a:r>
              <a:rPr lang="ko-KR" altLang="en-US" dirty="0" err="1"/>
              <a:t>러닝등의</a:t>
            </a:r>
            <a:r>
              <a:rPr lang="ko-KR" altLang="en-US" dirty="0"/>
              <a:t> 분야에서 사용됨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82853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</a:t>
            </a:r>
            <a:r>
              <a:rPr lang="ko-KR" altLang="en-US" dirty="0"/>
              <a:t> </a:t>
            </a:r>
            <a:r>
              <a:rPr lang="en-US" altLang="ko-KR" dirty="0"/>
              <a:t>Accelerating FHE Using GPU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588140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2012</a:t>
            </a:r>
            <a:r>
              <a:rPr lang="ko-KR" altLang="en-US" sz="2400" dirty="0"/>
              <a:t>년 </a:t>
            </a:r>
            <a:r>
              <a:rPr lang="en-US" altLang="ko-KR" sz="2400" dirty="0"/>
              <a:t>Wang</a:t>
            </a:r>
            <a:r>
              <a:rPr lang="ko-KR" altLang="en-US" sz="2400" dirty="0"/>
              <a:t>은 </a:t>
            </a:r>
            <a:r>
              <a:rPr lang="en-US" altLang="ko-KR" sz="2400" dirty="0"/>
              <a:t>Gentry-Halevi FHE</a:t>
            </a:r>
            <a:r>
              <a:rPr lang="ko-KR" altLang="en-US" sz="2400" dirty="0" err="1"/>
              <a:t>를</a:t>
            </a:r>
            <a:r>
              <a:rPr lang="ko-KR" altLang="en-US" sz="2400" dirty="0"/>
              <a:t> 처음으로 </a:t>
            </a:r>
            <a:r>
              <a:rPr lang="en-US" altLang="ko-KR" sz="2400" dirty="0"/>
              <a:t>GPU</a:t>
            </a:r>
            <a:r>
              <a:rPr lang="ko-KR" altLang="en-US" sz="2400" dirty="0" err="1"/>
              <a:t>를</a:t>
            </a:r>
            <a:r>
              <a:rPr lang="ko-KR" altLang="en-US" sz="2400" dirty="0"/>
              <a:t> 활용하여 구현</a:t>
            </a:r>
            <a:endParaRPr lang="en-US" altLang="ko-KR" sz="2400" dirty="0"/>
          </a:p>
          <a:p>
            <a:pPr lvl="1"/>
            <a:r>
              <a:rPr lang="en-US" altLang="ko-KR" sz="2000" dirty="0"/>
              <a:t>FHE</a:t>
            </a:r>
            <a:r>
              <a:rPr lang="ko-KR" altLang="en-US" sz="2000" dirty="0"/>
              <a:t>는 크게 </a:t>
            </a:r>
            <a:r>
              <a:rPr lang="en-US" altLang="ko-KR" sz="2000" dirty="0"/>
              <a:t>Key Gen, Encrypt, Decrypt, </a:t>
            </a:r>
            <a:r>
              <a:rPr lang="en-US" altLang="ko-KR" sz="2000" dirty="0" err="1"/>
              <a:t>Recrypt</a:t>
            </a:r>
            <a:r>
              <a:rPr lang="ko-KR" altLang="en-US" sz="2000" dirty="0"/>
              <a:t> 함수로 구성</a:t>
            </a:r>
            <a:endParaRPr lang="en-US" altLang="ko-KR" sz="2000" dirty="0"/>
          </a:p>
          <a:p>
            <a:pPr lvl="1"/>
            <a:r>
              <a:rPr lang="ko-KR" altLang="en-US" sz="2000" dirty="0"/>
              <a:t>이 중에서 </a:t>
            </a:r>
            <a:r>
              <a:rPr lang="en-US" altLang="ko-KR" sz="2000" dirty="0"/>
              <a:t>Key</a:t>
            </a:r>
            <a:r>
              <a:rPr lang="ko-KR" altLang="en-US" sz="2000" dirty="0"/>
              <a:t> </a:t>
            </a:r>
            <a:r>
              <a:rPr lang="en-US" altLang="ko-KR" sz="2000" dirty="0"/>
              <a:t>Gen</a:t>
            </a:r>
            <a:r>
              <a:rPr lang="ko-KR" altLang="en-US" sz="2000" dirty="0"/>
              <a:t>을 제외한 나머지 함수에 대해 최적화 구현을 진행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r>
              <a:rPr lang="ko-KR" altLang="en-US" sz="2400" dirty="0"/>
              <a:t>최적화 구현 방법</a:t>
            </a:r>
            <a:endParaRPr lang="en-US" altLang="ko-KR" sz="2400" dirty="0"/>
          </a:p>
          <a:p>
            <a:pPr lvl="1"/>
            <a:r>
              <a:rPr lang="ko-KR" altLang="en-US" sz="2000" dirty="0"/>
              <a:t>재귀 호출을 지원하지 않는 </a:t>
            </a:r>
            <a:r>
              <a:rPr lang="en-US" altLang="ko-KR" sz="2000" dirty="0"/>
              <a:t>GPU</a:t>
            </a:r>
            <a:r>
              <a:rPr lang="ko-KR" altLang="en-US" sz="2000" dirty="0"/>
              <a:t>에서 다항식 곱셈 구현을 위해 직접적인 접근 방식을 사용</a:t>
            </a:r>
            <a:endParaRPr lang="en-US" altLang="ko-KR" sz="2000" dirty="0"/>
          </a:p>
          <a:p>
            <a:pPr lvl="1"/>
            <a:r>
              <a:rPr lang="ko-KR" altLang="en-US" sz="2000" dirty="0"/>
              <a:t>슬라이딩 윈도우 기법을 적용하여 </a:t>
            </a:r>
            <a:r>
              <a:rPr lang="ko-KR" altLang="en-US" sz="2000" dirty="0" err="1"/>
              <a:t>다향식</a:t>
            </a:r>
            <a:r>
              <a:rPr lang="ko-KR" altLang="en-US" sz="2000" dirty="0"/>
              <a:t> 계산</a:t>
            </a:r>
            <a:endParaRPr lang="en-US" altLang="ko-KR" sz="2000" dirty="0"/>
          </a:p>
          <a:p>
            <a:pPr lvl="2"/>
            <a:r>
              <a:rPr lang="ko-KR" altLang="en-US" sz="1800" dirty="0"/>
              <a:t>사전 연산을 통해 속도 향상</a:t>
            </a:r>
            <a:endParaRPr lang="en-US" altLang="ko-KR" sz="1800" dirty="0"/>
          </a:p>
          <a:p>
            <a:pPr lvl="2"/>
            <a:r>
              <a:rPr lang="ko-KR" altLang="en-US" sz="1800" dirty="0"/>
              <a:t>하지만 윈도우 크기가 클 경우 연산의 수는 줄어들어 빠른 연산이 가능하지만</a:t>
            </a:r>
            <a:r>
              <a:rPr lang="en-US" altLang="ko-KR" sz="1800" dirty="0"/>
              <a:t>,</a:t>
            </a:r>
            <a:r>
              <a:rPr lang="ko-KR" altLang="en-US" sz="1800" dirty="0"/>
              <a:t> 사전 </a:t>
            </a:r>
            <a:r>
              <a:rPr lang="ko-KR" altLang="en-US" sz="1800" dirty="0" err="1"/>
              <a:t>연산된</a:t>
            </a:r>
            <a:r>
              <a:rPr lang="ko-KR" altLang="en-US" sz="1800" dirty="0"/>
              <a:t> 값을 저장해야 하는 공간이 많이 필요</a:t>
            </a:r>
            <a:endParaRPr lang="en-US" altLang="ko-KR" sz="1800" dirty="0"/>
          </a:p>
          <a:p>
            <a:pPr lvl="1"/>
            <a:r>
              <a:rPr lang="en-US" altLang="ko-KR" sz="2000" dirty="0"/>
              <a:t>Strassen</a:t>
            </a:r>
            <a:r>
              <a:rPr lang="ko-KR" altLang="en-US" sz="2000" dirty="0"/>
              <a:t>의 </a:t>
            </a:r>
            <a:r>
              <a:rPr lang="en-US" altLang="ko-KR" sz="2000" dirty="0"/>
              <a:t>FFT</a:t>
            </a:r>
            <a:r>
              <a:rPr lang="ko-KR" altLang="en-US" sz="2000" dirty="0"/>
              <a:t> 기반 정수 곱셈 알고리즘과 </a:t>
            </a:r>
            <a:r>
              <a:rPr lang="en-US" altLang="ko-KR" sz="2000" dirty="0"/>
              <a:t>Barrett</a:t>
            </a:r>
            <a:r>
              <a:rPr lang="ko-KR" altLang="en-US" sz="2000" dirty="0"/>
              <a:t>의 </a:t>
            </a:r>
            <a:r>
              <a:rPr lang="en-US" altLang="ko-KR" sz="2000" dirty="0"/>
              <a:t>Modular reduction </a:t>
            </a:r>
            <a:r>
              <a:rPr lang="ko-KR" altLang="en-US" sz="2000" dirty="0"/>
              <a:t>알고리즘을 결합하여 큰 비트 크기의 연산을 지원하는 효율적인 </a:t>
            </a:r>
            <a:r>
              <a:rPr lang="ko-KR" altLang="en-US" sz="2000" dirty="0" err="1"/>
              <a:t>모듈러</a:t>
            </a:r>
            <a:r>
              <a:rPr lang="ko-KR" altLang="en-US" sz="2000" dirty="0"/>
              <a:t> </a:t>
            </a:r>
            <a:r>
              <a:rPr lang="ko-KR" altLang="en-US" sz="2000" dirty="0" err="1"/>
              <a:t>곱셈기</a:t>
            </a:r>
            <a:r>
              <a:rPr lang="ko-KR" altLang="en-US" sz="2000" dirty="0"/>
              <a:t> 구현</a:t>
            </a:r>
            <a:endParaRPr lang="en-US" altLang="ko-KR" sz="2000" dirty="0"/>
          </a:p>
          <a:p>
            <a:pPr lvl="2"/>
            <a:endParaRPr lang="en-US" altLang="ko-KR" sz="1600" dirty="0"/>
          </a:p>
          <a:p>
            <a:r>
              <a:rPr lang="ko-KR" altLang="en-US" sz="2400" dirty="0"/>
              <a:t>최적화 구현 성능</a:t>
            </a:r>
            <a:endParaRPr lang="en-US" altLang="ko-KR" sz="2400" dirty="0"/>
          </a:p>
          <a:p>
            <a:pPr lvl="1"/>
            <a:r>
              <a:rPr lang="en-US" altLang="ko-KR" sz="2000" dirty="0"/>
              <a:t>CPU</a:t>
            </a:r>
            <a:r>
              <a:rPr lang="ko-KR" altLang="en-US" sz="2000" dirty="0"/>
              <a:t> 구현과 비교할 때</a:t>
            </a:r>
            <a:r>
              <a:rPr lang="en-US" altLang="ko-KR" sz="2000" dirty="0"/>
              <a:t>,</a:t>
            </a:r>
            <a:r>
              <a:rPr lang="ko-KR" altLang="en-US" sz="2000" dirty="0"/>
              <a:t> </a:t>
            </a:r>
            <a:r>
              <a:rPr lang="en-US" altLang="ko-KR" sz="2000" dirty="0"/>
              <a:t>Encrypt</a:t>
            </a:r>
            <a:r>
              <a:rPr lang="ko-KR" altLang="en-US" sz="2000" dirty="0"/>
              <a:t>의 경우 </a:t>
            </a:r>
            <a:r>
              <a:rPr lang="en-US" altLang="ko-KR" sz="2000" dirty="0"/>
              <a:t>8</a:t>
            </a:r>
            <a:r>
              <a:rPr lang="ko-KR" altLang="en-US" sz="2000" dirty="0"/>
              <a:t>배</a:t>
            </a:r>
            <a:r>
              <a:rPr lang="en-US" altLang="ko-KR" sz="2000" dirty="0"/>
              <a:t>,</a:t>
            </a:r>
            <a:r>
              <a:rPr lang="ko-KR" altLang="en-US" sz="2000" dirty="0"/>
              <a:t> </a:t>
            </a:r>
            <a:r>
              <a:rPr lang="en-US" altLang="ko-KR" sz="2000" dirty="0" err="1"/>
              <a:t>Recrypt</a:t>
            </a:r>
            <a:r>
              <a:rPr lang="ko-KR" altLang="en-US" sz="2000" dirty="0"/>
              <a:t>의 경우 </a:t>
            </a:r>
            <a:r>
              <a:rPr lang="en-US" altLang="ko-KR" sz="2000" dirty="0"/>
              <a:t>7.6</a:t>
            </a:r>
            <a:r>
              <a:rPr lang="ko-KR" altLang="en-US" sz="2000" dirty="0"/>
              <a:t>배 속도 향상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51747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</a:t>
            </a:r>
            <a:r>
              <a:rPr lang="ko-KR" altLang="en-US" dirty="0"/>
              <a:t> </a:t>
            </a:r>
            <a:r>
              <a:rPr lang="en-US" altLang="ko-KR" dirty="0"/>
              <a:t>Accelerating NTT for Bootstrappable HE on GPU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329195"/>
          </a:xfrm>
        </p:spPr>
        <p:txBody>
          <a:bodyPr>
            <a:normAutofit/>
          </a:bodyPr>
          <a:lstStyle/>
          <a:p>
            <a:r>
              <a:rPr lang="en-US" altLang="ko-KR" dirty="0"/>
              <a:t>2020</a:t>
            </a:r>
            <a:r>
              <a:rPr lang="ko-KR" altLang="en-US" dirty="0"/>
              <a:t>년 </a:t>
            </a:r>
            <a:r>
              <a:rPr lang="en-US" altLang="ko-KR" dirty="0"/>
              <a:t>Kim</a:t>
            </a:r>
            <a:r>
              <a:rPr lang="ko-KR" altLang="en-US" dirty="0"/>
              <a:t>은 </a:t>
            </a:r>
            <a:r>
              <a:rPr lang="en-US" altLang="ko-KR" dirty="0"/>
              <a:t>NTT</a:t>
            </a:r>
            <a:r>
              <a:rPr lang="ko-KR" altLang="en-US" dirty="0"/>
              <a:t>와 </a:t>
            </a:r>
            <a:r>
              <a:rPr lang="en-US" altLang="ko-KR" dirty="0"/>
              <a:t>DFT</a:t>
            </a:r>
            <a:r>
              <a:rPr lang="ko-KR" altLang="en-US" dirty="0"/>
              <a:t>의 알고리즘적 특성을 분석하고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GPU</a:t>
            </a:r>
            <a:r>
              <a:rPr lang="ko-KR" altLang="en-US" dirty="0"/>
              <a:t>에서 </a:t>
            </a:r>
            <a:r>
              <a:rPr lang="en-US" altLang="ko-KR" dirty="0"/>
              <a:t>DFT</a:t>
            </a:r>
            <a:r>
              <a:rPr lang="ko-KR" altLang="en-US" dirty="0"/>
              <a:t>와 </a:t>
            </a:r>
            <a:r>
              <a:rPr lang="en-US" altLang="ko-KR" dirty="0"/>
              <a:t>NTT </a:t>
            </a:r>
            <a:r>
              <a:rPr lang="ko-KR" altLang="en-US" dirty="0"/>
              <a:t>모두에 적용할 수 있는 최적화 기법을 </a:t>
            </a:r>
            <a:r>
              <a:rPr lang="en-US" altLang="ko-KR" dirty="0"/>
              <a:t>NTT</a:t>
            </a:r>
            <a:r>
              <a:rPr lang="ko-KR" altLang="en-US" dirty="0"/>
              <a:t> 구현에 적용하였을 때의 성능 평가를 진행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사전 연구</a:t>
            </a:r>
            <a:endParaRPr lang="en-US" altLang="ko-KR" dirty="0"/>
          </a:p>
          <a:p>
            <a:pPr lvl="1"/>
            <a:r>
              <a:rPr lang="en-US" altLang="ko-KR" dirty="0"/>
              <a:t>FFT </a:t>
            </a:r>
            <a:r>
              <a:rPr lang="ko-KR" altLang="en-US" dirty="0"/>
              <a:t>기반의 최적화 및 알고리즘을 </a:t>
            </a:r>
            <a:r>
              <a:rPr lang="en-US" altLang="ko-KR" dirty="0"/>
              <a:t>NTT</a:t>
            </a:r>
            <a:r>
              <a:rPr lang="ko-KR" altLang="en-US" dirty="0"/>
              <a:t> 구현에 적용하였을 때 </a:t>
            </a:r>
            <a:r>
              <a:rPr lang="en-US" altLang="ko-KR" dirty="0"/>
              <a:t>Trade-off </a:t>
            </a:r>
            <a:r>
              <a:rPr lang="ko-KR" altLang="en-US" dirty="0"/>
              <a:t>및 성능 문제에 대해 연구</a:t>
            </a:r>
            <a:endParaRPr lang="en-US" altLang="ko-KR" dirty="0"/>
          </a:p>
          <a:p>
            <a:pPr lvl="1"/>
            <a:r>
              <a:rPr lang="en-US" altLang="ko-KR" dirty="0"/>
              <a:t>GPU</a:t>
            </a:r>
            <a:r>
              <a:rPr lang="ko-KR" altLang="en-US" dirty="0"/>
              <a:t>에서 지원하는 공유메모리와 같은 하드웨어 기능과 다양한 </a:t>
            </a:r>
            <a:r>
              <a:rPr lang="en-US" altLang="ko-KR" dirty="0"/>
              <a:t>Radix </a:t>
            </a:r>
            <a:r>
              <a:rPr lang="ko-KR" altLang="en-US" dirty="0"/>
              <a:t>값을 사용한 분석으로 </a:t>
            </a:r>
            <a:r>
              <a:rPr lang="en-US" altLang="ko-KR" dirty="0"/>
              <a:t>DFT</a:t>
            </a:r>
            <a:r>
              <a:rPr lang="ko-KR" altLang="en-US" dirty="0"/>
              <a:t>와 </a:t>
            </a:r>
            <a:r>
              <a:rPr lang="en-US" altLang="ko-KR" dirty="0"/>
              <a:t>NTT</a:t>
            </a:r>
            <a:r>
              <a:rPr lang="ko-KR" altLang="en-US" dirty="0"/>
              <a:t> 구현 최적의 </a:t>
            </a:r>
            <a:r>
              <a:rPr lang="en-US" altLang="ko-KR" dirty="0"/>
              <a:t>Radix </a:t>
            </a:r>
            <a:r>
              <a:rPr lang="ko-KR" altLang="en-US" dirty="0"/>
              <a:t>값에 대한 연구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66136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</a:t>
            </a:r>
            <a:r>
              <a:rPr lang="ko-KR" altLang="en-US" dirty="0"/>
              <a:t> </a:t>
            </a:r>
            <a:r>
              <a:rPr lang="en-US" altLang="ko-KR" dirty="0"/>
              <a:t>Accelerating NTT for Bootstrappable HE on GPU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329195"/>
          </a:xfrm>
        </p:spPr>
        <p:txBody>
          <a:bodyPr>
            <a:normAutofit/>
          </a:bodyPr>
          <a:lstStyle/>
          <a:p>
            <a:r>
              <a:rPr lang="ko-KR" altLang="en-US" dirty="0"/>
              <a:t>사전 연구를 통한 분석을 통해 </a:t>
            </a:r>
            <a:r>
              <a:rPr lang="en-US" altLang="ko-KR" dirty="0"/>
              <a:t>NTT</a:t>
            </a:r>
            <a:r>
              <a:rPr lang="ko-KR" altLang="en-US" dirty="0"/>
              <a:t>의 알고리즘적 특성에 의한 주메모리 대역폭 병목 현상을 발견</a:t>
            </a:r>
            <a:endParaRPr lang="en-US" altLang="ko-KR" dirty="0"/>
          </a:p>
          <a:p>
            <a:pPr lvl="1"/>
            <a:r>
              <a:rPr lang="ko-KR" altLang="en-US" dirty="0"/>
              <a:t>대역폭 문제의 해결과 </a:t>
            </a:r>
            <a:r>
              <a:rPr lang="ko-KR" altLang="en-US" dirty="0" err="1"/>
              <a:t>모듈러</a:t>
            </a:r>
            <a:r>
              <a:rPr lang="ko-KR" altLang="en-US" dirty="0"/>
              <a:t> 곱셈 비용을 줄이기 위해 </a:t>
            </a:r>
            <a:r>
              <a:rPr lang="en-US" altLang="ko-KR" dirty="0"/>
              <a:t>On-the-fly Twiddling(OT)</a:t>
            </a:r>
            <a:r>
              <a:rPr lang="ko-KR" altLang="en-US" dirty="0" err="1"/>
              <a:t>라고</a:t>
            </a:r>
            <a:r>
              <a:rPr lang="ko-KR" altLang="en-US" dirty="0"/>
              <a:t> 하는 새로운 </a:t>
            </a:r>
            <a:r>
              <a:rPr lang="en-US" altLang="ko-KR" dirty="0"/>
              <a:t>NTT</a:t>
            </a:r>
            <a:r>
              <a:rPr lang="ko-KR" altLang="en-US" dirty="0"/>
              <a:t> 관련 </a:t>
            </a:r>
            <a:r>
              <a:rPr lang="en-US" altLang="ko-KR" dirty="0"/>
              <a:t>On-the-fly</a:t>
            </a:r>
            <a:r>
              <a:rPr lang="ko-KR" altLang="en-US" dirty="0"/>
              <a:t> 루트 생성 방식을 제안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OT </a:t>
            </a:r>
            <a:r>
              <a:rPr lang="ko-KR" altLang="en-US" dirty="0"/>
              <a:t>기법을 사용하여 </a:t>
            </a:r>
            <a:r>
              <a:rPr lang="en-US" altLang="ko-KR" dirty="0"/>
              <a:t>Twiddle Factor</a:t>
            </a:r>
            <a:r>
              <a:rPr lang="ko-KR" altLang="en-US" dirty="0"/>
              <a:t>의 일부를 즉석에서 계산하여 메인 메모리 접근을 최소화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결과적으로</a:t>
            </a:r>
            <a:r>
              <a:rPr lang="en-US" altLang="ko-KR" dirty="0"/>
              <a:t> </a:t>
            </a:r>
            <a:r>
              <a:rPr lang="ko-KR" altLang="en-US" dirty="0"/>
              <a:t>기존 </a:t>
            </a:r>
            <a:r>
              <a:rPr lang="en-US" altLang="ko-KR" dirty="0"/>
              <a:t>Radix-2</a:t>
            </a:r>
            <a:r>
              <a:rPr lang="ko-KR" altLang="en-US" dirty="0"/>
              <a:t> </a:t>
            </a:r>
            <a:r>
              <a:rPr lang="en-US" altLang="ko-KR" dirty="0"/>
              <a:t>NTT</a:t>
            </a:r>
            <a:r>
              <a:rPr lang="ko-KR" altLang="en-US" dirty="0"/>
              <a:t> 구현과 비교하였을 때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4.2</a:t>
            </a:r>
            <a:r>
              <a:rPr lang="ko-KR" altLang="en-US" dirty="0"/>
              <a:t>배의 속도 향상을 달성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61545240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713</TotalTime>
  <Words>854</Words>
  <Application>Microsoft Macintosh PowerPoint</Application>
  <PresentationFormat>와이드스크린</PresentationFormat>
  <Paragraphs>105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AppleGothic</vt:lpstr>
      <vt:lpstr>맑은 고딕</vt:lpstr>
      <vt:lpstr>Arial</vt:lpstr>
      <vt:lpstr>CryptoCraft 테마</vt:lpstr>
      <vt:lpstr>제목 테마</vt:lpstr>
      <vt:lpstr>GPU를 활용한 동형암호 구현 동향</vt:lpstr>
      <vt:lpstr>PowerPoint 프레젠테이션</vt:lpstr>
      <vt:lpstr>1. 서론</vt:lpstr>
      <vt:lpstr>2. 관련 연구 – 동형 암호</vt:lpstr>
      <vt:lpstr>2. 관련 연구 – 동형 암호</vt:lpstr>
      <vt:lpstr>2. 관련 연구 - GPU</vt:lpstr>
      <vt:lpstr>3. Accelerating FHE Using GPU</vt:lpstr>
      <vt:lpstr>3. Accelerating NTT for Bootstrappable HE on GPU</vt:lpstr>
      <vt:lpstr>3. Accelerating NTT for Bootstrappable HE on GPU</vt:lpstr>
      <vt:lpstr>3. Accelerating Polynomial Multiplication for HE on GPU</vt:lpstr>
      <vt:lpstr>3. Accelerating Polynomial Multiplication for HE on GPU</vt:lpstr>
      <vt:lpstr>4. 결 론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엄시우</cp:lastModifiedBy>
  <cp:revision>66</cp:revision>
  <dcterms:created xsi:type="dcterms:W3CDTF">2019-03-05T04:29:07Z</dcterms:created>
  <dcterms:modified xsi:type="dcterms:W3CDTF">2022-10-20T11:41:16Z</dcterms:modified>
</cp:coreProperties>
</file>