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9" r:id="rId3"/>
    <p:sldId id="289" r:id="rId4"/>
    <p:sldId id="290" r:id="rId5"/>
    <p:sldId id="292" r:id="rId6"/>
    <p:sldId id="281" r:id="rId7"/>
    <p:sldId id="293" r:id="rId8"/>
    <p:sldId id="282" r:id="rId9"/>
    <p:sldId id="283" r:id="rId10"/>
    <p:sldId id="286" r:id="rId11"/>
    <p:sldId id="295" r:id="rId12"/>
    <p:sldId id="296" r:id="rId13"/>
    <p:sldId id="29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78" autoAdjust="0"/>
    <p:restoredTop sz="94660"/>
  </p:normalViewPr>
  <p:slideViewPr>
    <p:cSldViewPr snapToGrid="0">
      <p:cViewPr>
        <p:scale>
          <a:sx n="106" d="100"/>
          <a:sy n="106" d="100"/>
        </p:scale>
        <p:origin x="608" y="4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2024. 12. 13.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2024. 12. 13.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4721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ARM </a:t>
            </a:r>
            <a:r>
              <a:rPr lang="ko-KR" altLang="en-US" dirty="0"/>
              <a:t>프로세서 상에서의 블록암호 </a:t>
            </a:r>
            <a:r>
              <a:rPr lang="en-US" altLang="ko-KR" dirty="0"/>
              <a:t>SEED CTR </a:t>
            </a:r>
            <a:r>
              <a:rPr lang="ko-KR" altLang="en-US" dirty="0"/>
              <a:t>모드 최적 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융합보안학과 송민호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73180-1982-A344-B68E-6D564F723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AE9F8-AB25-90DF-B240-41558BDD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 평가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44A520-9743-9349-7971-4CCA36D489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ore-KR" altLang="en-US" dirty="0"/>
              <a:t>구현 환경</a:t>
            </a:r>
            <a:endParaRPr lang="en-US" altLang="ko-Kore-KR" dirty="0"/>
          </a:p>
          <a:p>
            <a:pPr lvl="1"/>
            <a:r>
              <a:rPr lang="en-US" altLang="ko-KR" dirty="0"/>
              <a:t>Apple M2</a:t>
            </a:r>
            <a:r>
              <a:rPr lang="ko-Kore-KR" altLang="en-US" dirty="0"/>
              <a:t> 칩을 사용하는 </a:t>
            </a:r>
            <a:r>
              <a:rPr lang="en-US" altLang="ko-Kore-KR" dirty="0"/>
              <a:t>ARM </a:t>
            </a:r>
            <a:r>
              <a:rPr lang="ko-Kore-KR" altLang="en-US" dirty="0"/>
              <a:t>프로세서 상에서의 성능 측정</a:t>
            </a:r>
            <a:endParaRPr lang="en-US" altLang="ko-Kore-KR" dirty="0"/>
          </a:p>
          <a:p>
            <a:pPr lvl="2"/>
            <a:r>
              <a:rPr lang="ko-Kore-KR" altLang="en-US" dirty="0"/>
              <a:t>최적화 옵션 </a:t>
            </a:r>
            <a:r>
              <a:rPr lang="en-US" altLang="ko-Kore-KR" dirty="0"/>
              <a:t>–O3</a:t>
            </a:r>
          </a:p>
          <a:p>
            <a:pPr lvl="1"/>
            <a:r>
              <a:rPr lang="ko-KR" altLang="en-US" dirty="0"/>
              <a:t>암호화 함수 </a:t>
            </a:r>
            <a:r>
              <a:rPr lang="en-US" altLang="ko-KR" dirty="0"/>
              <a:t>10,000</a:t>
            </a:r>
            <a:r>
              <a:rPr lang="ko-KR" altLang="en-US" dirty="0"/>
              <a:t>번 반복 후 평균 </a:t>
            </a:r>
            <a:r>
              <a:rPr lang="en-US" altLang="ko-KR" dirty="0"/>
              <a:t>Cycle </a:t>
            </a:r>
            <a:r>
              <a:rPr lang="ko-KR" altLang="en-US" dirty="0"/>
              <a:t>측정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ko-KR" altLang="en-US" dirty="0" err="1"/>
              <a:t>평문</a:t>
            </a:r>
            <a:r>
              <a:rPr lang="ko-KR" altLang="en-US" dirty="0"/>
              <a:t> 블록 병렬 구현으로 </a:t>
            </a:r>
            <a:r>
              <a:rPr lang="ko-KR" altLang="en-US" b="1" dirty="0">
                <a:solidFill>
                  <a:srgbClr val="2E75B6"/>
                </a:solidFill>
              </a:rPr>
              <a:t>약 </a:t>
            </a:r>
            <a:r>
              <a:rPr lang="en-US" altLang="ko-KR" b="1" dirty="0">
                <a:solidFill>
                  <a:srgbClr val="2E75B6"/>
                </a:solidFill>
              </a:rPr>
              <a:t>15% </a:t>
            </a:r>
            <a:r>
              <a:rPr lang="ko-KR" altLang="en-US" b="1" dirty="0">
                <a:solidFill>
                  <a:srgbClr val="2E75B6"/>
                </a:solidFill>
              </a:rPr>
              <a:t>성능 향상</a:t>
            </a:r>
            <a:endParaRPr lang="en-US" altLang="ko-KR" b="1" dirty="0">
              <a:solidFill>
                <a:srgbClr val="2E75B6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C040A8F-3678-3389-DAFD-9B896E1CC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465075"/>
              </p:ext>
            </p:extLst>
          </p:nvPr>
        </p:nvGraphicFramePr>
        <p:xfrm>
          <a:off x="2032000" y="3125152"/>
          <a:ext cx="8127999" cy="1381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623152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714969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74646336"/>
                    </a:ext>
                  </a:extLst>
                </a:gridCol>
              </a:tblGrid>
              <a:tr h="46051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Imple</a:t>
                      </a:r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Parallel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Cycles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300632"/>
                  </a:ext>
                </a:extLst>
              </a:tr>
              <a:tr h="46051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Reference C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1PT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896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052287"/>
                  </a:ext>
                </a:extLst>
              </a:tr>
              <a:tr h="46051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This work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2PT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1,550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7553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58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57AC6-C0C2-60B0-84DC-DFC563AFE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9062B-85C9-A7B8-45BD-68DD69D5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082188-991E-2443-1A24-2E7C5BB20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본 논문에서는 </a:t>
            </a:r>
            <a:r>
              <a:rPr lang="en-US" altLang="ko-KR" dirty="0"/>
              <a:t>ARM </a:t>
            </a:r>
            <a:r>
              <a:rPr lang="ko-KR" altLang="en-US" dirty="0"/>
              <a:t>프로세서 상에서 다양한 기법을 활용하여 블록 암호 </a:t>
            </a:r>
            <a:r>
              <a:rPr lang="en-US" altLang="ko-KR" dirty="0"/>
              <a:t>SEED CTR </a:t>
            </a:r>
            <a:r>
              <a:rPr lang="ko-KR" altLang="en-US" dirty="0"/>
              <a:t>운영 모드에 대한 최적 구현을 진행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사전 연산 및 다른 기법을 통한 최적 구현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라운드에서 </a:t>
            </a:r>
            <a:r>
              <a:rPr lang="en-US" altLang="ko-KR" dirty="0"/>
              <a:t>F </a:t>
            </a:r>
            <a:r>
              <a:rPr lang="ko-KR" altLang="en-US" dirty="0"/>
              <a:t>함수 생략 가능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약 </a:t>
            </a:r>
            <a:r>
              <a:rPr lang="en-US" altLang="ko-KR" dirty="0"/>
              <a:t>15%</a:t>
            </a:r>
            <a:r>
              <a:rPr lang="ko-KR" altLang="en-US" dirty="0"/>
              <a:t>의 성능 향상을 보여줌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추후 이번 연구에 사용한 기법을 다른 블록 암호에 적용할 수 있는지 조사하고 연구 진행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7181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6BF21-0180-1D36-7B13-F1133D1C9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777AFCF-56A8-AED0-471A-9BB2A84FD1C0}"/>
              </a:ext>
            </a:extLst>
          </p:cNvPr>
          <p:cNvSpPr/>
          <p:nvPr/>
        </p:nvSpPr>
        <p:spPr>
          <a:xfrm>
            <a:off x="3091543" y="2296886"/>
            <a:ext cx="5442857" cy="21662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158B21-2ADD-F3DB-8B83-3925B4BF994A}"/>
              </a:ext>
            </a:extLst>
          </p:cNvPr>
          <p:cNvSpPr txBox="1"/>
          <p:nvPr/>
        </p:nvSpPr>
        <p:spPr>
          <a:xfrm>
            <a:off x="1964871" y="2872182"/>
            <a:ext cx="769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60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66003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SEED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SEED</a:t>
            </a:r>
          </a:p>
          <a:p>
            <a:pPr lvl="1"/>
            <a:r>
              <a:rPr lang="en-US" altLang="ko-KR" dirty="0"/>
              <a:t>KISA</a:t>
            </a:r>
            <a:r>
              <a:rPr lang="ko-KR" altLang="en-US" dirty="0"/>
              <a:t>에서 개발한 </a:t>
            </a:r>
            <a:r>
              <a:rPr lang="en-US" altLang="ko-KR" b="1" dirty="0">
                <a:solidFill>
                  <a:srgbClr val="2E75B6"/>
                </a:solidFill>
              </a:rPr>
              <a:t>Feistel </a:t>
            </a:r>
            <a:r>
              <a:rPr lang="ko-KR" altLang="en-US" b="1" dirty="0">
                <a:solidFill>
                  <a:srgbClr val="2E75B6"/>
                </a:solidFill>
              </a:rPr>
              <a:t>구조의 블록 암호</a:t>
            </a:r>
            <a:endParaRPr lang="en-US" altLang="ko-KR" b="1" dirty="0">
              <a:solidFill>
                <a:srgbClr val="2E75B6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민감한 정보의 보호와 개인 프라이버시 등을</a:t>
            </a:r>
            <a:br>
              <a:rPr lang="en-US" altLang="ko-KR" dirty="0"/>
            </a:br>
            <a:r>
              <a:rPr lang="ko-KR" altLang="en-US" dirty="0"/>
              <a:t>보호하기 위해 개발됨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128 </a:t>
            </a:r>
            <a:r>
              <a:rPr lang="ko-KR" altLang="en-US" dirty="0"/>
              <a:t>비트의 </a:t>
            </a:r>
            <a:r>
              <a:rPr lang="ko-KR" altLang="en-US" dirty="0" err="1"/>
              <a:t>평문</a:t>
            </a:r>
            <a:r>
              <a:rPr lang="ko-KR" altLang="en-US" dirty="0"/>
              <a:t> 블록과 </a:t>
            </a:r>
            <a:r>
              <a:rPr lang="en-US" altLang="ko-KR" dirty="0"/>
              <a:t>128</a:t>
            </a:r>
            <a:r>
              <a:rPr lang="ko-KR" altLang="en-US" dirty="0"/>
              <a:t>비트 키를 입력으로 사용</a:t>
            </a:r>
            <a:endParaRPr lang="en-US" altLang="ko-KR" dirty="0"/>
          </a:p>
          <a:p>
            <a:pPr lvl="2"/>
            <a:r>
              <a:rPr lang="en-US" altLang="ko-KR" dirty="0"/>
              <a:t>16</a:t>
            </a:r>
            <a:r>
              <a:rPr lang="ko-KR" altLang="en-US" dirty="0"/>
              <a:t>라운드를 거쳐 </a:t>
            </a:r>
            <a:r>
              <a:rPr lang="en-US" altLang="ko-KR" dirty="0"/>
              <a:t>128</a:t>
            </a:r>
            <a:r>
              <a:rPr lang="ko-KR" altLang="en-US" dirty="0"/>
              <a:t>비트 암호문 블록 출력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 descr="도표, 스케치, 기술 도면, 평면도이(가) 표시된 사진&#10;&#10;자동 생성된 설명">
            <a:extLst>
              <a:ext uri="{FF2B5EF4-FFF2-40B4-BE49-F238E27FC236}">
                <a16:creationId xmlns:a16="http://schemas.microsoft.com/office/drawing/2014/main" id="{306B58C2-99EF-CB1F-CD9C-C637917FA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897" y="1739230"/>
            <a:ext cx="2545112" cy="388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5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SEED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dirty="0"/>
              <a:t>Feistel </a:t>
            </a:r>
            <a:r>
              <a:rPr lang="ko-KR" altLang="en-US" dirty="0"/>
              <a:t>구조를 갖는 블록 암호알고리즘은 </a:t>
            </a:r>
            <a:r>
              <a:rPr lang="en-US" altLang="ko-KR" b="1" dirty="0">
                <a:solidFill>
                  <a:srgbClr val="2E75B6"/>
                </a:solidFill>
              </a:rPr>
              <a:t>F </a:t>
            </a:r>
            <a:r>
              <a:rPr lang="ko-KR" altLang="en-US" b="1" dirty="0">
                <a:solidFill>
                  <a:srgbClr val="2E75B6"/>
                </a:solidFill>
              </a:rPr>
              <a:t>함수</a:t>
            </a:r>
            <a:r>
              <a:rPr lang="ko-KR" altLang="en-US" dirty="0"/>
              <a:t>의</a:t>
            </a:r>
            <a:r>
              <a:rPr lang="ko-KR" altLang="en-US" b="1" dirty="0">
                <a:solidFill>
                  <a:srgbClr val="2E75B6"/>
                </a:solidFill>
              </a:rPr>
              <a:t> </a:t>
            </a:r>
            <a:r>
              <a:rPr lang="ko-KR" altLang="en-US" dirty="0"/>
              <a:t>특성에 따라 구분됨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SEED</a:t>
            </a:r>
            <a:r>
              <a:rPr lang="ko-KR" altLang="en-US" dirty="0"/>
              <a:t>의 </a:t>
            </a:r>
            <a:r>
              <a:rPr lang="en-US" altLang="ko-KR" dirty="0"/>
              <a:t>F </a:t>
            </a:r>
            <a:r>
              <a:rPr lang="ko-KR" altLang="en-US" dirty="0"/>
              <a:t>함수는 수정된 </a:t>
            </a:r>
            <a:r>
              <a:rPr lang="en-US" altLang="ko-KR" dirty="0"/>
              <a:t>64</a:t>
            </a:r>
            <a:r>
              <a:rPr lang="ko-KR" altLang="en-US" dirty="0"/>
              <a:t>비트 </a:t>
            </a:r>
            <a:r>
              <a:rPr lang="en-US" altLang="ko-KR" dirty="0"/>
              <a:t>Feistel </a:t>
            </a:r>
            <a:r>
              <a:rPr lang="ko-KR" altLang="en-US" dirty="0"/>
              <a:t>형태로 구성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32</a:t>
            </a:r>
            <a:r>
              <a:rPr lang="ko-KR" altLang="en-US" dirty="0"/>
              <a:t>비트 블록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(C, D)</a:t>
            </a:r>
            <a:r>
              <a:rPr lang="ko-KR" altLang="en-US" dirty="0"/>
              <a:t>를 입력으로 받아</a:t>
            </a:r>
            <a:br>
              <a:rPr lang="en-US" altLang="ko-KR" dirty="0"/>
            </a:br>
            <a:r>
              <a:rPr lang="en-US" altLang="ko-KR" dirty="0"/>
              <a:t>32</a:t>
            </a:r>
            <a:r>
              <a:rPr lang="ko-KR" altLang="en-US" dirty="0"/>
              <a:t>비트 블록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(C’, D’)</a:t>
            </a:r>
            <a:r>
              <a:rPr lang="ko-KR" altLang="en-US" dirty="0"/>
              <a:t>를 출력</a:t>
            </a:r>
            <a:endParaRPr lang="en-US" altLang="ko-KR" dirty="0"/>
          </a:p>
        </p:txBody>
      </p:sp>
      <p:pic>
        <p:nvPicPr>
          <p:cNvPr id="4" name="그림 3" descr="도표, 라인, 기술 도면, 평면도이(가) 표시된 사진&#10;&#10;자동 생성된 설명">
            <a:extLst>
              <a:ext uri="{FF2B5EF4-FFF2-40B4-BE49-F238E27FC236}">
                <a16:creationId xmlns:a16="http://schemas.microsoft.com/office/drawing/2014/main" id="{2D1122CF-0F23-C112-A631-B28428B35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390" y="2409668"/>
            <a:ext cx="2848768" cy="423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0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Counter </a:t>
            </a:r>
            <a:r>
              <a:rPr lang="ko-KR" altLang="en-US" dirty="0"/>
              <a:t>운영 모드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다양한 운영 모드 중 </a:t>
            </a:r>
            <a:r>
              <a:rPr lang="en-US" altLang="ko-KR" b="1" dirty="0">
                <a:solidFill>
                  <a:srgbClr val="2E75B6"/>
                </a:solidFill>
              </a:rPr>
              <a:t>Counter </a:t>
            </a:r>
            <a:r>
              <a:rPr lang="ko-KR" altLang="en-US" b="1" dirty="0">
                <a:solidFill>
                  <a:srgbClr val="2E75B6"/>
                </a:solidFill>
              </a:rPr>
              <a:t>모드</a:t>
            </a:r>
            <a:r>
              <a:rPr lang="ko-KR" altLang="en-US" dirty="0"/>
              <a:t>의 최적 구현 진행</a:t>
            </a:r>
            <a:endParaRPr lang="en-US" altLang="ko-KR" dirty="0"/>
          </a:p>
          <a:p>
            <a:pPr lvl="1"/>
            <a:r>
              <a:rPr lang="ko-KR" altLang="en-US" dirty="0" err="1"/>
              <a:t>평문</a:t>
            </a:r>
            <a:r>
              <a:rPr lang="ko-KR" altLang="en-US" dirty="0"/>
              <a:t> 대신 </a:t>
            </a:r>
            <a:r>
              <a:rPr lang="en-US" altLang="ko-KR" dirty="0"/>
              <a:t>IV(Initialization Vector)</a:t>
            </a:r>
            <a:r>
              <a:rPr lang="ko-KR" altLang="en-US" dirty="0"/>
              <a:t>를 입력 값으로 사용하는 운용 모드</a:t>
            </a:r>
            <a:endParaRPr lang="en-US" altLang="ko-KR" dirty="0"/>
          </a:p>
          <a:p>
            <a:pPr lvl="1"/>
            <a:r>
              <a:rPr lang="en-US" altLang="ko-KR" dirty="0"/>
              <a:t>IV</a:t>
            </a:r>
            <a:r>
              <a:rPr lang="ko-KR" altLang="en-US" dirty="0"/>
              <a:t>는 고정 상수인 </a:t>
            </a:r>
            <a:r>
              <a:rPr lang="en-US" altLang="ko-KR" b="1" dirty="0">
                <a:solidFill>
                  <a:srgbClr val="2E75B6"/>
                </a:solidFill>
              </a:rPr>
              <a:t>Nonce</a:t>
            </a:r>
            <a:r>
              <a:rPr lang="ko-KR" altLang="en-US" dirty="0"/>
              <a:t>와 변수인 </a:t>
            </a:r>
            <a:r>
              <a:rPr lang="en-US" altLang="ko-KR" b="1" dirty="0">
                <a:solidFill>
                  <a:srgbClr val="2E75B6"/>
                </a:solidFill>
              </a:rPr>
              <a:t>Counter</a:t>
            </a:r>
            <a:r>
              <a:rPr lang="ko-KR" altLang="en-US" dirty="0"/>
              <a:t>로 이루어짐</a:t>
            </a:r>
            <a:endParaRPr lang="en-US" altLang="ko-KR" dirty="0"/>
          </a:p>
          <a:p>
            <a:pPr lvl="1"/>
            <a:r>
              <a:rPr lang="ko-KR" altLang="en-US" dirty="0"/>
              <a:t>암호화 구조가 동일하며 병렬 처리가 가능하다는 장점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D06C33-C9B6-3A26-4028-C3D2BD39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074922"/>
            <a:ext cx="7772400" cy="331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6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ARM </a:t>
            </a:r>
            <a:r>
              <a:rPr lang="ko-KR" altLang="en-US" dirty="0"/>
              <a:t>프로세서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ARMv8</a:t>
            </a:r>
            <a:r>
              <a:rPr lang="ko-KR" altLang="en-US" dirty="0"/>
              <a:t>은</a:t>
            </a:r>
            <a:r>
              <a:rPr lang="en-US" altLang="ko-KR" dirty="0"/>
              <a:t> ARM</a:t>
            </a:r>
            <a:r>
              <a:rPr lang="ko-KR" altLang="en-US" dirty="0"/>
              <a:t>의</a:t>
            </a:r>
            <a:r>
              <a:rPr lang="en-US" altLang="ko-KR" dirty="0"/>
              <a:t> 64</a:t>
            </a:r>
            <a:r>
              <a:rPr lang="ko-KR" altLang="en-US" dirty="0"/>
              <a:t>비트</a:t>
            </a:r>
            <a:r>
              <a:rPr lang="en-US" altLang="ko-KR" dirty="0"/>
              <a:t> </a:t>
            </a:r>
            <a:r>
              <a:rPr lang="ko-KR" altLang="en-US" dirty="0"/>
              <a:t>임베디드 아키텍처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병렬 구현 진행</a:t>
            </a:r>
            <a:endParaRPr lang="en-US" altLang="ko-KR" dirty="0"/>
          </a:p>
          <a:p>
            <a:pPr lvl="2"/>
            <a:r>
              <a:rPr lang="en-US" altLang="ko-KR" dirty="0"/>
              <a:t>32</a:t>
            </a:r>
            <a:r>
              <a:rPr lang="ko-KR" altLang="en-US" dirty="0"/>
              <a:t>개의</a:t>
            </a:r>
            <a:r>
              <a:rPr lang="en-US" altLang="ko-KR" dirty="0"/>
              <a:t> 128</a:t>
            </a:r>
            <a:r>
              <a:rPr lang="ko-KR" altLang="en-US" dirty="0"/>
              <a:t>비트 벡터 레지스터</a:t>
            </a:r>
            <a:r>
              <a:rPr lang="en-US" altLang="ko-KR" dirty="0"/>
              <a:t>(v0-v31)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2E75B6"/>
                </a:solidFill>
              </a:rPr>
              <a:t>SIMD</a:t>
            </a:r>
            <a:r>
              <a:rPr lang="ko-KR" altLang="en-US" dirty="0"/>
              <a:t> 명령어 집합을 통해 병렬 구현 가능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EFA8093F-E16E-97EF-AC25-2DAC0197C7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5710243"/>
                  </p:ext>
                </p:extLst>
              </p:nvPr>
            </p:nvGraphicFramePr>
            <p:xfrm>
              <a:off x="2158999" y="4254710"/>
              <a:ext cx="7874001" cy="213820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47889">
                      <a:extLst>
                        <a:ext uri="{9D8B030D-6E8A-4147-A177-3AD203B41FA5}">
                          <a16:colId xmlns:a16="http://schemas.microsoft.com/office/drawing/2014/main" val="3100644370"/>
                        </a:ext>
                      </a:extLst>
                    </a:gridCol>
                    <a:gridCol w="2088016">
                      <a:extLst>
                        <a:ext uri="{9D8B030D-6E8A-4147-A177-3AD203B41FA5}">
                          <a16:colId xmlns:a16="http://schemas.microsoft.com/office/drawing/2014/main" val="2058283390"/>
                        </a:ext>
                      </a:extLst>
                    </a:gridCol>
                    <a:gridCol w="2569596">
                      <a:extLst>
                        <a:ext uri="{9D8B030D-6E8A-4147-A177-3AD203B41FA5}">
                          <a16:colId xmlns:a16="http://schemas.microsoft.com/office/drawing/2014/main" val="2289106060"/>
                        </a:ext>
                      </a:extLst>
                    </a:gridCol>
                    <a:gridCol w="1968500">
                      <a:extLst>
                        <a:ext uri="{9D8B030D-6E8A-4147-A177-3AD203B41FA5}">
                          <a16:colId xmlns:a16="http://schemas.microsoft.com/office/drawing/2014/main" val="647560125"/>
                        </a:ext>
                      </a:extLst>
                    </a:gridCol>
                  </a:tblGrid>
                  <a:tr h="33620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/>
                            <a:t>Asm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Operands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Description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Operation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0201481"/>
                      </a:ext>
                    </a:extLst>
                  </a:tr>
                  <a:tr h="33620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EOR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Bitwise exclusive OR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/>
                            <a:t> ←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1200" b="0" smtClean="0">
                                  <a:latin typeface="Cambria Math" panose="02040503050406030204" pitchFamily="18" charset="0"/>
                                </a:rPr>
                                <m:t> ⊕ </m:t>
                              </m:r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0712651"/>
                      </a:ext>
                    </a:extLst>
                  </a:tr>
                  <a:tr h="33620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SUB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Subtract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/>
                            <a:t> ←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1200" b="0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06602180"/>
                      </a:ext>
                    </a:extLst>
                  </a:tr>
                  <a:tr h="33620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TBL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Table vector lookup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/>
                            <a:t> ←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1200" b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/>
                            <a:t>[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/>
                            <a:t>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80698822"/>
                      </a:ext>
                    </a:extLst>
                  </a:tr>
                  <a:tr h="41449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TBX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/>
                            <a:t>Table vector lookup</a:t>
                          </a:r>
                          <a:endParaRPr lang="ko-KR" altLang="en-US" sz="1200" dirty="0"/>
                        </a:p>
                        <a:p>
                          <a:pPr algn="ctr" latinLnBrk="1"/>
                          <a:r>
                            <a:rPr lang="en-US" altLang="ko-KR" sz="1200" dirty="0"/>
                            <a:t>extension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/>
                            <a:t> ←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1200" b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/>
                            <a:t>[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/>
                            <a:t>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86523230"/>
                      </a:ext>
                    </a:extLst>
                  </a:tr>
                  <a:tr h="33620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TRN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Transpose vectors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/>
                            <a:t> ←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1200" b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/>
                            <a:t>[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/>
                            <a:t>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832618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EFA8093F-E16E-97EF-AC25-2DAC0197C7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5710243"/>
                  </p:ext>
                </p:extLst>
              </p:nvPr>
            </p:nvGraphicFramePr>
            <p:xfrm>
              <a:off x="2158999" y="4254710"/>
              <a:ext cx="7874001" cy="213820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47889">
                      <a:extLst>
                        <a:ext uri="{9D8B030D-6E8A-4147-A177-3AD203B41FA5}">
                          <a16:colId xmlns:a16="http://schemas.microsoft.com/office/drawing/2014/main" val="3100644370"/>
                        </a:ext>
                      </a:extLst>
                    </a:gridCol>
                    <a:gridCol w="2088016">
                      <a:extLst>
                        <a:ext uri="{9D8B030D-6E8A-4147-A177-3AD203B41FA5}">
                          <a16:colId xmlns:a16="http://schemas.microsoft.com/office/drawing/2014/main" val="2058283390"/>
                        </a:ext>
                      </a:extLst>
                    </a:gridCol>
                    <a:gridCol w="2569596">
                      <a:extLst>
                        <a:ext uri="{9D8B030D-6E8A-4147-A177-3AD203B41FA5}">
                          <a16:colId xmlns:a16="http://schemas.microsoft.com/office/drawing/2014/main" val="2289106060"/>
                        </a:ext>
                      </a:extLst>
                    </a:gridCol>
                    <a:gridCol w="1968500">
                      <a:extLst>
                        <a:ext uri="{9D8B030D-6E8A-4147-A177-3AD203B41FA5}">
                          <a16:colId xmlns:a16="http://schemas.microsoft.com/office/drawing/2014/main" val="647560125"/>
                        </a:ext>
                      </a:extLst>
                    </a:gridCol>
                  </a:tblGrid>
                  <a:tr h="33620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/>
                            <a:t>Asm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Operands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Description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Operation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0201481"/>
                      </a:ext>
                    </a:extLst>
                  </a:tr>
                  <a:tr h="33620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EOR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34" t="-100000" r="-219006" b="-4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Bitwise exclusive OR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10" t="-100000" r="-1238" b="-4339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0712651"/>
                      </a:ext>
                    </a:extLst>
                  </a:tr>
                  <a:tr h="33620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SUB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34" t="-203636" r="-219006" b="-34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Subtract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10" t="-203636" r="-1238" b="-34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6602180"/>
                      </a:ext>
                    </a:extLst>
                  </a:tr>
                  <a:tr h="33620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TBL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34" t="-303636" r="-219006" b="-24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Table vector lookup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10" t="-303636" r="-1238" b="-24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06988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TBX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34" t="-292105" r="-219006" b="-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/>
                            <a:t>Table vector lookup</a:t>
                          </a:r>
                          <a:endParaRPr lang="ko-KR" altLang="en-US" sz="1200" dirty="0"/>
                        </a:p>
                        <a:p>
                          <a:pPr algn="ctr" latinLnBrk="1"/>
                          <a:r>
                            <a:rPr lang="en-US" altLang="ko-KR" sz="1200" dirty="0"/>
                            <a:t>extension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10" t="-292105" r="-1238" b="-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6523230"/>
                      </a:ext>
                    </a:extLst>
                  </a:tr>
                  <a:tr h="33620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TRN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34" t="-541818" r="-219006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Transpose vectors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10" t="-541818" r="-1238" b="-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32618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6069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2E75B6"/>
                </a:solidFill>
              </a:rPr>
              <a:t>사전 연산</a:t>
            </a:r>
            <a:r>
              <a:rPr lang="ko-KR" altLang="en-US" dirty="0"/>
              <a:t>을 통한 일부 연산 생략</a:t>
            </a:r>
            <a:endParaRPr lang="en-US" altLang="ko-KR" dirty="0"/>
          </a:p>
          <a:p>
            <a:pPr lvl="1"/>
            <a:r>
              <a:rPr lang="ko-KR" altLang="en-US" dirty="0"/>
              <a:t>고정 값인 </a:t>
            </a:r>
            <a:r>
              <a:rPr lang="en-US" altLang="ko-KR" dirty="0"/>
              <a:t>Nonce</a:t>
            </a:r>
            <a:r>
              <a:rPr lang="ko-KR" altLang="en-US" dirty="0" err="1"/>
              <a:t>를</a:t>
            </a:r>
            <a:r>
              <a:rPr lang="ko-KR" altLang="en-US" dirty="0"/>
              <a:t> 사용한다는 특징 활용</a:t>
            </a:r>
            <a:endParaRPr lang="en-US" altLang="ko-KR" dirty="0"/>
          </a:p>
          <a:p>
            <a:pPr lvl="2"/>
            <a:r>
              <a:rPr lang="ko-KR" altLang="en-US" dirty="0"/>
              <a:t>고정 값을 사용한 연산은 다른 연산에서도 </a:t>
            </a:r>
            <a:r>
              <a:rPr lang="ko-KR" altLang="en-US" b="1" dirty="0">
                <a:solidFill>
                  <a:srgbClr val="2E75B6"/>
                </a:solidFill>
              </a:rPr>
              <a:t>동일한 값이 </a:t>
            </a:r>
            <a:r>
              <a:rPr lang="ko-KR" altLang="en-US" dirty="0"/>
              <a:t>나옴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라운드 연산에서 </a:t>
            </a:r>
            <a:r>
              <a:rPr lang="en-US" altLang="ko-KR" dirty="0"/>
              <a:t>F </a:t>
            </a:r>
            <a:r>
              <a:rPr lang="ko-KR" altLang="en-US" dirty="0"/>
              <a:t>함수 연산 생략 가능</a:t>
            </a:r>
            <a:endParaRPr lang="en-US" altLang="ko-KR" dirty="0"/>
          </a:p>
          <a:p>
            <a:pPr lvl="2"/>
            <a:r>
              <a:rPr lang="ko-KR" altLang="en-US" dirty="0"/>
              <a:t>사전 연산 후 값을 불러 와서 연산 생략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246A18-CACB-ABB3-1324-4FD160577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99" y="3527873"/>
            <a:ext cx="5791201" cy="268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2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벡터 레지스터 정렬</a:t>
            </a:r>
            <a:endParaRPr lang="en-US" altLang="ko-KR" dirty="0"/>
          </a:p>
          <a:p>
            <a:pPr lvl="1"/>
            <a:r>
              <a:rPr lang="ko-Kore-KR" altLang="en-US" dirty="0"/>
              <a:t>한 레지스터에서 </a:t>
            </a:r>
            <a:r>
              <a:rPr lang="ko-Kore-KR" altLang="en-US" b="1" dirty="0">
                <a:solidFill>
                  <a:srgbClr val="2E75B6"/>
                </a:solidFill>
              </a:rPr>
              <a:t>동일한 </a:t>
            </a:r>
            <a:r>
              <a:rPr lang="en-US" altLang="ko-Kore-KR" b="1" dirty="0" err="1">
                <a:solidFill>
                  <a:srgbClr val="2E75B6"/>
                </a:solidFill>
              </a:rPr>
              <a:t>Sbox</a:t>
            </a:r>
            <a:r>
              <a:rPr lang="ko-Kore-KR" altLang="en-US" dirty="0"/>
              <a:t>를 사용하기 위함</a:t>
            </a:r>
            <a:endParaRPr lang="en-US" altLang="ko-Kore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입력 값을 처음 </a:t>
            </a:r>
            <a:r>
              <a:rPr lang="ko-KR" altLang="en-US" dirty="0" err="1"/>
              <a:t>로드하면</a:t>
            </a:r>
            <a:r>
              <a:rPr lang="ko-KR" altLang="en-US" dirty="0"/>
              <a:t> </a:t>
            </a:r>
            <a:r>
              <a:rPr lang="en-US" altLang="ko-KR" dirty="0"/>
              <a:t>(a)</a:t>
            </a:r>
            <a:r>
              <a:rPr lang="ko-KR" altLang="en-US" dirty="0"/>
              <a:t>와 같은</a:t>
            </a:r>
            <a:br>
              <a:rPr lang="en-US" altLang="ko-KR" dirty="0"/>
            </a:br>
            <a:r>
              <a:rPr lang="ko-KR" altLang="en-US" dirty="0"/>
              <a:t>상태로 레지스터에 등록</a:t>
            </a:r>
            <a:endParaRPr lang="en-US" altLang="ko-KR" dirty="0"/>
          </a:p>
          <a:p>
            <a:pPr lvl="2"/>
            <a:r>
              <a:rPr lang="ko-KR" altLang="en-US" dirty="0"/>
              <a:t>한 레지스터에서 사용하는 </a:t>
            </a:r>
            <a:r>
              <a:rPr lang="en-US" altLang="ko-KR" b="1" dirty="0" err="1">
                <a:solidFill>
                  <a:srgbClr val="2E75B6"/>
                </a:solidFill>
              </a:rPr>
              <a:t>Sbox</a:t>
            </a:r>
            <a:r>
              <a:rPr lang="ko-KR" altLang="en-US" b="1" dirty="0">
                <a:solidFill>
                  <a:srgbClr val="2E75B6"/>
                </a:solidFill>
              </a:rPr>
              <a:t>가 </a:t>
            </a:r>
            <a:r>
              <a:rPr lang="en-US" altLang="ko-KR" b="1" dirty="0">
                <a:solidFill>
                  <a:srgbClr val="2E75B6"/>
                </a:solidFill>
              </a:rPr>
              <a:t>2</a:t>
            </a:r>
            <a:r>
              <a:rPr lang="ko-KR" altLang="en-US" b="1" dirty="0">
                <a:solidFill>
                  <a:srgbClr val="2E75B6"/>
                </a:solidFill>
              </a:rPr>
              <a:t>개</a:t>
            </a:r>
            <a:endParaRPr lang="en-US" altLang="ko-KR" b="1" dirty="0">
              <a:solidFill>
                <a:srgbClr val="2E75B6"/>
              </a:solidFill>
            </a:endParaRP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정렬을 통해 </a:t>
            </a:r>
            <a:r>
              <a:rPr lang="en-US" altLang="ko-KR" dirty="0"/>
              <a:t>(b)</a:t>
            </a:r>
            <a:r>
              <a:rPr lang="ko-KR" altLang="en-US" dirty="0"/>
              <a:t>와 같은 상태의</a:t>
            </a:r>
            <a:br>
              <a:rPr lang="en-US" altLang="ko-KR" dirty="0"/>
            </a:br>
            <a:r>
              <a:rPr lang="ko-KR" altLang="en-US" dirty="0"/>
              <a:t>레지스터로 </a:t>
            </a:r>
            <a:r>
              <a:rPr lang="ko-KR" altLang="en-US" dirty="0" err="1"/>
              <a:t>만들어줌</a:t>
            </a:r>
            <a:endParaRPr lang="en-US" altLang="ko-KR" dirty="0"/>
          </a:p>
          <a:p>
            <a:pPr lvl="2"/>
            <a:r>
              <a:rPr lang="ko-KR" altLang="en-US" dirty="0"/>
              <a:t>한 레지스터에서 사용하는 </a:t>
            </a:r>
            <a:r>
              <a:rPr lang="en-US" altLang="ko-KR" b="1" dirty="0" err="1">
                <a:solidFill>
                  <a:srgbClr val="2E75B6"/>
                </a:solidFill>
              </a:rPr>
              <a:t>Sbox</a:t>
            </a:r>
            <a:r>
              <a:rPr lang="ko-KR" altLang="en-US" b="1" dirty="0">
                <a:solidFill>
                  <a:srgbClr val="2E75B6"/>
                </a:solidFill>
              </a:rPr>
              <a:t>가 </a:t>
            </a:r>
            <a:r>
              <a:rPr lang="en-US" altLang="ko-KR" b="1" dirty="0">
                <a:solidFill>
                  <a:srgbClr val="2E75B6"/>
                </a:solidFill>
              </a:rPr>
              <a:t>1</a:t>
            </a:r>
            <a:r>
              <a:rPr lang="ko-KR" altLang="en-US" b="1" dirty="0">
                <a:solidFill>
                  <a:srgbClr val="2E75B6"/>
                </a:solidFill>
              </a:rPr>
              <a:t>개</a:t>
            </a:r>
            <a:endParaRPr lang="en-US" altLang="ko-KR" b="1" dirty="0">
              <a:solidFill>
                <a:srgbClr val="2E75B6"/>
              </a:solidFill>
            </a:endParaRP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3D6A73-9B9D-1B2C-46F8-4F19032D0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590825"/>
            <a:ext cx="5607880" cy="275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60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ko-KR" sz="2600" dirty="0"/>
                  <a:t>TBL</a:t>
                </a:r>
                <a:r>
                  <a:rPr lang="ko-KR" altLang="en-US" sz="2600" dirty="0"/>
                  <a:t> 명령어를 사용하면 </a:t>
                </a:r>
                <a:r>
                  <a:rPr lang="en-US" altLang="ko-KR" sz="2600" dirty="0" err="1"/>
                  <a:t>Sbox</a:t>
                </a:r>
                <a:r>
                  <a:rPr lang="en-US" altLang="ko-KR" sz="2600" dirty="0"/>
                  <a:t> </a:t>
                </a:r>
                <a:r>
                  <a:rPr lang="ko-KR" altLang="en-US" sz="2600" dirty="0"/>
                  <a:t>연산을 효율적으로 구현 가능</a:t>
                </a:r>
                <a:endParaRPr lang="en-US" altLang="ko-KR" sz="2600" dirty="0"/>
              </a:p>
              <a:p>
                <a:pPr lvl="1"/>
                <a:r>
                  <a:rPr lang="en-US" altLang="ko-KR" dirty="0"/>
                  <a:t>TBL </a:t>
                </a:r>
                <a:r>
                  <a:rPr lang="ko-KR" altLang="en-US" dirty="0"/>
                  <a:t>명령어는 벡터 </a:t>
                </a:r>
                <a:r>
                  <a:rPr lang="ko-KR" altLang="en-US" dirty="0" err="1"/>
                  <a:t>룩업</a:t>
                </a:r>
                <a:r>
                  <a:rPr lang="ko-KR" altLang="en-US" dirty="0"/>
                  <a:t> 테이블을 불러옴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r>
                  <a:rPr lang="ko-KR" altLang="en-US" dirty="0" err="1"/>
                  <a:t>룩업</a:t>
                </a:r>
                <a:r>
                  <a:rPr lang="ko-KR" altLang="en-US" dirty="0"/>
                  <a:t> 테이블에 </a:t>
                </a:r>
                <a:r>
                  <a:rPr lang="ko-KR" altLang="en-US" dirty="0" err="1"/>
                  <a:t>저장되어있는</a:t>
                </a:r>
                <a:r>
                  <a:rPr lang="ko-KR" altLang="en-US" dirty="0"/>
                  <a:t> </a:t>
                </a:r>
                <a:r>
                  <a:rPr lang="en-US" altLang="ko-KR" dirty="0" err="1"/>
                  <a:t>Sbox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빈 레지스터에 저장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레지스터에 저장된 </a:t>
                </a:r>
                <a:r>
                  <a:rPr lang="en-US" altLang="ko-KR" dirty="0" err="1"/>
                  <a:t>Sbox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하나씩 조회하면서 연산 진행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/>
                  <a:t> 레지스터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입력 벡터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에 들어 있는 벡터 값을 읽어서 </a:t>
                </a:r>
                <a:br>
                  <a:rPr lang="en-US" altLang="ko-KR" dirty="0"/>
                </a:br>
                <a:r>
                  <a:rPr lang="ko-KR" altLang="en-US" dirty="0"/>
                  <a:t>그 값들은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레지스터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룩업</a:t>
                </a:r>
                <a:r>
                  <a:rPr lang="ko-KR" altLang="en-US" dirty="0"/>
                  <a:t> 테이블 저장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의 인덱스로 사용</a:t>
                </a: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레지스터의 해당 인덱스에 저장된 값은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레지스터에 저장됨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레지스터에 저장된 위치는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/>
                  <a:t> 레지스터에서</a:t>
                </a:r>
                <a:br>
                  <a:rPr lang="en-US" altLang="ko-KR" dirty="0"/>
                </a:br>
                <a:r>
                  <a:rPr lang="ko-KR" altLang="en-US" dirty="0"/>
                  <a:t>값을 읽을 때의 인덱스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B2192076-3968-B845-5A75-524E6E7D8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262" y="2776594"/>
            <a:ext cx="3105312" cy="372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60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G </a:t>
                </a:r>
                <a:r>
                  <a:rPr lang="ko-KR" altLang="en-US" dirty="0"/>
                  <a:t>함수 최적화</a:t>
                </a:r>
                <a:endParaRPr lang="en-US" altLang="ko-KR" dirty="0"/>
              </a:p>
              <a:p>
                <a:pPr lvl="1"/>
                <a:r>
                  <a:rPr lang="en-US" altLang="ko-KR" dirty="0" err="1"/>
                  <a:t>Sbox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연산 이후 상수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 err="1"/>
                  <a:t>를</a:t>
                </a:r>
                <a:r>
                  <a:rPr lang="ko-KR" altLang="en-US" dirty="0"/>
                  <a:t> 사용한 연산을 진행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해당 상수 값을 계속 로드하고 저장하는 과정은 </a:t>
                </a:r>
                <a:r>
                  <a:rPr lang="ko-KR" altLang="en-US" b="1" dirty="0">
                    <a:solidFill>
                      <a:srgbClr val="C00000"/>
                    </a:solidFill>
                  </a:rPr>
                  <a:t>성능 저하</a:t>
                </a:r>
                <a:r>
                  <a:rPr lang="ko-KR" altLang="en-US" dirty="0"/>
                  <a:t>를 일으킴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ore-KR" altLang="en-US" dirty="0"/>
                  <a:t>상수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 err="1"/>
                  <a:t>를</a:t>
                </a:r>
                <a:r>
                  <a:rPr lang="ko-KR" altLang="en-US" dirty="0"/>
                  <a:t> 레지스터에 저장해서 사용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입력 값을 정렬했듯이 </a:t>
                </a:r>
                <a:r>
                  <a:rPr lang="ko-KR" altLang="en-US" b="1" dirty="0">
                    <a:solidFill>
                      <a:srgbClr val="2E75B6"/>
                    </a:solidFill>
                  </a:rPr>
                  <a:t>상수 값도 </a:t>
                </a:r>
                <a:r>
                  <a:rPr lang="ko-KR" altLang="en-US" b="1" dirty="0" err="1">
                    <a:solidFill>
                      <a:srgbClr val="2E75B6"/>
                    </a:solidFill>
                  </a:rPr>
                  <a:t>정렬</a:t>
                </a:r>
                <a:r>
                  <a:rPr lang="ko-KR" altLang="en-US" dirty="0" err="1"/>
                  <a:t>해줘야함</a:t>
                </a: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 descr="도표, 스케치, 그림, 라인이(가) 표시된 사진&#10;&#10;자동 생성된 설명">
            <a:extLst>
              <a:ext uri="{FF2B5EF4-FFF2-40B4-BE49-F238E27FC236}">
                <a16:creationId xmlns:a16="http://schemas.microsoft.com/office/drawing/2014/main" id="{48BC645A-76A4-5CB0-795E-17FE5D528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558" y="3160309"/>
            <a:ext cx="3855280" cy="2864934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B723D84-E5B8-8CBD-6DC0-043FFDB06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471539"/>
              </p:ext>
            </p:extLst>
          </p:nvPr>
        </p:nvGraphicFramePr>
        <p:xfrm>
          <a:off x="695553" y="4260797"/>
          <a:ext cx="6959780" cy="1267156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45250">
                  <a:extLst>
                    <a:ext uri="{9D8B030D-6E8A-4147-A177-3AD203B41FA5}">
                      <a16:colId xmlns:a16="http://schemas.microsoft.com/office/drawing/2014/main" val="876598859"/>
                    </a:ext>
                  </a:extLst>
                </a:gridCol>
                <a:gridCol w="434302">
                  <a:extLst>
                    <a:ext uri="{9D8B030D-6E8A-4147-A177-3AD203B41FA5}">
                      <a16:colId xmlns:a16="http://schemas.microsoft.com/office/drawing/2014/main" val="507002902"/>
                    </a:ext>
                  </a:extLst>
                </a:gridCol>
                <a:gridCol w="434302">
                  <a:extLst>
                    <a:ext uri="{9D8B030D-6E8A-4147-A177-3AD203B41FA5}">
                      <a16:colId xmlns:a16="http://schemas.microsoft.com/office/drawing/2014/main" val="659041333"/>
                    </a:ext>
                  </a:extLst>
                </a:gridCol>
                <a:gridCol w="434302">
                  <a:extLst>
                    <a:ext uri="{9D8B030D-6E8A-4147-A177-3AD203B41FA5}">
                      <a16:colId xmlns:a16="http://schemas.microsoft.com/office/drawing/2014/main" val="1362560087"/>
                    </a:ext>
                  </a:extLst>
                </a:gridCol>
                <a:gridCol w="434302">
                  <a:extLst>
                    <a:ext uri="{9D8B030D-6E8A-4147-A177-3AD203B41FA5}">
                      <a16:colId xmlns:a16="http://schemas.microsoft.com/office/drawing/2014/main" val="1340918874"/>
                    </a:ext>
                  </a:extLst>
                </a:gridCol>
                <a:gridCol w="434302">
                  <a:extLst>
                    <a:ext uri="{9D8B030D-6E8A-4147-A177-3AD203B41FA5}">
                      <a16:colId xmlns:a16="http://schemas.microsoft.com/office/drawing/2014/main" val="85374973"/>
                    </a:ext>
                  </a:extLst>
                </a:gridCol>
                <a:gridCol w="434302">
                  <a:extLst>
                    <a:ext uri="{9D8B030D-6E8A-4147-A177-3AD203B41FA5}">
                      <a16:colId xmlns:a16="http://schemas.microsoft.com/office/drawing/2014/main" val="2197172310"/>
                    </a:ext>
                  </a:extLst>
                </a:gridCol>
                <a:gridCol w="434302">
                  <a:extLst>
                    <a:ext uri="{9D8B030D-6E8A-4147-A177-3AD203B41FA5}">
                      <a16:colId xmlns:a16="http://schemas.microsoft.com/office/drawing/2014/main" val="1067804338"/>
                    </a:ext>
                  </a:extLst>
                </a:gridCol>
                <a:gridCol w="434302">
                  <a:extLst>
                    <a:ext uri="{9D8B030D-6E8A-4147-A177-3AD203B41FA5}">
                      <a16:colId xmlns:a16="http://schemas.microsoft.com/office/drawing/2014/main" val="2105806962"/>
                    </a:ext>
                  </a:extLst>
                </a:gridCol>
                <a:gridCol w="434302">
                  <a:extLst>
                    <a:ext uri="{9D8B030D-6E8A-4147-A177-3AD203B41FA5}">
                      <a16:colId xmlns:a16="http://schemas.microsoft.com/office/drawing/2014/main" val="494973326"/>
                    </a:ext>
                  </a:extLst>
                </a:gridCol>
                <a:gridCol w="434302">
                  <a:extLst>
                    <a:ext uri="{9D8B030D-6E8A-4147-A177-3AD203B41FA5}">
                      <a16:colId xmlns:a16="http://schemas.microsoft.com/office/drawing/2014/main" val="839669495"/>
                    </a:ext>
                  </a:extLst>
                </a:gridCol>
                <a:gridCol w="434302">
                  <a:extLst>
                    <a:ext uri="{9D8B030D-6E8A-4147-A177-3AD203B41FA5}">
                      <a16:colId xmlns:a16="http://schemas.microsoft.com/office/drawing/2014/main" val="3727168629"/>
                    </a:ext>
                  </a:extLst>
                </a:gridCol>
                <a:gridCol w="434302">
                  <a:extLst>
                    <a:ext uri="{9D8B030D-6E8A-4147-A177-3AD203B41FA5}">
                      <a16:colId xmlns:a16="http://schemas.microsoft.com/office/drawing/2014/main" val="2897601997"/>
                    </a:ext>
                  </a:extLst>
                </a:gridCol>
                <a:gridCol w="434302">
                  <a:extLst>
                    <a:ext uri="{9D8B030D-6E8A-4147-A177-3AD203B41FA5}">
                      <a16:colId xmlns:a16="http://schemas.microsoft.com/office/drawing/2014/main" val="3629210901"/>
                    </a:ext>
                  </a:extLst>
                </a:gridCol>
                <a:gridCol w="434302">
                  <a:extLst>
                    <a:ext uri="{9D8B030D-6E8A-4147-A177-3AD203B41FA5}">
                      <a16:colId xmlns:a16="http://schemas.microsoft.com/office/drawing/2014/main" val="2207358351"/>
                    </a:ext>
                  </a:extLst>
                </a:gridCol>
                <a:gridCol w="434302">
                  <a:extLst>
                    <a:ext uri="{9D8B030D-6E8A-4147-A177-3AD203B41FA5}">
                      <a16:colId xmlns:a16="http://schemas.microsoft.com/office/drawing/2014/main" val="670499052"/>
                    </a:ext>
                  </a:extLst>
                </a:gridCol>
              </a:tblGrid>
              <a:tr h="31678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m0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m2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m0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m2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m0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m2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m0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m2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m0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m2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m0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m2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m0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m2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m0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m2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735113"/>
                  </a:ext>
                </a:extLst>
              </a:tr>
              <a:tr h="31678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m1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m3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m1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m3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m1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m3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m1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m3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m1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m3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m1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m3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m1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m3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m1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m3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577002"/>
                  </a:ext>
                </a:extLst>
              </a:tr>
              <a:tr h="31678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m2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m0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m2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m0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m2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m0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m2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m0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m2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m0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m2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m0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m2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m0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m2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m0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017576"/>
                  </a:ext>
                </a:extLst>
              </a:tr>
              <a:tr h="31678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m3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m1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m3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m1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m3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m1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m3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m1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m3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m1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m3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m1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m3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m1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m3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m1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538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433395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2684</TotalTime>
  <Words>628</Words>
  <Application>Microsoft Macintosh PowerPoint</Application>
  <PresentationFormat>와이드스크린</PresentationFormat>
  <Paragraphs>191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Cambria Math</vt:lpstr>
      <vt:lpstr>CryptoCraft 테마</vt:lpstr>
      <vt:lpstr>제목 테마</vt:lpstr>
      <vt:lpstr>ARM 프로세서 상에서의 블록암호 SEED CTR 모드 최적 구현</vt:lpstr>
      <vt:lpstr>SEED</vt:lpstr>
      <vt:lpstr>SEED</vt:lpstr>
      <vt:lpstr>Counter 운영 모드</vt:lpstr>
      <vt:lpstr>ARM 프로세서</vt:lpstr>
      <vt:lpstr>구현 방법</vt:lpstr>
      <vt:lpstr>구현 방법</vt:lpstr>
      <vt:lpstr>구현 방법</vt:lpstr>
      <vt:lpstr>구현 방법</vt:lpstr>
      <vt:lpstr>성능 평가</vt:lpstr>
      <vt:lpstr>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송민호</cp:lastModifiedBy>
  <cp:revision>276</cp:revision>
  <dcterms:created xsi:type="dcterms:W3CDTF">2019-03-05T04:29:07Z</dcterms:created>
  <dcterms:modified xsi:type="dcterms:W3CDTF">2024-12-13T00:31:14Z</dcterms:modified>
</cp:coreProperties>
</file>