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5"/>
  </p:notesMasterIdLst>
  <p:handoutMasterIdLst>
    <p:handoutMasterId r:id="rId26"/>
  </p:handoutMasterIdLst>
  <p:sldIdLst>
    <p:sldId id="269" r:id="rId3"/>
    <p:sldId id="275" r:id="rId4"/>
    <p:sldId id="280" r:id="rId5"/>
    <p:sldId id="297" r:id="rId6"/>
    <p:sldId id="298" r:id="rId7"/>
    <p:sldId id="296" r:id="rId8"/>
    <p:sldId id="281" r:id="rId9"/>
    <p:sldId id="282" r:id="rId10"/>
    <p:sldId id="283" r:id="rId11"/>
    <p:sldId id="284" r:id="rId12"/>
    <p:sldId id="285" r:id="rId13"/>
    <p:sldId id="286" r:id="rId14"/>
    <p:sldId id="288" r:id="rId15"/>
    <p:sldId id="287" r:id="rId16"/>
    <p:sldId id="292" r:id="rId17"/>
    <p:sldId id="293" r:id="rId18"/>
    <p:sldId id="289" r:id="rId19"/>
    <p:sldId id="290" r:id="rId20"/>
    <p:sldId id="291" r:id="rId21"/>
    <p:sldId id="295" r:id="rId22"/>
    <p:sldId id="294" r:id="rId23"/>
    <p:sldId id="27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629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Optimized SIKE </a:t>
            </a:r>
            <a:br>
              <a:rPr lang="en-US" altLang="ko-KR" dirty="0" smtClean="0"/>
            </a:br>
            <a:r>
              <a:rPr lang="en-US" altLang="ko-KR" dirty="0" smtClean="0"/>
              <a:t>Round 2 on 64-bit ARM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Hwajeong</a:t>
            </a:r>
            <a:r>
              <a:rPr lang="en-US" altLang="ko-KR" dirty="0" smtClean="0"/>
              <a:t> Seo</a:t>
            </a:r>
            <a:r>
              <a:rPr lang="en-US" altLang="ko-KR" baseline="30000" dirty="0" smtClean="0"/>
              <a:t>1</a:t>
            </a:r>
            <a:r>
              <a:rPr lang="en-US" altLang="ko-KR" dirty="0" smtClean="0"/>
              <a:t>, </a:t>
            </a:r>
            <a:r>
              <a:rPr lang="en-US" altLang="ko-KR" dirty="0"/>
              <a:t>Amir </a:t>
            </a:r>
            <a:r>
              <a:rPr lang="en-US" altLang="ko-KR" dirty="0" smtClean="0"/>
              <a:t>Jalali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, </a:t>
            </a:r>
            <a:r>
              <a:rPr lang="en-US" altLang="ko-KR" dirty="0"/>
              <a:t>and Reza </a:t>
            </a:r>
            <a:r>
              <a:rPr lang="en-US" altLang="ko-KR" dirty="0" smtClean="0"/>
              <a:t>Azarderakhsh</a:t>
            </a:r>
            <a:r>
              <a:rPr lang="en-US" altLang="ko-KR" baseline="30000" dirty="0" smtClean="0"/>
              <a:t>2</a:t>
            </a:r>
          </a:p>
          <a:p>
            <a:endParaRPr lang="en-US" altLang="ko-KR" baseline="30000" dirty="0" smtClean="0"/>
          </a:p>
          <a:p>
            <a:r>
              <a:rPr lang="en-US" altLang="ko-KR" baseline="30000" dirty="0"/>
              <a:t>1</a:t>
            </a:r>
            <a:r>
              <a:rPr lang="en-US" altLang="ko-KR" dirty="0"/>
              <a:t>Hansung </a:t>
            </a:r>
            <a:r>
              <a:rPr lang="en-US" altLang="ko-KR" dirty="0" smtClean="0"/>
              <a:t>University, </a:t>
            </a:r>
            <a:r>
              <a:rPr lang="en-US" altLang="ko-KR" baseline="30000" dirty="0"/>
              <a:t>2</a:t>
            </a:r>
            <a:r>
              <a:rPr lang="en-US" altLang="ko-KR" dirty="0"/>
              <a:t>Florida Atlantic University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Multiplication on ARMv8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935710" y="2246811"/>
            <a:ext cx="1966901" cy="42443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a0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935710" y="3064627"/>
            <a:ext cx="1966901" cy="424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b0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35712" y="3882443"/>
            <a:ext cx="1966899" cy="42443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a0b0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68812" y="3882443"/>
            <a:ext cx="1966899" cy="4244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a0b0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27214" y="2246811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X0</a:t>
            </a:r>
            <a:endParaRPr lang="ko-KR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527214" y="3064627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X1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873418" y="4327129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X2</a:t>
            </a:r>
            <a:endParaRPr lang="ko-KR" altLang="en-US" sz="20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6963684" y="4373495"/>
            <a:ext cx="19668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24853" y="4298651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64 bits</a:t>
            </a:r>
            <a:endParaRPr lang="ko-KR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950935" y="4327129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X3</a:t>
            </a:r>
            <a:endParaRPr lang="ko-KR" altLang="en-US" sz="2000" dirty="0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7926969" y="4698761"/>
            <a:ext cx="0" cy="712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51162" y="5411556"/>
            <a:ext cx="100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UMULH</a:t>
            </a:r>
            <a:endParaRPr lang="ko-KR" altLang="en-US" sz="2000" dirty="0"/>
          </a:p>
        </p:txBody>
      </p:sp>
      <p:sp>
        <p:nvSpPr>
          <p:cNvPr id="16" name="직사각형 15"/>
          <p:cNvSpPr/>
          <p:nvPr/>
        </p:nvSpPr>
        <p:spPr>
          <a:xfrm>
            <a:off x="3874504" y="2246811"/>
            <a:ext cx="1966901" cy="42443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a0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74504" y="3064627"/>
            <a:ext cx="1966901" cy="424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b0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874506" y="3882443"/>
            <a:ext cx="1966899" cy="42443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a0b0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07606" y="3882443"/>
            <a:ext cx="1966899" cy="424437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a1b0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66008" y="2246811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X0</a:t>
            </a:r>
            <a:endParaRPr lang="ko-KR" alt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3466008" y="3064627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X1</a:t>
            </a:r>
            <a:endParaRPr lang="ko-KR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3812212" y="4327129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X2</a:t>
            </a:r>
            <a:endParaRPr lang="ko-KR" altLang="en-US" sz="20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3874506" y="4373495"/>
            <a:ext cx="19668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35675" y="4298651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64 bits</a:t>
            </a:r>
            <a:endParaRPr lang="ko-KR" alt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1889729" y="4327129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X3</a:t>
            </a:r>
            <a:endParaRPr lang="ko-KR" altLang="en-US" sz="2000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4837791" y="4698761"/>
            <a:ext cx="0" cy="712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19560" y="5411556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MUL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685345" y="2701679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345" y="2701679"/>
                <a:ext cx="40267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697660" y="2701679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660" y="2701679"/>
                <a:ext cx="40267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/>
          <p:cNvCxnSpPr/>
          <p:nvPr/>
        </p:nvCxnSpPr>
        <p:spPr>
          <a:xfrm>
            <a:off x="4872038" y="3489064"/>
            <a:ext cx="0" cy="393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7" idx="0"/>
          </p:cNvCxnSpPr>
          <p:nvPr/>
        </p:nvCxnSpPr>
        <p:spPr>
          <a:xfrm flipH="1">
            <a:off x="7952262" y="3489064"/>
            <a:ext cx="1966056" cy="393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916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Multiplication on ARMv8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865224" y="2246811"/>
            <a:ext cx="983450" cy="424437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a3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48674" y="2246811"/>
            <a:ext cx="983450" cy="424437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a2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32124" y="2246811"/>
            <a:ext cx="983450" cy="42443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a1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15573" y="2246811"/>
            <a:ext cx="983450" cy="4244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a0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15573" y="3064627"/>
            <a:ext cx="983450" cy="42443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b0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48674" y="3064627"/>
            <a:ext cx="983450" cy="424437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b2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65224" y="3064627"/>
            <a:ext cx="983450" cy="424437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b3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32124" y="3064627"/>
            <a:ext cx="983450" cy="424437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b1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32124" y="3882443"/>
            <a:ext cx="1966899" cy="42443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a0b0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65224" y="3882443"/>
            <a:ext cx="1966899" cy="4244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a1b0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50349" y="2246811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V0</a:t>
            </a:r>
            <a:endParaRPr lang="ko-KR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1350349" y="3064627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V1</a:t>
            </a:r>
            <a:endParaRPr lang="ko-KR" alt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1350349" y="3867846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V2</a:t>
            </a:r>
            <a:endParaRPr lang="ko-KR" altLang="en-US" sz="20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4815573" y="2727942"/>
            <a:ext cx="9834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815573" y="3546003"/>
            <a:ext cx="9834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08783" y="2655295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32 bits</a:t>
            </a:r>
            <a:endParaRPr lang="ko-KR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4908783" y="3466237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32 bits</a:t>
            </a:r>
            <a:endParaRPr lang="ko-KR" altLang="en-US" sz="2000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832124" y="4373495"/>
            <a:ext cx="19668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367166" y="4298651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64 bits</a:t>
            </a:r>
            <a:endParaRPr lang="ko-KR" alt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2944183" y="1811124"/>
            <a:ext cx="1637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SIMD (NEON) </a:t>
            </a:r>
            <a:endParaRPr lang="ko-KR" altLang="en-US" sz="2000" dirty="0"/>
          </a:p>
        </p:txBody>
      </p:sp>
      <p:sp>
        <p:nvSpPr>
          <p:cNvPr id="24" name="직사각형 23"/>
          <p:cNvSpPr/>
          <p:nvPr/>
        </p:nvSpPr>
        <p:spPr>
          <a:xfrm>
            <a:off x="8935710" y="2246811"/>
            <a:ext cx="1966901" cy="42443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a0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935710" y="3064627"/>
            <a:ext cx="1966901" cy="42443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b0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935712" y="3882443"/>
            <a:ext cx="1966899" cy="42443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a0b0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968812" y="3882443"/>
            <a:ext cx="1966899" cy="4244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a0b0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27214" y="2246811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X0</a:t>
            </a:r>
            <a:endParaRPr lang="ko-KR" alt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8527214" y="3064627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X1</a:t>
            </a:r>
            <a:endParaRPr lang="ko-KR" alt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8873418" y="4327129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X2</a:t>
            </a:r>
            <a:endParaRPr lang="ko-KR" altLang="en-US" sz="2000" dirty="0"/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8935710" y="2727942"/>
            <a:ext cx="19669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496879" y="2655295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64 bits</a:t>
            </a:r>
            <a:endParaRPr lang="ko-KR" altLang="en-US" sz="2000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8935712" y="4373495"/>
            <a:ext cx="19668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496881" y="4298651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64 bits</a:t>
            </a:r>
            <a:endParaRPr lang="ko-KR" alt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8354249" y="180356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SISD (A64)</a:t>
            </a:r>
            <a:endParaRPr lang="ko-KR" altLang="en-US" sz="2000" dirty="0"/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8935710" y="3534599"/>
            <a:ext cx="19669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496879" y="3461950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64 bits</a:t>
            </a:r>
            <a:endParaRPr lang="ko-KR" alt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6950935" y="4327129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X3</a:t>
            </a:r>
            <a:endParaRPr lang="ko-KR" altLang="en-US" sz="2000" dirty="0"/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9898997" y="4698762"/>
            <a:ext cx="0" cy="356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V="1">
            <a:off x="7952261" y="4373495"/>
            <a:ext cx="0" cy="681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580766" y="5000433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MUL</a:t>
            </a:r>
            <a:endParaRPr lang="ko-KR" altLang="en-US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7451162" y="5000433"/>
            <a:ext cx="100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UMULH</a:t>
            </a:r>
            <a:endParaRPr lang="ko-KR" altLang="en-US" sz="2000" dirty="0"/>
          </a:p>
        </p:txBody>
      </p:sp>
      <p:cxnSp>
        <p:nvCxnSpPr>
          <p:cNvPr id="43" name="직선 화살표 연결선 42"/>
          <p:cNvCxnSpPr/>
          <p:nvPr/>
        </p:nvCxnSpPr>
        <p:spPr>
          <a:xfrm flipV="1">
            <a:off x="3832123" y="4373496"/>
            <a:ext cx="0" cy="325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371683" y="4722984"/>
            <a:ext cx="949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UMULL</a:t>
            </a:r>
            <a:endParaRPr lang="ko-KR" altLang="en-US" sz="2000" dirty="0"/>
          </a:p>
        </p:txBody>
      </p:sp>
      <p:sp>
        <p:nvSpPr>
          <p:cNvPr id="45" name="직사각형 44"/>
          <p:cNvSpPr/>
          <p:nvPr/>
        </p:nvSpPr>
        <p:spPr>
          <a:xfrm>
            <a:off x="-64446" y="5407707"/>
            <a:ext cx="122564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For 64-bit multiplication on </a:t>
            </a:r>
            <a:r>
              <a:rPr lang="en-US" altLang="ko-KR" sz="2000" b="1" dirty="0">
                <a:solidFill>
                  <a:schemeClr val="accent1"/>
                </a:solidFill>
              </a:rPr>
              <a:t>ARMv8</a:t>
            </a:r>
            <a:r>
              <a:rPr lang="en-US" altLang="ko-KR" sz="2000" dirty="0"/>
              <a:t>,</a:t>
            </a:r>
          </a:p>
          <a:p>
            <a:r>
              <a:rPr lang="en-US" altLang="ko-KR" sz="2000" b="1" dirty="0">
                <a:solidFill>
                  <a:srgbClr val="FF0000"/>
                </a:solidFill>
              </a:rPr>
              <a:t>NEON</a:t>
            </a:r>
            <a:r>
              <a:rPr lang="en-US" altLang="ko-KR" sz="2000" dirty="0"/>
              <a:t> requires </a:t>
            </a:r>
            <a:r>
              <a:rPr lang="en-US" altLang="ko-KR" sz="2000" b="1" dirty="0">
                <a:solidFill>
                  <a:srgbClr val="FF0000"/>
                </a:solidFill>
              </a:rPr>
              <a:t>4 UMULL </a:t>
            </a:r>
            <a:r>
              <a:rPr lang="en-US" altLang="ko-KR" sz="2000" dirty="0"/>
              <a:t>routines but </a:t>
            </a:r>
            <a:r>
              <a:rPr lang="en-US" altLang="ko-KR" sz="2000" b="1" dirty="0">
                <a:solidFill>
                  <a:schemeClr val="accent1"/>
                </a:solidFill>
              </a:rPr>
              <a:t>A64</a:t>
            </a:r>
            <a:r>
              <a:rPr lang="en-US" altLang="ko-KR" sz="2000" dirty="0"/>
              <a:t> only needs </a:t>
            </a:r>
            <a:r>
              <a:rPr lang="en-US" altLang="ko-KR" sz="2000" b="1" dirty="0">
                <a:solidFill>
                  <a:schemeClr val="accent1"/>
                </a:solidFill>
              </a:rPr>
              <a:t>1 MUL and 1 UMULH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A64 is more efficient than NEON for big integer multiplication.</a:t>
            </a:r>
          </a:p>
        </p:txBody>
      </p:sp>
    </p:spTree>
    <p:extLst>
      <p:ext uri="{BB962C8B-B14F-4D97-AF65-F5344CB8AC3E}">
        <p14:creationId xmlns:p14="http://schemas.microsoft.com/office/powerpoint/2010/main" val="2421522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Multi-precision Multiplication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</a:rPr>
              <a:t>256~2048-bit multiplication</a:t>
            </a:r>
            <a:r>
              <a:rPr lang="en-US" altLang="ko-KR" dirty="0"/>
              <a:t> on 64-bit architecture</a:t>
            </a:r>
          </a:p>
          <a:p>
            <a:r>
              <a:rPr lang="en-US" altLang="ko-KR" dirty="0" smtClean="0"/>
              <a:t>Divide </a:t>
            </a:r>
            <a:r>
              <a:rPr lang="en-US" altLang="ko-KR" dirty="0"/>
              <a:t>big integer (256~2048-bit) into small integer (64-bit)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ARMv8 </a:t>
            </a:r>
            <a:r>
              <a:rPr lang="en-US" altLang="ko-KR" dirty="0"/>
              <a:t>supports </a:t>
            </a:r>
            <a:r>
              <a:rPr lang="en-US" altLang="ko-KR" b="1" dirty="0">
                <a:solidFill>
                  <a:schemeClr val="accent1"/>
                </a:solidFill>
              </a:rPr>
              <a:t>31x64-bit </a:t>
            </a:r>
            <a:r>
              <a:rPr lang="en-US" altLang="ko-KR" b="1" dirty="0" smtClean="0">
                <a:solidFill>
                  <a:schemeClr val="accent1"/>
                </a:solidFill>
              </a:rPr>
              <a:t>registers</a:t>
            </a:r>
            <a:endParaRPr lang="ko-KR" altLang="en-US" b="1" dirty="0">
              <a:solidFill>
                <a:schemeClr val="accent1"/>
              </a:solidFill>
            </a:endParaRPr>
          </a:p>
          <a:p>
            <a:endParaRPr lang="ko-KR" alt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949522"/>
              </p:ext>
            </p:extLst>
          </p:nvPr>
        </p:nvGraphicFramePr>
        <p:xfrm>
          <a:off x="1066800" y="2568892"/>
          <a:ext cx="10058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Operand-scanning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Product-scanning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Hybrid-scanning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Computation order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Row-wise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Column-wise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Mixture of row/column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Requirement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Many registers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Efficient MAC routine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General processor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344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Multi-precision Multiplication </a:t>
            </a:r>
            <a:r>
              <a:rPr lang="en-US" altLang="ko-KR" dirty="0" smtClean="0"/>
              <a:t>(Product </a:t>
            </a:r>
            <a:r>
              <a:rPr lang="en-US" altLang="ko-KR" dirty="0"/>
              <a:t>Scanning)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52" y="1575806"/>
            <a:ext cx="11124781" cy="421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40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Multi-precision </a:t>
            </a:r>
            <a:r>
              <a:rPr lang="en-US" altLang="ko-KR" dirty="0" smtClean="0"/>
              <a:t>Multiplication (Operand Scanning)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0" y="1477270"/>
            <a:ext cx="10843463" cy="404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70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Comparison between Product-scanning &amp; Operand-scanning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3" y="1070516"/>
            <a:ext cx="4272349" cy="51647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160" y="1267394"/>
            <a:ext cx="6441920" cy="48280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05054" y="615117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Product-scanning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485749" y="615117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Operand-scanning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532896" y="1786411"/>
            <a:ext cx="3687878" cy="93256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2896" y="3334695"/>
            <a:ext cx="3687878" cy="93256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32896" y="4873070"/>
            <a:ext cx="3687878" cy="93256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64302" y="2337472"/>
            <a:ext cx="4773716" cy="118690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389510" y="4457816"/>
            <a:ext cx="4773716" cy="118690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32896" y="104996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 additions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63946" y="104996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 additions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1017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Comparison between Product-scanning &amp; Operand-scanning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smtClean="0"/>
              <a:t>Number of addition operations depending on the number of limb</a:t>
            </a:r>
          </a:p>
          <a:p>
            <a:pPr lvl="1"/>
            <a:r>
              <a:rPr lang="en-US" altLang="ko-KR" dirty="0" smtClean="0"/>
              <a:t>Operand-scanning shows lower number of addition than product-scanning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084799"/>
              </p:ext>
            </p:extLst>
          </p:nvPr>
        </p:nvGraphicFramePr>
        <p:xfrm>
          <a:off x="411159" y="2515012"/>
          <a:ext cx="11368922" cy="2487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3117">
                  <a:extLst>
                    <a:ext uri="{9D8B030D-6E8A-4147-A177-3AD203B41FA5}">
                      <a16:colId xmlns:a16="http://schemas.microsoft.com/office/drawing/2014/main" val="1346636197"/>
                    </a:ext>
                  </a:extLst>
                </a:gridCol>
                <a:gridCol w="1649161">
                  <a:extLst>
                    <a:ext uri="{9D8B030D-6E8A-4147-A177-3AD203B41FA5}">
                      <a16:colId xmlns:a16="http://schemas.microsoft.com/office/drawing/2014/main" val="2101770528"/>
                    </a:ext>
                  </a:extLst>
                </a:gridCol>
                <a:gridCol w="1649161">
                  <a:extLst>
                    <a:ext uri="{9D8B030D-6E8A-4147-A177-3AD203B41FA5}">
                      <a16:colId xmlns:a16="http://schemas.microsoft.com/office/drawing/2014/main" val="257171832"/>
                    </a:ext>
                  </a:extLst>
                </a:gridCol>
                <a:gridCol w="1649161">
                  <a:extLst>
                    <a:ext uri="{9D8B030D-6E8A-4147-A177-3AD203B41FA5}">
                      <a16:colId xmlns:a16="http://schemas.microsoft.com/office/drawing/2014/main" val="2498213398"/>
                    </a:ext>
                  </a:extLst>
                </a:gridCol>
                <a:gridCol w="1649161">
                  <a:extLst>
                    <a:ext uri="{9D8B030D-6E8A-4147-A177-3AD203B41FA5}">
                      <a16:colId xmlns:a16="http://schemas.microsoft.com/office/drawing/2014/main" val="912256216"/>
                    </a:ext>
                  </a:extLst>
                </a:gridCol>
                <a:gridCol w="1649161">
                  <a:extLst>
                    <a:ext uri="{9D8B030D-6E8A-4147-A177-3AD203B41FA5}">
                      <a16:colId xmlns:a16="http://schemas.microsoft.com/office/drawing/2014/main" val="2870382852"/>
                    </a:ext>
                  </a:extLst>
                </a:gridCol>
              </a:tblGrid>
              <a:tr h="42023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Method</a:t>
                      </a:r>
                      <a:endParaRPr lang="ko-KR" altLang="en-US" sz="28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Number</a:t>
                      </a:r>
                      <a:r>
                        <a:rPr lang="en-US" altLang="ko-KR" sz="2800" baseline="0" dirty="0" smtClean="0"/>
                        <a:t> of limb</a:t>
                      </a:r>
                      <a:endParaRPr lang="ko-KR" altLang="en-US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996896"/>
                  </a:ext>
                </a:extLst>
              </a:tr>
              <a:tr h="42023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6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7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702181"/>
                  </a:ext>
                </a:extLst>
              </a:tr>
              <a:tr h="725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Operand-scanning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24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40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60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84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112</a:t>
                      </a:r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12822"/>
                  </a:ext>
                </a:extLst>
              </a:tr>
              <a:tr h="725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Product-scanning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27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48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75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108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147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7512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644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Karatsuba-</a:t>
            </a:r>
            <a:r>
              <a:rPr lang="en-US" altLang="ko-KR" dirty="0" err="1"/>
              <a:t>Ofman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/>
                  <a:t>Number of partial product</a:t>
                </a:r>
              </a:p>
              <a:p>
                <a:endParaRPr lang="en-US" altLang="ko-KR" sz="2400" dirty="0"/>
              </a:p>
              <a:p>
                <a:endParaRPr lang="en-US" altLang="ko-KR" sz="2400" dirty="0"/>
              </a:p>
              <a:p>
                <a:endParaRPr lang="en-US" altLang="ko-KR" sz="2400" i="1" dirty="0" smtClean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ko-KR" sz="2400" dirty="0" smtClean="0">
                    <a:latin typeface="Cambria Math" panose="02040503050406030204" pitchFamily="18" charset="0"/>
                  </a:rPr>
                  <a:t>The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product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sz="2400" dirty="0">
                    <a:latin typeface="Cambria Math" panose="02040503050406030204" pitchFamily="18" charset="0"/>
                  </a:rPr>
                  <a:t> of two </a:t>
                </a:r>
                <a:r>
                  <a:rPr lang="en-US" altLang="ko-KR" sz="2400" i="1" dirty="0">
                    <a:latin typeface="Cambria Math" panose="02040503050406030204" pitchFamily="18" charset="0"/>
                  </a:rPr>
                  <a:t>n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-bit integers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ko-KR" sz="2400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ko-KR" sz="2400" dirty="0"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ko-KR" sz="2400" i="1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ko-KR" altLang="en-US" sz="2400" dirty="0"/>
              </a:p>
              <a:p>
                <a:endParaRPr lang="en-US" altLang="ko-KR" sz="2400" dirty="0" smtClean="0"/>
              </a:p>
              <a:p>
                <a:r>
                  <a:rPr lang="en-US" altLang="ko-KR" sz="2400" b="1" dirty="0" smtClean="0">
                    <a:solidFill>
                      <a:schemeClr val="accent1"/>
                    </a:solidFill>
                  </a:rPr>
                  <a:t>610-bit multiplication uses Karatsuba method</a:t>
                </a:r>
                <a:endParaRPr lang="ko-KR" alt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97" t="-15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9678589"/>
                  </p:ext>
                </p:extLst>
              </p:nvPr>
            </p:nvGraphicFramePr>
            <p:xfrm>
              <a:off x="2032000" y="1781270"/>
              <a:ext cx="8128000" cy="7487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School-book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Karatsuba-</a:t>
                          </a:r>
                          <a:r>
                            <a:rPr lang="en-US" altLang="ko-KR" dirty="0" err="1" smtClean="0"/>
                            <a:t>Ofman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b="0" i="0" smtClean="0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9678589"/>
                  </p:ext>
                </p:extLst>
              </p:nvPr>
            </p:nvGraphicFramePr>
            <p:xfrm>
              <a:off x="2032000" y="1781270"/>
              <a:ext cx="8128000" cy="7487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School-book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Karatsuba-</a:t>
                          </a:r>
                          <a:r>
                            <a:rPr lang="en-US" altLang="ko-KR" dirty="0" err="1" smtClean="0"/>
                            <a:t>Ofman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795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50" t="-104762" r="-1006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150" t="-104762" r="-600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06744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Subtractive Karatsuba Algorithm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altLang="ko-KR" sz="23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3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23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ko-KR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sSup>
                      <m:sSupPr>
                        <m:ctrlPr>
                          <a:rPr lang="en-US" altLang="ko-KR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23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3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sz="23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altLang="ko-KR" sz="23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3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sz="23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ko-KR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3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ko-KR" sz="23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altLang="ko-KR" sz="23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3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ko-KR" sz="23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3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3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altLang="ko-KR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ko-KR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3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23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3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3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altLang="ko-KR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ko-KR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3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23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ko-KR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en-US" altLang="ko-KR" sz="23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3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23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ko-KR" altLang="en-US" sz="2300" dirty="0"/>
              </a:p>
              <a:p>
                <a:pPr algn="ctr"/>
                <a:endParaRPr lang="en-US" altLang="ko-KR" sz="23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3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3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3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3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  <m:r>
                      <a:rPr lang="en-US" altLang="ko-KR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3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23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3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23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  <m:r>
                      <a:rPr lang="en-US" altLang="ko-KR" sz="23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sz="23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ko-KR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ko-KR" altLang="en-US" sz="2300" dirty="0"/>
                  <a:t> </a:t>
                </a:r>
                <a:r>
                  <a:rPr lang="en-US" altLang="ko-KR" sz="23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sz="23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ko-KR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ko-KR" sz="2300" i="1">
                        <a:latin typeface="Cambria Math" panose="02040503050406030204" pitchFamily="18" charset="0"/>
                      </a:rPr>
                      <m:t>−|</m:t>
                    </m:r>
                    <m:sSub>
                      <m:sSubPr>
                        <m:ctrlPr>
                          <a:rPr lang="en-US" altLang="ko-K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ko-KR" sz="23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sz="23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3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ko-KR" sz="23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sz="23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ko-KR" sz="2300" dirty="0"/>
              </a:p>
              <a:p>
                <a:pPr algn="ctr"/>
                <a:endParaRPr lang="en-US" altLang="ko-KR" sz="2400" dirty="0"/>
              </a:p>
              <a:p>
                <a:r>
                  <a:rPr lang="en-US" altLang="ko-KR" sz="2400" b="1" dirty="0"/>
                  <a:t>Advantage:</a:t>
                </a:r>
              </a:p>
              <a:p>
                <a:pPr lvl="1"/>
                <a:r>
                  <a:rPr lang="en-US" altLang="ko-KR" sz="2000" dirty="0" smtClean="0"/>
                  <a:t>constant </a:t>
                </a:r>
                <a:r>
                  <a:rPr lang="en-US" altLang="ko-KR" sz="2000" dirty="0"/>
                  <a:t>size of operands (</a:t>
                </a:r>
                <a:r>
                  <a:rPr lang="en-US" altLang="ko-KR" sz="2000" i="1" dirty="0"/>
                  <a:t>n/2</a:t>
                </a:r>
                <a:r>
                  <a:rPr lang="en-US" altLang="ko-KR" sz="2000" dirty="0"/>
                  <a:t>)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fast constant-time multiplication</a:t>
                </a:r>
                <a:endParaRPr lang="en-US" altLang="ko-KR" sz="2000" dirty="0"/>
              </a:p>
              <a:p>
                <a:endParaRPr lang="en-US" altLang="ko-KR" sz="2400" dirty="0"/>
              </a:p>
              <a:p>
                <a:r>
                  <a:rPr lang="en-US" altLang="ko-KR" sz="2400" b="1" dirty="0"/>
                  <a:t>Requirement:</a:t>
                </a:r>
              </a:p>
              <a:p>
                <a:pPr lvl="1"/>
                <a:r>
                  <a:rPr lang="en-US" altLang="ko-KR" sz="2000" dirty="0" smtClean="0"/>
                  <a:t>Absolute </a:t>
                </a:r>
                <a:r>
                  <a:rPr lang="en-US" altLang="ko-KR" sz="2000" dirty="0"/>
                  <a:t>value in two’s complement representation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112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Multiplication implementations for </a:t>
            </a:r>
            <a:r>
              <a:rPr lang="en-US" altLang="ko-KR" b="1" dirty="0" smtClean="0">
                <a:solidFill>
                  <a:schemeClr val="accent1"/>
                </a:solidFill>
              </a:rPr>
              <a:t>SIKEp434 and SIKEp610 </a:t>
            </a:r>
            <a:r>
              <a:rPr lang="en-US" altLang="ko-KR" dirty="0" smtClean="0"/>
              <a:t>are improved by </a:t>
            </a:r>
            <a:r>
              <a:rPr lang="en-US" altLang="ko-KR" b="1" dirty="0" smtClean="0">
                <a:solidFill>
                  <a:schemeClr val="accent1"/>
                </a:solidFill>
              </a:rPr>
              <a:t>4.5x and 4.9x</a:t>
            </a:r>
            <a:r>
              <a:rPr lang="en-US" altLang="ko-KR" dirty="0" smtClean="0"/>
              <a:t>, respectively.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012055"/>
              </p:ext>
            </p:extLst>
          </p:nvPr>
        </p:nvGraphicFramePr>
        <p:xfrm>
          <a:off x="255867" y="2568892"/>
          <a:ext cx="1168026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480">
                  <a:extLst>
                    <a:ext uri="{9D8B030D-6E8A-4147-A177-3AD203B41FA5}">
                      <a16:colId xmlns:a16="http://schemas.microsoft.com/office/drawing/2014/main" val="3291128995"/>
                    </a:ext>
                  </a:extLst>
                </a:gridCol>
                <a:gridCol w="1624131">
                  <a:extLst>
                    <a:ext uri="{9D8B030D-6E8A-4147-A177-3AD203B41FA5}">
                      <a16:colId xmlns:a16="http://schemas.microsoft.com/office/drawing/2014/main" val="1943080834"/>
                    </a:ext>
                  </a:extLst>
                </a:gridCol>
                <a:gridCol w="1624131">
                  <a:extLst>
                    <a:ext uri="{9D8B030D-6E8A-4147-A177-3AD203B41FA5}">
                      <a16:colId xmlns:a16="http://schemas.microsoft.com/office/drawing/2014/main" val="3536861632"/>
                    </a:ext>
                  </a:extLst>
                </a:gridCol>
                <a:gridCol w="1624131">
                  <a:extLst>
                    <a:ext uri="{9D8B030D-6E8A-4147-A177-3AD203B41FA5}">
                      <a16:colId xmlns:a16="http://schemas.microsoft.com/office/drawing/2014/main" val="2271229593"/>
                    </a:ext>
                  </a:extLst>
                </a:gridCol>
                <a:gridCol w="1624131">
                  <a:extLst>
                    <a:ext uri="{9D8B030D-6E8A-4147-A177-3AD203B41FA5}">
                      <a16:colId xmlns:a16="http://schemas.microsoft.com/office/drawing/2014/main" val="750451586"/>
                    </a:ext>
                  </a:extLst>
                </a:gridCol>
                <a:gridCol w="1624131">
                  <a:extLst>
                    <a:ext uri="{9D8B030D-6E8A-4147-A177-3AD203B41FA5}">
                      <a16:colId xmlns:a16="http://schemas.microsoft.com/office/drawing/2014/main" val="4209556426"/>
                    </a:ext>
                  </a:extLst>
                </a:gridCol>
                <a:gridCol w="1624131">
                  <a:extLst>
                    <a:ext uri="{9D8B030D-6E8A-4147-A177-3AD203B41FA5}">
                      <a16:colId xmlns:a16="http://schemas.microsoft.com/office/drawing/2014/main" val="97528592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Implementation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Language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Protocol</a:t>
                      </a:r>
                      <a:endParaRPr lang="ko-KR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Timing [cc]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9394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Addition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Subtraction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Multiplication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Inversion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392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SIKE Round 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SIKEp434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172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129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3,110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1,648,372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914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This work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ASM</a:t>
                      </a:r>
                      <a:endParaRPr lang="ko-KR" altLang="en-US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71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63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691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380,711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7927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SIKE Round 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SIKEp610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257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6,599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4,800,694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112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This work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ASM</a:t>
                      </a:r>
                      <a:endParaRPr lang="ko-KR" altLang="en-US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100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91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1,329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963,064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2173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15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Motivation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 smtClean="0"/>
              <a:t>Target Platform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 smtClean="0"/>
              <a:t>Proposed Method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Total protocols for </a:t>
            </a:r>
            <a:r>
              <a:rPr lang="en-US" altLang="ko-KR" b="1" dirty="0" smtClean="0">
                <a:solidFill>
                  <a:schemeClr val="accent1"/>
                </a:solidFill>
              </a:rPr>
              <a:t>SIKEp434 and SIKEp610 </a:t>
            </a:r>
            <a:r>
              <a:rPr lang="en-US" altLang="ko-KR" dirty="0" smtClean="0"/>
              <a:t>are also improved by </a:t>
            </a:r>
            <a:r>
              <a:rPr lang="en-US" altLang="ko-KR" b="1" dirty="0" smtClean="0">
                <a:solidFill>
                  <a:schemeClr val="accent1"/>
                </a:solidFill>
              </a:rPr>
              <a:t>3.8x and 3.4x</a:t>
            </a:r>
            <a:r>
              <a:rPr lang="en-US" altLang="ko-KR" dirty="0" smtClean="0"/>
              <a:t>, respectively.</a:t>
            </a:r>
          </a:p>
          <a:p>
            <a:r>
              <a:rPr lang="en-US" altLang="ko-KR" dirty="0" smtClean="0"/>
              <a:t>SIKEp434 shows the most optimal performance among SIKE curves.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538197"/>
              </p:ext>
            </p:extLst>
          </p:nvPr>
        </p:nvGraphicFramePr>
        <p:xfrm>
          <a:off x="16042" y="2858569"/>
          <a:ext cx="1219917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480">
                  <a:extLst>
                    <a:ext uri="{9D8B030D-6E8A-4147-A177-3AD203B41FA5}">
                      <a16:colId xmlns:a16="http://schemas.microsoft.com/office/drawing/2014/main" val="3291128995"/>
                    </a:ext>
                  </a:extLst>
                </a:gridCol>
                <a:gridCol w="1425866">
                  <a:extLst>
                    <a:ext uri="{9D8B030D-6E8A-4147-A177-3AD203B41FA5}">
                      <a16:colId xmlns:a16="http://schemas.microsoft.com/office/drawing/2014/main" val="1943080834"/>
                    </a:ext>
                  </a:extLst>
                </a:gridCol>
                <a:gridCol w="1425866">
                  <a:extLst>
                    <a:ext uri="{9D8B030D-6E8A-4147-A177-3AD203B41FA5}">
                      <a16:colId xmlns:a16="http://schemas.microsoft.com/office/drawing/2014/main" val="3536861632"/>
                    </a:ext>
                  </a:extLst>
                </a:gridCol>
                <a:gridCol w="1567180">
                  <a:extLst>
                    <a:ext uri="{9D8B030D-6E8A-4147-A177-3AD203B41FA5}">
                      <a16:colId xmlns:a16="http://schemas.microsoft.com/office/drawing/2014/main" val="2271229593"/>
                    </a:ext>
                  </a:extLst>
                </a:gridCol>
                <a:gridCol w="1425866">
                  <a:extLst>
                    <a:ext uri="{9D8B030D-6E8A-4147-A177-3AD203B41FA5}">
                      <a16:colId xmlns:a16="http://schemas.microsoft.com/office/drawing/2014/main" val="750451586"/>
                    </a:ext>
                  </a:extLst>
                </a:gridCol>
                <a:gridCol w="1567180">
                  <a:extLst>
                    <a:ext uri="{9D8B030D-6E8A-4147-A177-3AD203B41FA5}">
                      <a16:colId xmlns:a16="http://schemas.microsoft.com/office/drawing/2014/main" val="4209556426"/>
                    </a:ext>
                  </a:extLst>
                </a:gridCol>
                <a:gridCol w="1425866">
                  <a:extLst>
                    <a:ext uri="{9D8B030D-6E8A-4147-A177-3AD203B41FA5}">
                      <a16:colId xmlns:a16="http://schemas.microsoft.com/office/drawing/2014/main" val="975285928"/>
                    </a:ext>
                  </a:extLst>
                </a:gridCol>
                <a:gridCol w="1425866">
                  <a:extLst>
                    <a:ext uri="{9D8B030D-6E8A-4147-A177-3AD203B41FA5}">
                      <a16:colId xmlns:a16="http://schemas.microsoft.com/office/drawing/2014/main" val="4260843229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Implementation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Language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Protocol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Timing [cc]</a:t>
                      </a:r>
                      <a:endParaRPr lang="ko-KR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Timing [cc * 10^6]</a:t>
                      </a:r>
                      <a:endParaRPr lang="ko-KR" altLang="en-US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9394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Multiplication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KeyGen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Encaps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Decaps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Total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392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SIKE Round 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SIKEp434</a:t>
                      </a:r>
                      <a:endParaRPr lang="ko-KR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3,110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114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499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914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This work</a:t>
                      </a:r>
                      <a:endParaRPr lang="ko-KR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ASM</a:t>
                      </a:r>
                      <a:endParaRPr lang="ko-KR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691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49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52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130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7927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Seo</a:t>
                      </a:r>
                      <a:r>
                        <a:rPr lang="en-US" altLang="ko-KR" dirty="0" smtClean="0"/>
                        <a:t> et al.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ASM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SIKEp503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849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6721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SIKE Round 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SIKEp610</a:t>
                      </a:r>
                      <a:endParaRPr lang="ko-KR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6,599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344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634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615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1,593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112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This work</a:t>
                      </a:r>
                      <a:endParaRPr lang="ko-KR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ASM</a:t>
                      </a:r>
                      <a:endParaRPr lang="ko-KR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1,329</a:t>
                      </a:r>
                      <a:endParaRPr lang="ko-KR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  <a:endParaRPr lang="ko-KR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183</a:t>
                      </a:r>
                      <a:endParaRPr lang="ko-KR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183</a:t>
                      </a:r>
                      <a:endParaRPr lang="ko-KR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465</a:t>
                      </a:r>
                      <a:endParaRPr lang="ko-KR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217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Seo</a:t>
                      </a:r>
                      <a:r>
                        <a:rPr lang="en-US" altLang="ko-KR" dirty="0" smtClean="0"/>
                        <a:t> et al.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ASM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SIKEp751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2,450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265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284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713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2590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335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" y="1152525"/>
            <a:ext cx="12192000" cy="5057775"/>
          </a:xfrm>
        </p:spPr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</a:rPr>
              <a:t>Achievements</a:t>
            </a:r>
          </a:p>
          <a:p>
            <a:pPr lvl="1"/>
            <a:r>
              <a:rPr lang="en-US" altLang="ko-KR" dirty="0" smtClean="0"/>
              <a:t>Efficient </a:t>
            </a:r>
            <a:r>
              <a:rPr lang="en-US" altLang="ko-KR" dirty="0"/>
              <a:t>implementations of </a:t>
            </a:r>
            <a:r>
              <a:rPr lang="en-US" altLang="ko-KR" b="1" dirty="0">
                <a:solidFill>
                  <a:schemeClr val="accent1"/>
                </a:solidFill>
              </a:rPr>
              <a:t>multi-precision </a:t>
            </a:r>
            <a:r>
              <a:rPr lang="en-US" altLang="ko-KR" b="1" dirty="0">
                <a:solidFill>
                  <a:schemeClr val="accent1"/>
                </a:solidFill>
              </a:rPr>
              <a:t>multiplication </a:t>
            </a:r>
            <a:r>
              <a:rPr lang="en-US" altLang="ko-KR" dirty="0"/>
              <a:t>on </a:t>
            </a:r>
            <a:r>
              <a:rPr lang="en-US" altLang="ko-KR" dirty="0" smtClean="0"/>
              <a:t>ARMv8</a:t>
            </a:r>
          </a:p>
          <a:p>
            <a:pPr lvl="1"/>
            <a:r>
              <a:rPr lang="en-US" altLang="ko-KR" dirty="0" smtClean="0"/>
              <a:t>First implementation of </a:t>
            </a:r>
            <a:r>
              <a:rPr lang="en-US" altLang="ko-KR" b="1" dirty="0" smtClean="0">
                <a:solidFill>
                  <a:schemeClr val="accent1"/>
                </a:solidFill>
              </a:rPr>
              <a:t>SIKE Round 2 curves </a:t>
            </a:r>
            <a:r>
              <a:rPr lang="en-US" altLang="ko-KR" dirty="0" smtClean="0"/>
              <a:t>on ARMv8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>
                <a:solidFill>
                  <a:schemeClr val="accent1"/>
                </a:solidFill>
              </a:rPr>
              <a:t>Future works</a:t>
            </a:r>
          </a:p>
          <a:p>
            <a:pPr lvl="1"/>
            <a:r>
              <a:rPr lang="en-US" altLang="ko-KR" dirty="0" smtClean="0"/>
              <a:t>Further cryptography </a:t>
            </a:r>
            <a:r>
              <a:rPr lang="en-US" altLang="ko-KR" dirty="0"/>
              <a:t>implementations </a:t>
            </a:r>
            <a:r>
              <a:rPr lang="en-US" altLang="ko-KR" dirty="0" smtClean="0"/>
              <a:t>(</a:t>
            </a:r>
            <a:r>
              <a:rPr lang="en-US" altLang="ko-KR" b="1" dirty="0">
                <a:solidFill>
                  <a:schemeClr val="accent1"/>
                </a:solidFill>
              </a:rPr>
              <a:t>other SIKE and PQC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3413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accent1"/>
                </a:solidFill>
              </a:rPr>
              <a:t>High performance </a:t>
            </a:r>
            <a:r>
              <a:rPr lang="en-US" altLang="ko-KR" dirty="0" smtClean="0"/>
              <a:t>is important to achieve </a:t>
            </a:r>
            <a:r>
              <a:rPr lang="en-US" altLang="ko-KR" b="1" dirty="0">
                <a:solidFill>
                  <a:schemeClr val="accent1"/>
                </a:solidFill>
              </a:rPr>
              <a:t>the service availability</a:t>
            </a:r>
          </a:p>
          <a:p>
            <a:endParaRPr lang="en-US" altLang="ko-KR" dirty="0"/>
          </a:p>
          <a:p>
            <a:r>
              <a:rPr lang="en-US" altLang="ko-KR" dirty="0" smtClean="0"/>
              <a:t>The cryptography imposes the </a:t>
            </a:r>
            <a:r>
              <a:rPr lang="en-US" altLang="ko-KR" b="1" dirty="0">
                <a:solidFill>
                  <a:schemeClr val="accent1"/>
                </a:solidFill>
              </a:rPr>
              <a:t>high </a:t>
            </a:r>
            <a:r>
              <a:rPr lang="en-US" altLang="ko-KR" b="1" dirty="0">
                <a:solidFill>
                  <a:schemeClr val="accent1"/>
                </a:solidFill>
              </a:rPr>
              <a:t>overheads on computers</a:t>
            </a:r>
            <a:endParaRPr lang="en-US" altLang="ko-KR" b="1" dirty="0">
              <a:solidFill>
                <a:schemeClr val="accent1"/>
              </a:solidFill>
            </a:endParaRPr>
          </a:p>
          <a:p>
            <a:endParaRPr lang="en-US" altLang="ko-KR" dirty="0"/>
          </a:p>
          <a:p>
            <a:r>
              <a:rPr lang="en-US" altLang="ko-KR" dirty="0" smtClean="0"/>
              <a:t>Furthermore, </a:t>
            </a:r>
            <a:r>
              <a:rPr lang="en-US" altLang="ko-KR" b="1" dirty="0" smtClean="0">
                <a:solidFill>
                  <a:schemeClr val="accent1"/>
                </a:solidFill>
              </a:rPr>
              <a:t>some </a:t>
            </a:r>
            <a:r>
              <a:rPr lang="en-US" altLang="ko-KR" b="1" dirty="0" smtClean="0">
                <a:solidFill>
                  <a:schemeClr val="accent1"/>
                </a:solidFill>
              </a:rPr>
              <a:t>PQC </a:t>
            </a:r>
            <a:r>
              <a:rPr lang="en-US" altLang="ko-KR" b="1" dirty="0" smtClean="0">
                <a:solidFill>
                  <a:schemeClr val="accent1"/>
                </a:solidFill>
              </a:rPr>
              <a:t>standard show </a:t>
            </a:r>
            <a:r>
              <a:rPr lang="en-US" altLang="ko-KR" b="1" dirty="0" smtClean="0">
                <a:solidFill>
                  <a:schemeClr val="accent1"/>
                </a:solidFill>
              </a:rPr>
              <a:t>low performance</a:t>
            </a:r>
          </a:p>
          <a:p>
            <a:endParaRPr lang="en-US" altLang="ko-KR" dirty="0"/>
          </a:p>
          <a:p>
            <a:r>
              <a:rPr lang="en-US" altLang="ko-KR" dirty="0" smtClean="0"/>
              <a:t>We target </a:t>
            </a:r>
            <a:r>
              <a:rPr lang="en-US" altLang="ko-KR" b="1" dirty="0">
                <a:solidFill>
                  <a:schemeClr val="accent1"/>
                </a:solidFill>
              </a:rPr>
              <a:t>SIKE Round 2 curves</a:t>
            </a:r>
            <a:r>
              <a:rPr lang="en-US" altLang="ko-KR" dirty="0" smtClean="0"/>
              <a:t>, such as SIKEp434 and SIKEp610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Diffie</a:t>
            </a:r>
            <a:r>
              <a:rPr lang="en-US" altLang="ko-KR" dirty="0" smtClean="0"/>
              <a:t>-Hellman Instantiations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40" y="1103455"/>
            <a:ext cx="10939320" cy="515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5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Pre-quantum ECC vs Post-quantum ECC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2" descr="https://www.esat.kuleuven.be/cosic/wp-content/uploads/2017/05/ellcurve_anim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11" y="2320228"/>
            <a:ext cx="3358781" cy="268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www.esat.kuleuven.be/cosic/wp-content/uploads/2017/05/isogeny_anim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616" y="2320228"/>
            <a:ext cx="3381213" cy="270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17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Post-quantum key exchange algorithm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0" y="1152525"/>
                <a:ext cx="12191999" cy="5057775"/>
              </a:xfrm>
            </p:spPr>
            <p:txBody>
              <a:bodyPr/>
              <a:lstStyle/>
              <a:p>
                <a:r>
                  <a:rPr lang="en-US" altLang="ko-KR" b="1" dirty="0"/>
                  <a:t>Supersingular </a:t>
                </a:r>
                <a:r>
                  <a:rPr lang="en-US" altLang="ko-KR" b="1" dirty="0"/>
                  <a:t>Isogeny </a:t>
                </a:r>
                <a:r>
                  <a:rPr lang="en-US" altLang="ko-KR" b="1" dirty="0" err="1"/>
                  <a:t>Diffie</a:t>
                </a:r>
                <a:r>
                  <a:rPr lang="en-US" altLang="ko-KR" b="1" dirty="0"/>
                  <a:t>-Hellman (SIDH)</a:t>
                </a:r>
              </a:p>
              <a:p>
                <a:pPr lvl="1"/>
                <a:r>
                  <a:rPr lang="en-US" altLang="ko-KR" sz="2300" dirty="0"/>
                  <a:t>Shared key generation between two parties over an insecure communication channel.</a:t>
                </a:r>
              </a:p>
              <a:p>
                <a:pPr lvl="1"/>
                <a:endParaRPr lang="en-US" altLang="ko-KR" sz="2300" dirty="0"/>
              </a:p>
              <a:p>
                <a:pPr lvl="1"/>
                <a:r>
                  <a:rPr lang="en-US" altLang="ko-KR" sz="2300" dirty="0"/>
                  <a:t>SIDH </a:t>
                </a:r>
                <a:r>
                  <a:rPr lang="en-US" altLang="ko-KR" sz="2300" dirty="0"/>
                  <a:t>works with the set of </a:t>
                </a:r>
                <a:r>
                  <a:rPr lang="en-US" altLang="ko-KR" sz="2300" dirty="0" err="1"/>
                  <a:t>supersingular</a:t>
                </a:r>
                <a:r>
                  <a:rPr lang="en-US" altLang="ko-KR" sz="2300" dirty="0"/>
                  <a:t> elliptic curves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3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ko-KR" sz="23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altLang="ko-KR" sz="2300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300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ko-KR" sz="2300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ko-KR" sz="2300" dirty="0"/>
                  <a:t> and their isogenies.</a:t>
                </a:r>
                <a:endParaRPr lang="ko-KR" altLang="en-US" sz="2300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0" y="1152525"/>
                <a:ext cx="12191999" cy="5057775"/>
              </a:xfrm>
              <a:blipFill>
                <a:blip r:embed="rId2"/>
                <a:stretch>
                  <a:fillRect l="-900" t="-2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/>
          <p:cNvSpPr/>
          <p:nvPr/>
        </p:nvSpPr>
        <p:spPr>
          <a:xfrm>
            <a:off x="1012858" y="3317008"/>
            <a:ext cx="10151091" cy="762722"/>
          </a:xfrm>
          <a:custGeom>
            <a:avLst/>
            <a:gdLst/>
            <a:ahLst/>
            <a:cxnLst/>
            <a:rect l="l" t="t" r="r" b="b"/>
            <a:pathLst>
              <a:path w="8932545" h="524510">
                <a:moveTo>
                  <a:pt x="8844788" y="0"/>
                </a:moveTo>
                <a:lnTo>
                  <a:pt x="87375" y="0"/>
                </a:lnTo>
                <a:lnTo>
                  <a:pt x="53363" y="6865"/>
                </a:lnTo>
                <a:lnTo>
                  <a:pt x="25590" y="25590"/>
                </a:lnTo>
                <a:lnTo>
                  <a:pt x="6865" y="53363"/>
                </a:lnTo>
                <a:lnTo>
                  <a:pt x="0" y="87375"/>
                </a:lnTo>
                <a:lnTo>
                  <a:pt x="0" y="436879"/>
                </a:lnTo>
                <a:lnTo>
                  <a:pt x="6865" y="470892"/>
                </a:lnTo>
                <a:lnTo>
                  <a:pt x="25590" y="498665"/>
                </a:lnTo>
                <a:lnTo>
                  <a:pt x="53363" y="517390"/>
                </a:lnTo>
                <a:lnTo>
                  <a:pt x="87375" y="524255"/>
                </a:lnTo>
                <a:lnTo>
                  <a:pt x="8844788" y="524255"/>
                </a:lnTo>
                <a:lnTo>
                  <a:pt x="8878800" y="517390"/>
                </a:lnTo>
                <a:lnTo>
                  <a:pt x="8906573" y="498665"/>
                </a:lnTo>
                <a:lnTo>
                  <a:pt x="8925298" y="470892"/>
                </a:lnTo>
                <a:lnTo>
                  <a:pt x="8932164" y="436879"/>
                </a:lnTo>
                <a:lnTo>
                  <a:pt x="8932164" y="87375"/>
                </a:lnTo>
                <a:lnTo>
                  <a:pt x="8925298" y="53363"/>
                </a:lnTo>
                <a:lnTo>
                  <a:pt x="8906573" y="25590"/>
                </a:lnTo>
                <a:lnTo>
                  <a:pt x="8878800" y="6865"/>
                </a:lnTo>
                <a:lnTo>
                  <a:pt x="8844788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그룹 7"/>
          <p:cNvGrpSpPr/>
          <p:nvPr/>
        </p:nvGrpSpPr>
        <p:grpSpPr>
          <a:xfrm>
            <a:off x="1029349" y="3394597"/>
            <a:ext cx="11032958" cy="878510"/>
            <a:chOff x="838200" y="4849393"/>
            <a:chExt cx="8202949" cy="8785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838200" y="4849393"/>
                  <a:ext cx="6305823" cy="878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𝐴𝐵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Φ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b="0" i="1" baseline="-2500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𝐴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≅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/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/>
                                    <a:ea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/>
                                    <a:ea typeface="Cambria Math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/>
                                    <a:ea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/>
                                    <a:ea typeface="Cambria Math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/>
                                    <a:ea typeface="Cambria Math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/>
                                    <a:ea typeface="Cambria Math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≅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𝐵𝐴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4849393"/>
                  <a:ext cx="6305823" cy="8785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36506" y="4849393"/>
                  <a:ext cx="2104643" cy="5091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Φ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sz="24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𝐵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  <a:ea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6506" y="4849393"/>
                  <a:ext cx="2104643" cy="50917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26637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SIKE Round 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smtClean="0"/>
              <a:t>SIKE</a:t>
            </a:r>
          </a:p>
          <a:p>
            <a:pPr lvl="1"/>
            <a:r>
              <a:rPr lang="en-US" altLang="ko-KR" dirty="0"/>
              <a:t>One of the PQC candidates</a:t>
            </a:r>
          </a:p>
          <a:p>
            <a:pPr lvl="1"/>
            <a:r>
              <a:rPr lang="en-US" altLang="ko-KR" dirty="0"/>
              <a:t>Hardness of solving isogeny maps between </a:t>
            </a:r>
            <a:r>
              <a:rPr lang="en-US" altLang="ko-KR" dirty="0" err="1"/>
              <a:t>supersingular</a:t>
            </a:r>
            <a:r>
              <a:rPr lang="en-US" altLang="ko-KR" dirty="0"/>
              <a:t> elliptic curves</a:t>
            </a:r>
          </a:p>
          <a:p>
            <a:pPr lvl="1"/>
            <a:endParaRPr lang="en-US" altLang="ko-KR" dirty="0" smtClean="0"/>
          </a:p>
          <a:p>
            <a:r>
              <a:rPr lang="en-US" altLang="ko-KR" b="1" dirty="0" smtClean="0"/>
              <a:t>SIKE Round 1</a:t>
            </a:r>
          </a:p>
          <a:p>
            <a:pPr lvl="1"/>
            <a:r>
              <a:rPr lang="en-US" altLang="ko-KR" dirty="0" smtClean="0"/>
              <a:t>SIKEp503 (NIST 1), SIKEp751 (NIST 3), and SIKEp964 (NIST 5)</a:t>
            </a:r>
          </a:p>
          <a:p>
            <a:pPr lvl="1"/>
            <a:endParaRPr lang="en-US" altLang="ko-KR" dirty="0"/>
          </a:p>
          <a:p>
            <a:r>
              <a:rPr lang="en-US" altLang="ko-KR" b="1" dirty="0" smtClean="0"/>
              <a:t>SIKE Round 2</a:t>
            </a:r>
          </a:p>
          <a:p>
            <a:pPr lvl="1"/>
            <a:r>
              <a:rPr lang="en-US" altLang="ko-KR" dirty="0" smtClean="0"/>
              <a:t>New curves: SIKEp434, SIKEp610</a:t>
            </a:r>
          </a:p>
          <a:p>
            <a:pPr lvl="1"/>
            <a:r>
              <a:rPr lang="en-US" altLang="ko-KR" dirty="0" smtClean="0"/>
              <a:t>Security level changes: SIKEp503 (NIST 1</a:t>
            </a:r>
            <a:r>
              <a:rPr lang="en-US" altLang="ko-KR" dirty="0" smtClean="0">
                <a:sym typeface="Wingdings" panose="05000000000000000000" pitchFamily="2" charset="2"/>
              </a:rPr>
              <a:t>2), SIKEp751 (NIST 35)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Excluding SIKEp964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08463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Target Platform – 64-bit ARMv8-A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1"/>
                </a:solidFill>
              </a:rPr>
              <a:t>95% </a:t>
            </a:r>
            <a:r>
              <a:rPr lang="en-US" altLang="ko-KR" dirty="0"/>
              <a:t>of smartphones based on ARM architecture</a:t>
            </a:r>
          </a:p>
          <a:p>
            <a:r>
              <a:rPr lang="en-US" altLang="ko-KR" dirty="0"/>
              <a:t>Modern smartphone supports </a:t>
            </a:r>
            <a:r>
              <a:rPr lang="en-US" altLang="ko-KR" b="1" dirty="0">
                <a:solidFill>
                  <a:schemeClr val="accent1"/>
                </a:solidFill>
              </a:rPr>
              <a:t>64-bit </a:t>
            </a:r>
            <a:r>
              <a:rPr lang="en-US" altLang="ko-KR" b="1" dirty="0" smtClean="0">
                <a:solidFill>
                  <a:schemeClr val="accent1"/>
                </a:solidFill>
              </a:rPr>
              <a:t>ARMv8</a:t>
            </a:r>
          </a:p>
          <a:p>
            <a:pPr lvl="1"/>
            <a:r>
              <a:rPr lang="en-US" altLang="ko-KR" b="1" dirty="0" smtClean="0"/>
              <a:t>e.g.</a:t>
            </a:r>
            <a:r>
              <a:rPr lang="en-US" altLang="ko-KR" b="1" dirty="0" smtClean="0">
                <a:solidFill>
                  <a:schemeClr val="accent1"/>
                </a:solidFill>
              </a:rPr>
              <a:t> iPhone and Galaxy</a:t>
            </a:r>
            <a:endParaRPr lang="ko-KR" altLang="en-US" b="1" dirty="0">
              <a:solidFill>
                <a:schemeClr val="accent1"/>
              </a:solidFill>
            </a:endParaRP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3" y="4158850"/>
            <a:ext cx="8280156" cy="2055476"/>
          </a:xfrm>
          <a:prstGeom prst="rect">
            <a:avLst/>
          </a:prstGeom>
        </p:spPr>
      </p:pic>
      <p:pic>
        <p:nvPicPr>
          <p:cNvPr id="1026" name="Picture 2" descr="galaxy note 10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3971" y="2744284"/>
            <a:ext cx="3468029" cy="346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410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Target Platform – 64-bit ARMv8-A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/>
              <a:t>32-bit mode (AArch32) &amp; 64-bit mode (AArch64)</a:t>
            </a:r>
          </a:p>
          <a:p>
            <a:r>
              <a:rPr lang="en-US" altLang="ko-KR" sz="2600" dirty="0"/>
              <a:t>64-bit ARM &amp; </a:t>
            </a:r>
            <a:r>
              <a:rPr lang="en-US" altLang="ko-KR" sz="2600" b="1" dirty="0">
                <a:solidFill>
                  <a:schemeClr val="accent1"/>
                </a:solidFill>
              </a:rPr>
              <a:t>128-bit NEON registers and instruction sets</a:t>
            </a:r>
          </a:p>
          <a:p>
            <a:r>
              <a:rPr lang="en-US" altLang="ko-KR" sz="2600" dirty="0"/>
              <a:t>Crypto (AES and SHA) operation</a:t>
            </a:r>
          </a:p>
          <a:p>
            <a:endParaRPr lang="ko-KR" altLang="en-US" sz="2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21234" y="1652338"/>
            <a:ext cx="6670766" cy="466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6520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659</Words>
  <Application>Microsoft Office PowerPoint</Application>
  <PresentationFormat>와이드스크린</PresentationFormat>
  <Paragraphs>280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맑은 고딕</vt:lpstr>
      <vt:lpstr>함초롬돋움</vt:lpstr>
      <vt:lpstr>Arial</vt:lpstr>
      <vt:lpstr>Cambria Math</vt:lpstr>
      <vt:lpstr>Times New Roman</vt:lpstr>
      <vt:lpstr>Wingdings</vt:lpstr>
      <vt:lpstr>CryptoCraft 테마</vt:lpstr>
      <vt:lpstr>제목 테마</vt:lpstr>
      <vt:lpstr>Optimized SIKE  Round 2 on 64-bit ARM</vt:lpstr>
      <vt:lpstr>PowerPoint 프레젠테이션</vt:lpstr>
      <vt:lpstr>Motivation</vt:lpstr>
      <vt:lpstr>Diffie-Hellman Instantiations</vt:lpstr>
      <vt:lpstr>Pre-quantum ECC vs Post-quantum ECC</vt:lpstr>
      <vt:lpstr>Post-quantum key exchange algorithm</vt:lpstr>
      <vt:lpstr>SIKE Round 2</vt:lpstr>
      <vt:lpstr>Target Platform – 64-bit ARMv8-A</vt:lpstr>
      <vt:lpstr>Target Platform – 64-bit ARMv8-A</vt:lpstr>
      <vt:lpstr>Multiplication on ARMv8</vt:lpstr>
      <vt:lpstr>Multiplication on ARMv8</vt:lpstr>
      <vt:lpstr>Multi-precision Multiplication</vt:lpstr>
      <vt:lpstr>Multi-precision Multiplication (Product Scanning)</vt:lpstr>
      <vt:lpstr>Multi-precision Multiplication (Operand Scanning)</vt:lpstr>
      <vt:lpstr>Comparison between Product-scanning &amp; Operand-scanning</vt:lpstr>
      <vt:lpstr>Comparison between Product-scanning &amp; Operand-scanning</vt:lpstr>
      <vt:lpstr>Karatsuba-Ofman Algorithm</vt:lpstr>
      <vt:lpstr>Subtractive Karatsuba Algorithm</vt:lpstr>
      <vt:lpstr>Evaluation</vt:lpstr>
      <vt:lpstr>Evaluation</vt:lpstr>
      <vt:lpstr>Conclusion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info</cp:lastModifiedBy>
  <cp:revision>54</cp:revision>
  <dcterms:created xsi:type="dcterms:W3CDTF">2019-03-05T04:29:07Z</dcterms:created>
  <dcterms:modified xsi:type="dcterms:W3CDTF">2019-08-18T03:13:52Z</dcterms:modified>
</cp:coreProperties>
</file>