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8"/>
  </p:notesMasterIdLst>
  <p:handoutMasterIdLst>
    <p:handoutMasterId r:id="rId39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7" r:id="rId21"/>
    <p:sldId id="298" r:id="rId22"/>
    <p:sldId id="299" r:id="rId23"/>
    <p:sldId id="294" r:id="rId24"/>
    <p:sldId id="304" r:id="rId25"/>
    <p:sldId id="309" r:id="rId26"/>
    <p:sldId id="305" r:id="rId27"/>
    <p:sldId id="310" r:id="rId28"/>
    <p:sldId id="306" r:id="rId29"/>
    <p:sldId id="307" r:id="rId30"/>
    <p:sldId id="311" r:id="rId31"/>
    <p:sldId id="312" r:id="rId32"/>
    <p:sldId id="301" r:id="rId33"/>
    <p:sldId id="302" r:id="rId34"/>
    <p:sldId id="303" r:id="rId35"/>
    <p:sldId id="300" r:id="rId36"/>
    <p:sldId id="27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626" y="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Ring-LWE on 8-bit AVR Embedded Processor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Hwajeong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Seo</a:t>
            </a:r>
            <a:r>
              <a:rPr lang="en-US" altLang="ko-KR" dirty="0" smtClean="0"/>
              <a:t>, </a:t>
            </a:r>
            <a:r>
              <a:rPr lang="en-US" altLang="ko-KR" b="1" dirty="0" err="1" smtClean="0"/>
              <a:t>Hyeokdong</a:t>
            </a:r>
            <a:r>
              <a:rPr lang="en-US" altLang="ko-KR" b="1" dirty="0" smtClean="0"/>
              <a:t> Kwon,</a:t>
            </a:r>
            <a:r>
              <a:rPr lang="en-US" altLang="ko-KR" dirty="0" smtClean="0"/>
              <a:t> </a:t>
            </a:r>
          </a:p>
          <a:p>
            <a:r>
              <a:rPr lang="en-US" altLang="ko-KR" dirty="0" err="1" smtClean="0"/>
              <a:t>Yongbeen</a:t>
            </a:r>
            <a:r>
              <a:rPr lang="en-US" altLang="ko-KR" dirty="0" smtClean="0"/>
              <a:t> Kwon, </a:t>
            </a:r>
            <a:r>
              <a:rPr lang="en-US" altLang="ko-KR" dirty="0" err="1" smtClean="0"/>
              <a:t>Kyungho</a:t>
            </a:r>
            <a:r>
              <a:rPr lang="en-US" altLang="ko-KR" dirty="0" smtClean="0"/>
              <a:t> Kim, </a:t>
            </a:r>
          </a:p>
          <a:p>
            <a:r>
              <a:rPr lang="en-US" altLang="ko-KR" dirty="0" err="1" smtClean="0"/>
              <a:t>Seungju</a:t>
            </a:r>
            <a:r>
              <a:rPr lang="en-US" altLang="ko-KR" dirty="0" smtClean="0"/>
              <a:t> Choi, </a:t>
            </a:r>
            <a:r>
              <a:rPr lang="en-US" altLang="ko-KR" dirty="0" err="1" smtClean="0"/>
              <a:t>Hyunjun</a:t>
            </a:r>
            <a:r>
              <a:rPr lang="en-US" altLang="ko-KR" dirty="0" smtClean="0"/>
              <a:t> Kim, </a:t>
            </a:r>
          </a:p>
          <a:p>
            <a:r>
              <a:rPr lang="en-US" altLang="ko-KR" dirty="0" smtClean="0"/>
              <a:t>and </a:t>
            </a:r>
            <a:r>
              <a:rPr lang="en-US" altLang="ko-KR" dirty="0" err="1" smtClean="0"/>
              <a:t>Kyoungbae</a:t>
            </a:r>
            <a:r>
              <a:rPr lang="en-US" altLang="ko-KR" dirty="0" smtClean="0"/>
              <a:t> Jang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 Modular Reduction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Approximation based reduction </a:t>
                </a:r>
                <a:r>
                  <a:rPr lang="en-US" altLang="ko-KR" b="1" dirty="0"/>
                  <a:t>[ACM TEC’15]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≅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  <m:e>
                        <m:d>
                          <m:d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≫</m:t>
                            </m:r>
                            <m:d>
                              <m:d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ko-KR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≅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ko-KR" sz="32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ko-KR" alt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/7681</m:t>
                        </m:r>
                      </m:e>
                    </m:d>
                    <m:r>
                      <a:rPr lang="ko-KR" altLang="en-US" sz="3200" i="1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≫13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≫17</m:t>
                        </m:r>
                      </m:e>
                    </m:d>
                    <m:r>
                      <a:rPr lang="en-US" altLang="ko-KR" sz="3200" i="1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≫21)</m:t>
                    </m:r>
                  </m:oMath>
                </a14:m>
                <a:endParaRPr lang="ko-KR" altLang="en-US" sz="32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08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Optimized Implementation of approximation based reduction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chemeClr val="accent5"/>
                </a:solidFill>
              </a:rPr>
              <a:t>(</a:t>
            </a:r>
            <a:r>
              <a:rPr lang="en-US" altLang="ko-KR" b="1" dirty="0">
                <a:solidFill>
                  <a:schemeClr val="accent5"/>
                </a:solidFill>
              </a:rPr>
              <a:t>8-bit)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[CHES’15]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6" y="2134244"/>
            <a:ext cx="8605958" cy="407605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25002" y="3481350"/>
            <a:ext cx="5406309" cy="1200923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104835" y="2186927"/>
            <a:ext cx="1663429" cy="47199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08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Optimized Implementation of approximation based reduction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chemeClr val="accent5"/>
                </a:solidFill>
              </a:rPr>
              <a:t>(</a:t>
            </a:r>
            <a:r>
              <a:rPr lang="en-US" altLang="ko-KR" b="1" dirty="0">
                <a:solidFill>
                  <a:schemeClr val="accent5"/>
                </a:solidFill>
              </a:rPr>
              <a:t>8-bit)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[CHES’15]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6" y="2134244"/>
            <a:ext cx="8605958" cy="40760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22123" y="2186927"/>
            <a:ext cx="1663429" cy="47199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431508" y="3445414"/>
            <a:ext cx="1990506" cy="161723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00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Optimized Implementation of approximation based reduction 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chemeClr val="accent5"/>
                </a:solidFill>
              </a:rPr>
              <a:t>(</a:t>
            </a:r>
            <a:r>
              <a:rPr lang="en-US" altLang="ko-KR" b="1" dirty="0">
                <a:solidFill>
                  <a:schemeClr val="accent5"/>
                </a:solidFill>
              </a:rPr>
              <a:t>8-bit)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[CHES’15]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56" y="2134244"/>
            <a:ext cx="8605958" cy="407605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599793" y="2186927"/>
            <a:ext cx="2313641" cy="47199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57342" y="5062653"/>
            <a:ext cx="6399614" cy="99245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31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Incomplete modular arithmetic </a:t>
                </a:r>
                <a:r>
                  <a:rPr lang="en-US" altLang="ko-KR" b="1" dirty="0"/>
                  <a:t>[CHES’15]</a:t>
                </a:r>
              </a:p>
              <a:p>
                <a:pPr lvl="1"/>
                <a:r>
                  <a:rPr lang="en-US" altLang="ko-KR" sz="3200" dirty="0"/>
                  <a:t>Complete: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ko-KR" sz="3200" dirty="0"/>
              </a:p>
              <a:p>
                <a:pPr lvl="1"/>
                <a:r>
                  <a:rPr lang="en-US" altLang="ko-KR" sz="3200" dirty="0"/>
                  <a:t>Incomplete: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ko-KR" altLang="en-US" sz="3200" dirty="0"/>
                  <a:t> </a:t>
                </a:r>
                <a:r>
                  <a:rPr lang="en-US" altLang="ko-KR" sz="3200" dirty="0"/>
                  <a:t>where </a:t>
                </a:r>
                <a14:m>
                  <m:oMath xmlns:m="http://schemas.openxmlformats.org/officeDocument/2006/math">
                    <m:r>
                      <a:rPr lang="en-US" altLang="ko-KR" sz="3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ko-KR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ko-KR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ko-KR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func>
                      </m:e>
                    </m:d>
                  </m:oMath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334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Tiny Montgomery reduction </a:t>
            </a:r>
            <a:r>
              <a:rPr lang="en-US" altLang="ko-KR" b="1" dirty="0"/>
              <a:t>[ACM TEC’17]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6" y="1981164"/>
            <a:ext cx="10630422" cy="291737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50815" y="2897644"/>
            <a:ext cx="2869660" cy="84536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83914" y="3089495"/>
            <a:ext cx="584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Main Montgomery multiplication parts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61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Tiny Montgomery reduction </a:t>
            </a:r>
            <a:r>
              <a:rPr lang="en-US" altLang="ko-KR" b="1" dirty="0"/>
              <a:t>[ACM TEC’17]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76" y="1981164"/>
            <a:ext cx="10630422" cy="291737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84269" y="3737687"/>
            <a:ext cx="4533088" cy="84536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580796" y="3929538"/>
            <a:ext cx="4968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Final subtraction in masked way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24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LUT based Implementation: (1), (2) LUT access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2" y="1904029"/>
            <a:ext cx="9310893" cy="42179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40552" y="1904029"/>
            <a:ext cx="3499438" cy="161975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87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LUT based Implementation: (3) addition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2" y="1904029"/>
            <a:ext cx="9310893" cy="42179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32367" y="2216262"/>
            <a:ext cx="2205896" cy="184278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96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LUT based Implementation: (4), (5) shifting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2" y="1904029"/>
            <a:ext cx="9310893" cy="42179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08581" y="3877795"/>
            <a:ext cx="3454833" cy="87262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Lattice-based Cryptography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Implementation Platform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Previous Works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Ring-LWE Scheme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 smtClean="0"/>
              <a:t>Proposed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LUT based Implementation: (6) modulo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2" y="1904029"/>
            <a:ext cx="9310893" cy="42179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174488" y="3844340"/>
            <a:ext cx="2720897" cy="166436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582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Previous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LUT based Implementation: (7) addition and subtraction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52" y="1904029"/>
            <a:ext cx="9310893" cy="421799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374566" y="4013024"/>
            <a:ext cx="2207941" cy="2008635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21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Motivation &amp; Contribution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Motivation</a:t>
            </a:r>
          </a:p>
          <a:p>
            <a:pPr lvl="1"/>
            <a:r>
              <a:rPr lang="en-US" altLang="ko-KR" sz="2800" dirty="0"/>
              <a:t>Few </a:t>
            </a:r>
            <a:r>
              <a:rPr lang="en-US" altLang="ko-KR" sz="2800" b="1" dirty="0">
                <a:solidFill>
                  <a:schemeClr val="accent5"/>
                </a:solidFill>
              </a:rPr>
              <a:t>secure 8-bit AVR </a:t>
            </a:r>
            <a:r>
              <a:rPr lang="en-US" altLang="ko-KR" sz="2800" dirty="0"/>
              <a:t>implementations</a:t>
            </a:r>
          </a:p>
          <a:p>
            <a:pPr lvl="1"/>
            <a:r>
              <a:rPr lang="en-US" altLang="ko-KR" sz="2800" b="1" dirty="0">
                <a:solidFill>
                  <a:schemeClr val="accent5"/>
                </a:solidFill>
              </a:rPr>
              <a:t>High security </a:t>
            </a:r>
            <a:r>
              <a:rPr lang="en-US" altLang="ko-KR" sz="2800" dirty="0">
                <a:sym typeface="Wingdings" panose="05000000000000000000" pitchFamily="2" charset="2"/>
              </a:rPr>
              <a:t> basic requirement for </a:t>
            </a:r>
            <a:r>
              <a:rPr lang="en-US" altLang="ko-KR" sz="2800" dirty="0" err="1"/>
              <a:t>IoT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r>
              <a:rPr lang="en-US" altLang="ko-KR" b="1" dirty="0">
                <a:solidFill>
                  <a:srgbClr val="FF0000"/>
                </a:solidFill>
              </a:rPr>
              <a:t>Contributions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chemeClr val="accent5"/>
                </a:solidFill>
              </a:rPr>
              <a:t>Secure &amp; efficient Ring-LWE </a:t>
            </a:r>
            <a:r>
              <a:rPr lang="en-US" altLang="ko-KR" dirty="0"/>
              <a:t>implementation</a:t>
            </a:r>
          </a:p>
          <a:p>
            <a:pPr lvl="1"/>
            <a:r>
              <a:rPr lang="en-US" altLang="ko-KR" sz="2800" b="1" dirty="0">
                <a:solidFill>
                  <a:schemeClr val="accent5"/>
                </a:solidFill>
              </a:rPr>
              <a:t>LUT</a:t>
            </a:r>
            <a:r>
              <a:rPr lang="en-US" altLang="ko-KR" sz="2800" dirty="0">
                <a:solidFill>
                  <a:schemeClr val="accent5"/>
                </a:solidFill>
              </a:rPr>
              <a:t> </a:t>
            </a:r>
            <a:r>
              <a:rPr lang="en-US" altLang="ko-KR" sz="2800" dirty="0"/>
              <a:t>based multiplication</a:t>
            </a:r>
          </a:p>
          <a:p>
            <a:pPr lvl="1"/>
            <a:r>
              <a:rPr lang="en-US" altLang="ko-KR" sz="2800" b="1" dirty="0">
                <a:solidFill>
                  <a:schemeClr val="accent5"/>
                </a:solidFill>
              </a:rPr>
              <a:t>Constant time </a:t>
            </a:r>
            <a:r>
              <a:rPr lang="en-US" altLang="ko-KR" sz="2800" dirty="0" smtClean="0"/>
              <a:t>modular reduction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4372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Techniques for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Previous work: LUT#1 </a:t>
            </a:r>
            <a:r>
              <a:rPr lang="en-US" altLang="ko-KR" dirty="0" smtClean="0">
                <a:sym typeface="Wingdings" panose="05000000000000000000" pitchFamily="2" charset="2"/>
              </a:rPr>
              <a:t> LUT#2  addition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Proposed </a:t>
            </a:r>
            <a:r>
              <a:rPr lang="en-US" altLang="ko-KR" dirty="0"/>
              <a:t>work: LUT#1 </a:t>
            </a:r>
            <a:r>
              <a:rPr lang="en-US" altLang="ko-KR" dirty="0" smtClean="0">
                <a:sym typeface="Wingdings" panose="05000000000000000000" pitchFamily="2" charset="2"/>
              </a:rPr>
              <a:t> addition</a:t>
            </a:r>
            <a:r>
              <a:rPr lang="en-US" altLang="ko-KR" dirty="0">
                <a:sym typeface="Wingdings" panose="05000000000000000000" pitchFamily="2" charset="2"/>
              </a:rPr>
              <a:t>  LUT#2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en-US" altLang="ko-KR" dirty="0" smtClean="0"/>
              <a:t>LUT#2 performs reduction on more bits at once than previous work.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058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Techniques for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Proposed method: (1) LUT access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2" y="2153536"/>
            <a:ext cx="10663724" cy="198221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37720" y="2581478"/>
            <a:ext cx="2670621" cy="155427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878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Techniques for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Proposed method: (2) addition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39" y="2672038"/>
            <a:ext cx="10811973" cy="25244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121698" y="2921620"/>
            <a:ext cx="2387014" cy="2163336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05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Techniques for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Proposed method: (3) modulo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24" y="1865083"/>
            <a:ext cx="11075883" cy="374398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 flipH="1">
            <a:off x="4560847" y="3547048"/>
            <a:ext cx="6980664" cy="1348337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154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Techniques for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Proposed method: (4) concatenation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6" y="1920838"/>
            <a:ext cx="11308434" cy="382258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flipH="1">
            <a:off x="769435" y="3681412"/>
            <a:ext cx="4962292" cy="224463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343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Techniques for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Proposed method: (5) LUT access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89" y="1781100"/>
            <a:ext cx="10409874" cy="440763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19816" y="4650059"/>
            <a:ext cx="2631686" cy="137634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8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Optimization Techniques for Modular Reduction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Proposed method: (6) addition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51" y="1671327"/>
            <a:ext cx="10175699" cy="453897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984882" y="3940812"/>
            <a:ext cx="1999068" cy="2269487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421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Lattice-based Cryptography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5"/>
                </a:solidFill>
              </a:rPr>
              <a:t>RSA and ECC: </a:t>
            </a:r>
            <a:r>
              <a:rPr lang="en-US" altLang="ko-KR" sz="2000" dirty="0">
                <a:solidFill>
                  <a:schemeClr val="accent5"/>
                </a:solidFill>
              </a:rPr>
              <a:t/>
            </a:r>
            <a:br>
              <a:rPr lang="en-US" altLang="ko-KR" sz="2000" dirty="0">
                <a:solidFill>
                  <a:schemeClr val="accent5"/>
                </a:solidFill>
              </a:rPr>
            </a:br>
            <a:r>
              <a:rPr lang="en-US" altLang="ko-KR" sz="2000" b="1" dirty="0"/>
              <a:t>Integer Factorization </a:t>
            </a:r>
            <a:r>
              <a:rPr lang="en-US" altLang="ko-KR" sz="2000" dirty="0"/>
              <a:t>and </a:t>
            </a:r>
            <a:r>
              <a:rPr lang="en-US" altLang="ko-KR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Elliptic Curve Discrete Logarithm Problem</a:t>
            </a:r>
          </a:p>
          <a:p>
            <a:pPr lvl="1"/>
            <a:r>
              <a:rPr lang="en-US" altLang="ko-KR" sz="2800" b="1" dirty="0">
                <a:solidFill>
                  <a:schemeClr val="accent5"/>
                </a:solidFill>
              </a:rPr>
              <a:t>Hard problems </a:t>
            </a:r>
            <a:r>
              <a:rPr lang="en-US" altLang="ko-KR" sz="1800" dirty="0"/>
              <a:t>can be solved by </a:t>
            </a:r>
            <a:r>
              <a:rPr lang="en-US" altLang="ko-KR" sz="2800" b="1" dirty="0">
                <a:solidFill>
                  <a:schemeClr val="accent5"/>
                </a:solidFill>
              </a:rPr>
              <a:t>Shor’s algorithm</a:t>
            </a:r>
          </a:p>
          <a:p>
            <a:pPr lvl="1"/>
            <a:endParaRPr lang="en-US" altLang="ko-KR" sz="2800" b="1" dirty="0"/>
          </a:p>
          <a:p>
            <a:r>
              <a:rPr lang="en-US" altLang="ko-KR" b="1" dirty="0">
                <a:solidFill>
                  <a:schemeClr val="accent5"/>
                </a:solidFill>
              </a:rPr>
              <a:t>Lattice-based Cryptography:</a:t>
            </a:r>
            <a:br>
              <a:rPr lang="en-US" altLang="ko-KR" b="1" dirty="0">
                <a:solidFill>
                  <a:schemeClr val="accent5"/>
                </a:solidFill>
              </a:rPr>
            </a:br>
            <a:r>
              <a:rPr lang="en-US" altLang="ko-KR" sz="2000" dirty="0"/>
              <a:t>Hard for quantum computers</a:t>
            </a:r>
          </a:p>
          <a:p>
            <a:pPr lvl="1"/>
            <a:r>
              <a:rPr lang="en-US" altLang="ko-KR" sz="2800" b="1" dirty="0">
                <a:solidFill>
                  <a:schemeClr val="accent5"/>
                </a:solidFill>
              </a:rPr>
              <a:t>Ring-LWE Encryption </a:t>
            </a:r>
            <a:r>
              <a:rPr lang="en-US" altLang="ko-KR" dirty="0"/>
              <a:t>schemes: </a:t>
            </a:r>
            <a:r>
              <a:rPr lang="en-US" altLang="ko-KR" sz="2800" b="1" dirty="0">
                <a:solidFill>
                  <a:srgbClr val="FF0000"/>
                </a:solidFill>
              </a:rPr>
              <a:t>Proposed [EUROCRYPT’10]</a:t>
            </a:r>
          </a:p>
          <a:p>
            <a:pPr lvl="1"/>
            <a:r>
              <a:rPr lang="en-US" altLang="ko-KR" sz="2800" b="1" dirty="0">
                <a:solidFill>
                  <a:schemeClr val="accent5"/>
                </a:solidFill>
              </a:rPr>
              <a:t>Generic Algorithm </a:t>
            </a:r>
            <a:r>
              <a:rPr lang="en-US" altLang="ko-KR" dirty="0"/>
              <a:t>for</a:t>
            </a:r>
            <a:r>
              <a:rPr lang="en-US" altLang="ko-KR" sz="2800" b="1" dirty="0" smtClean="0"/>
              <a:t> </a:t>
            </a:r>
            <a:r>
              <a:rPr lang="en-US" altLang="ko-KR" sz="2800" b="1" dirty="0">
                <a:solidFill>
                  <a:schemeClr val="accent5"/>
                </a:solidFill>
              </a:rPr>
              <a:t>other Lattice-based Cryptography</a:t>
            </a:r>
            <a:endParaRPr lang="ko-KR" altLang="en-US" sz="2800" b="1" dirty="0">
              <a:solidFill>
                <a:schemeClr val="accent5"/>
              </a:solidFill>
            </a:endParaRPr>
          </a:p>
          <a:p>
            <a:endParaRPr lang="ko-KR" altLang="en-US" b="1" dirty="0">
              <a:solidFill>
                <a:schemeClr val="accent5"/>
              </a:solidFill>
            </a:endParaRPr>
          </a:p>
        </p:txBody>
      </p:sp>
      <p:pic>
        <p:nvPicPr>
          <p:cNvPr id="1026" name="Picture 2" descr="post quantum cryptographyì ëí ì´ë¯¸ì§ ê²ìê²°ê³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248" y="4486521"/>
            <a:ext cx="2333625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LUT access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Previous work: storing data in 16-bit wise 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Proposed work: storing data in 8-bit wise in separated way</a:t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memory offset calculation is 1 clock cheaper than previous work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92" y="1975251"/>
            <a:ext cx="5487331" cy="7290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913" y="4256159"/>
            <a:ext cx="3669682" cy="151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15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7416077"/>
              </p:ext>
            </p:extLst>
          </p:nvPr>
        </p:nvGraphicFramePr>
        <p:xfrm>
          <a:off x="2316631" y="1393039"/>
          <a:ext cx="6788946" cy="457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18">
                  <a:extLst>
                    <a:ext uri="{9D8B030D-6E8A-4147-A177-3AD203B41FA5}">
                      <a16:colId xmlns:a16="http://schemas.microsoft.com/office/drawing/2014/main" val="800372878"/>
                    </a:ext>
                  </a:extLst>
                </a:gridCol>
                <a:gridCol w="1653276">
                  <a:extLst>
                    <a:ext uri="{9D8B030D-6E8A-4147-A177-3AD203B41FA5}">
                      <a16:colId xmlns:a16="http://schemas.microsoft.com/office/drawing/2014/main" val="4034773260"/>
                    </a:ext>
                  </a:extLst>
                </a:gridCol>
                <a:gridCol w="1653276">
                  <a:extLst>
                    <a:ext uri="{9D8B030D-6E8A-4147-A177-3AD203B41FA5}">
                      <a16:colId xmlns:a16="http://schemas.microsoft.com/office/drawing/2014/main" val="4198294724"/>
                    </a:ext>
                  </a:extLst>
                </a:gridCol>
                <a:gridCol w="1653276">
                  <a:extLst>
                    <a:ext uri="{9D8B030D-6E8A-4147-A177-3AD203B41FA5}">
                      <a16:colId xmlns:a16="http://schemas.microsoft.com/office/drawing/2014/main" val="2932195657"/>
                    </a:ext>
                  </a:extLst>
                </a:gridCol>
              </a:tblGrid>
              <a:tr h="5081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Imp.</a:t>
                      </a:r>
                      <a:endParaRPr lang="ko-KR" alt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256-bit security</a:t>
                      </a:r>
                      <a:endParaRPr lang="ko-KR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02040"/>
                  </a:ext>
                </a:extLst>
              </a:tr>
              <a:tr h="5081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Mod MUL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NTT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/>
                        <a:t>Const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10176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/>
                        <a:t>Boorghany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N/A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2,207,787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091744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/>
                        <a:t>Boorghany</a:t>
                      </a:r>
                      <a:endParaRPr lang="ko-KR" altLang="en-US" sz="2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N/A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N/A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407774"/>
                  </a:ext>
                </a:extLst>
              </a:tr>
              <a:tr h="508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/>
                        <a:t>Poppelmann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N/A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855,595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145772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Liu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N/A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441,572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X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61593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Liu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516,971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338775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Seo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403,224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723589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This work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344,288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762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290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Evaluation</a:t>
            </a:r>
            <a:endParaRPr lang="ko-KR" altLang="en-US" dirty="0"/>
          </a:p>
        </p:txBody>
      </p:sp>
      <p:graphicFrame>
        <p:nvGraphicFramePr>
          <p:cNvPr id="4" name="내용 개체 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244449"/>
              </p:ext>
            </p:extLst>
          </p:nvPr>
        </p:nvGraphicFramePr>
        <p:xfrm>
          <a:off x="2316631" y="1393039"/>
          <a:ext cx="6788946" cy="4574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118">
                  <a:extLst>
                    <a:ext uri="{9D8B030D-6E8A-4147-A177-3AD203B41FA5}">
                      <a16:colId xmlns:a16="http://schemas.microsoft.com/office/drawing/2014/main" val="800372878"/>
                    </a:ext>
                  </a:extLst>
                </a:gridCol>
                <a:gridCol w="1653276">
                  <a:extLst>
                    <a:ext uri="{9D8B030D-6E8A-4147-A177-3AD203B41FA5}">
                      <a16:colId xmlns:a16="http://schemas.microsoft.com/office/drawing/2014/main" val="4034773260"/>
                    </a:ext>
                  </a:extLst>
                </a:gridCol>
                <a:gridCol w="1653276">
                  <a:extLst>
                    <a:ext uri="{9D8B030D-6E8A-4147-A177-3AD203B41FA5}">
                      <a16:colId xmlns:a16="http://schemas.microsoft.com/office/drawing/2014/main" val="4198294724"/>
                    </a:ext>
                  </a:extLst>
                </a:gridCol>
                <a:gridCol w="1653276">
                  <a:extLst>
                    <a:ext uri="{9D8B030D-6E8A-4147-A177-3AD203B41FA5}">
                      <a16:colId xmlns:a16="http://schemas.microsoft.com/office/drawing/2014/main" val="2932195657"/>
                    </a:ext>
                  </a:extLst>
                </a:gridCol>
              </a:tblGrid>
              <a:tr h="50814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Imp.</a:t>
                      </a:r>
                      <a:endParaRPr lang="ko-KR" altLang="en-US" sz="2000" b="1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256-bit security</a:t>
                      </a:r>
                      <a:endParaRPr lang="ko-KR" altLang="en-US" sz="2000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02040"/>
                  </a:ext>
                </a:extLst>
              </a:tr>
              <a:tr h="50814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Mod MUL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/>
                        <a:t>NTT</a:t>
                      </a:r>
                      <a:endParaRPr lang="ko-KR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/>
                        <a:t>Const</a:t>
                      </a:r>
                      <a:endParaRPr lang="ko-KR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810176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Boorghany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2,207,787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091744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Boorghany</a:t>
                      </a:r>
                      <a:endParaRPr lang="ko-KR" altLang="en-US" sz="20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407774"/>
                  </a:ext>
                </a:extLst>
              </a:tr>
              <a:tr h="508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Poppelmann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855,595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0145772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Liu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441,572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20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961593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Liu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516,971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338775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Seo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403,224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2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723589"/>
                  </a:ext>
                </a:extLst>
              </a:tr>
              <a:tr h="5081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This work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47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344,288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1762265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2316632" y="4457478"/>
            <a:ext cx="6788946" cy="150971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74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3534704"/>
              </p:ext>
            </p:extLst>
          </p:nvPr>
        </p:nvGraphicFramePr>
        <p:xfrm>
          <a:off x="101599" y="1869284"/>
          <a:ext cx="1198880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2927754161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379681312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333707228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916910079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1732902414"/>
                    </a:ext>
                  </a:extLst>
                </a:gridCol>
              </a:tblGrid>
              <a:tr h="26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Imp.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NTT/FFT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Key-Gen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/>
                        <a:t>Enc</a:t>
                      </a:r>
                      <a:endParaRPr lang="ko-KR" alt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/>
                        <a:t>Secure</a:t>
                      </a:r>
                      <a:endParaRPr lang="ko-KR" altLang="en-US" sz="2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312734"/>
                  </a:ext>
                </a:extLst>
              </a:tr>
              <a:tr h="263702">
                <a:tc gridSpan="5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smtClean="0"/>
                        <a:t>Implementations</a:t>
                      </a:r>
                      <a:r>
                        <a:rPr lang="en-US" altLang="ko-KR" sz="2800" b="1" baseline="0" dirty="0" smtClean="0"/>
                        <a:t> of 256-bit security level</a:t>
                      </a:r>
                      <a:endParaRPr lang="ko-KR" altLang="en-US" sz="2800" b="1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217923"/>
                  </a:ext>
                </a:extLst>
              </a:tr>
              <a:tr h="2637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Boorghany</a:t>
                      </a:r>
                      <a:endParaRPr lang="ko-KR" altLang="en-US" sz="2800" b="1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2,207,787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329256"/>
                  </a:ext>
                </a:extLst>
              </a:tr>
              <a:tr h="26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Poppelmann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855,595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N/A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3,279,142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319717"/>
                  </a:ext>
                </a:extLst>
              </a:tr>
              <a:tr h="26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Liu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441,572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2,165,239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2,617,459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ko-KR" altLang="en-US" sz="2800" b="1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049166"/>
                  </a:ext>
                </a:extLst>
              </a:tr>
              <a:tr h="26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Liu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516,971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1,975,806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721455"/>
                  </a:ext>
                </a:extLst>
              </a:tr>
              <a:tr h="26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Seo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403,224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1,754,064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ko-KR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3963939"/>
                  </a:ext>
                </a:extLst>
              </a:tr>
              <a:tr h="2637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This work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344,288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1,325,171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1,430,601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 smtClean="0">
                          <a:solidFill>
                            <a:srgbClr val="FF0000"/>
                          </a:solidFill>
                        </a:rPr>
                        <a:t>O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50259"/>
                  </a:ext>
                </a:extLst>
              </a:tr>
            </a:tbl>
          </a:graphicData>
        </a:graphic>
      </p:graphicFrame>
      <p:sp>
        <p:nvSpPr>
          <p:cNvPr id="8" name="직사각형 7"/>
          <p:cNvSpPr/>
          <p:nvPr/>
        </p:nvSpPr>
        <p:spPr>
          <a:xfrm>
            <a:off x="101599" y="4490693"/>
            <a:ext cx="11988800" cy="150971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15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Conclusion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FF0000"/>
                </a:solidFill>
              </a:rPr>
              <a:t>Contribution</a:t>
            </a:r>
          </a:p>
          <a:p>
            <a:pPr lvl="1"/>
            <a:r>
              <a:rPr lang="en-US" altLang="ko-KR" b="1" dirty="0">
                <a:solidFill>
                  <a:srgbClr val="00B0F0"/>
                </a:solidFill>
              </a:rPr>
              <a:t>Secure and fast NTT </a:t>
            </a:r>
            <a:r>
              <a:rPr lang="en-US" altLang="ko-KR" dirty="0"/>
              <a:t>computation</a:t>
            </a:r>
          </a:p>
          <a:p>
            <a:pPr lvl="1"/>
            <a:r>
              <a:rPr lang="en-US" altLang="ko-KR" dirty="0"/>
              <a:t>New speed record for </a:t>
            </a:r>
            <a:r>
              <a:rPr lang="en-US" altLang="ko-KR" b="1" dirty="0">
                <a:solidFill>
                  <a:srgbClr val="00B0F0"/>
                </a:solidFill>
              </a:rPr>
              <a:t>Ring-LWE encryption on 8-bit AVR</a:t>
            </a:r>
          </a:p>
          <a:p>
            <a:pPr lvl="1"/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Future works</a:t>
            </a:r>
          </a:p>
          <a:p>
            <a:pPr lvl="1"/>
            <a:r>
              <a:rPr lang="en-US" altLang="ko-KR" dirty="0"/>
              <a:t>Implementations on </a:t>
            </a:r>
            <a:r>
              <a:rPr lang="en-US" altLang="ko-KR" b="1" dirty="0">
                <a:solidFill>
                  <a:srgbClr val="00B0F0"/>
                </a:solidFill>
              </a:rPr>
              <a:t>other low-end processors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(8-bit PIC / 16-bit MSP)</a:t>
            </a:r>
          </a:p>
          <a:p>
            <a:pPr lvl="1"/>
            <a:r>
              <a:rPr lang="en-US" altLang="ko-KR" dirty="0"/>
              <a:t>Investigation of </a:t>
            </a:r>
            <a:r>
              <a:rPr lang="en-US" altLang="ko-KR" b="1" dirty="0">
                <a:solidFill>
                  <a:srgbClr val="00B0F0"/>
                </a:solidFill>
              </a:rPr>
              <a:t>side channel attack model</a:t>
            </a:r>
            <a:endParaRPr lang="ko-KR" altLang="en-US" b="1" dirty="0">
              <a:solidFill>
                <a:srgbClr val="00B0F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3068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Implementation Platform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4400" b="1" dirty="0">
                <a:solidFill>
                  <a:srgbClr val="FF0000"/>
                </a:solidFill>
              </a:rPr>
              <a:t>8-bit XMEGA128 Microcontroller</a:t>
            </a:r>
          </a:p>
          <a:p>
            <a:pPr lvl="1"/>
            <a:r>
              <a:rPr lang="en-US" altLang="ko-KR" sz="2800" b="1" dirty="0">
                <a:solidFill>
                  <a:schemeClr val="accent5"/>
                </a:solidFill>
              </a:rPr>
              <a:t>Internet of Things</a:t>
            </a:r>
          </a:p>
          <a:p>
            <a:pPr lvl="1"/>
            <a:r>
              <a:rPr lang="en-US" altLang="ko-KR" sz="2800" dirty="0"/>
              <a:t>Operating Frequency: </a:t>
            </a:r>
            <a:r>
              <a:rPr lang="en-US" altLang="ko-KR" sz="2800" b="1" dirty="0">
                <a:solidFill>
                  <a:schemeClr val="accent5"/>
                </a:solidFill>
              </a:rPr>
              <a:t>32 MHz</a:t>
            </a:r>
          </a:p>
          <a:p>
            <a:pPr lvl="1"/>
            <a:r>
              <a:rPr lang="en-US" altLang="ko-KR" sz="2800" dirty="0"/>
              <a:t>128KB Flash, 8KB RAM, 32 registers</a:t>
            </a:r>
          </a:p>
          <a:p>
            <a:pPr lvl="1"/>
            <a:r>
              <a:rPr lang="en-US" altLang="ko-KR" sz="2800" dirty="0"/>
              <a:t>Core Instruction: </a:t>
            </a:r>
            <a:r>
              <a:rPr lang="en-US" altLang="ko-KR" sz="2800" b="1" dirty="0">
                <a:solidFill>
                  <a:schemeClr val="accent5"/>
                </a:solidFill>
              </a:rPr>
              <a:t>8-bit </a:t>
            </a:r>
            <a:r>
              <a:rPr lang="en-US" altLang="ko-KR" sz="2800" b="1" dirty="0" err="1">
                <a:solidFill>
                  <a:schemeClr val="accent5"/>
                </a:solidFill>
              </a:rPr>
              <a:t>mul</a:t>
            </a:r>
            <a:r>
              <a:rPr lang="en-US" altLang="ko-KR" sz="2800" b="1" dirty="0">
                <a:solidFill>
                  <a:schemeClr val="accent5"/>
                </a:solidFill>
              </a:rPr>
              <a:t>/add </a:t>
            </a:r>
            <a:r>
              <a:rPr lang="en-US" altLang="ko-KR" sz="2800" dirty="0"/>
              <a:t>(2/1 cycles)</a:t>
            </a:r>
          </a:p>
          <a:p>
            <a:pPr lvl="1"/>
            <a:r>
              <a:rPr lang="en-US" altLang="ko-KR" sz="2800" dirty="0"/>
              <a:t>AES/DES Crypto Engine (for </a:t>
            </a:r>
            <a:r>
              <a:rPr lang="en-US" altLang="ko-KR" sz="2800" b="1" dirty="0">
                <a:solidFill>
                  <a:schemeClr val="accent5"/>
                </a:solidFill>
              </a:rPr>
              <a:t>PRNG</a:t>
            </a:r>
            <a:r>
              <a:rPr lang="en-US" altLang="ko-KR" sz="2800" dirty="0"/>
              <a:t>)</a:t>
            </a:r>
          </a:p>
          <a:p>
            <a:endParaRPr lang="ko-KR" altLang="en-US" sz="3200" dirty="0"/>
          </a:p>
        </p:txBody>
      </p:sp>
      <p:pic>
        <p:nvPicPr>
          <p:cNvPr id="4" name="Picture 2" descr="xplained 128에 대한 이미지 검색결과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8640" y="3681412"/>
            <a:ext cx="4023360" cy="263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638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Previous Implementations on 8-bit AVR processor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solidFill>
                  <a:srgbClr val="FF0000"/>
                </a:solidFill>
              </a:rPr>
              <a:t>8-bit AVR processor: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err="1"/>
              <a:t>Boorghany</a:t>
            </a:r>
            <a:r>
              <a:rPr lang="en-US" altLang="ko-KR" sz="3600" dirty="0"/>
              <a:t> et al. [ACM TEC’15]: </a:t>
            </a:r>
            <a:r>
              <a:rPr lang="en-US" altLang="ko-KR" sz="3600" b="1" dirty="0">
                <a:solidFill>
                  <a:schemeClr val="accent5"/>
                </a:solidFill>
              </a:rPr>
              <a:t>NTRU</a:t>
            </a:r>
            <a:r>
              <a:rPr lang="en-US" altLang="ko-KR" sz="3600" dirty="0">
                <a:solidFill>
                  <a:schemeClr val="accent5"/>
                </a:solidFill>
              </a:rPr>
              <a:t>, </a:t>
            </a:r>
            <a:r>
              <a:rPr lang="en-US" altLang="ko-KR" sz="3600" b="1" dirty="0">
                <a:solidFill>
                  <a:schemeClr val="accent5"/>
                </a:solidFill>
              </a:rPr>
              <a:t>Ring-LWE</a:t>
            </a:r>
            <a:r>
              <a:rPr lang="en-US" altLang="ko-KR" sz="3600" b="1" dirty="0">
                <a:solidFill>
                  <a:schemeClr val="accent1"/>
                </a:solidFill>
              </a:rPr>
              <a:t/>
            </a:r>
            <a:br>
              <a:rPr lang="en-US" altLang="ko-KR" sz="3600" b="1" dirty="0">
                <a:solidFill>
                  <a:schemeClr val="accent1"/>
                </a:solidFill>
              </a:rPr>
            </a:br>
            <a:r>
              <a:rPr lang="en-US" altLang="ko-KR" sz="3600" dirty="0">
                <a:sym typeface="Wingdings" panose="05000000000000000000" pitchFamily="2" charset="2"/>
              </a:rPr>
              <a:t> </a:t>
            </a:r>
            <a:r>
              <a:rPr lang="en-US" altLang="ko-KR" sz="3600" dirty="0" err="1">
                <a:sym typeface="Wingdings" panose="05000000000000000000" pitchFamily="2" charset="2"/>
              </a:rPr>
              <a:t>Poppelmann</a:t>
            </a:r>
            <a:r>
              <a:rPr lang="en-US" altLang="ko-KR" sz="3600" dirty="0">
                <a:sym typeface="Wingdings" panose="05000000000000000000" pitchFamily="2" charset="2"/>
              </a:rPr>
              <a:t> et al. [Latincrypt’15]: </a:t>
            </a:r>
            <a:r>
              <a:rPr lang="en-US" altLang="ko-KR" sz="3600" b="1" dirty="0">
                <a:sym typeface="Wingdings" panose="05000000000000000000" pitchFamily="2" charset="2"/>
              </a:rPr>
              <a:t>BLISS</a:t>
            </a:r>
            <a:r>
              <a:rPr lang="en-US" altLang="ko-KR" sz="3600" b="1" dirty="0">
                <a:solidFill>
                  <a:srgbClr val="FFFF00"/>
                </a:solidFill>
                <a:sym typeface="Wingdings" panose="05000000000000000000" pitchFamily="2" charset="2"/>
              </a:rPr>
              <a:t/>
            </a:r>
            <a:br>
              <a:rPr lang="en-US" altLang="ko-KR" sz="3600" b="1" dirty="0">
                <a:solidFill>
                  <a:srgbClr val="FFFF00"/>
                </a:solidFill>
                <a:sym typeface="Wingdings" panose="05000000000000000000" pitchFamily="2" charset="2"/>
              </a:rPr>
            </a:br>
            <a:r>
              <a:rPr lang="en-US" altLang="ko-KR" sz="3600" dirty="0">
                <a:sym typeface="Wingdings" panose="05000000000000000000" pitchFamily="2" charset="2"/>
              </a:rPr>
              <a:t> Liu et al. [CHES’15]: </a:t>
            </a:r>
            <a:r>
              <a:rPr lang="en-US" altLang="ko-KR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Ring-LWE</a:t>
            </a:r>
            <a:r>
              <a:rPr lang="en-US" altLang="ko-KR" sz="3600" dirty="0">
                <a:sym typeface="Wingdings" panose="05000000000000000000" pitchFamily="2" charset="2"/>
              </a:rPr>
              <a:t/>
            </a:r>
            <a:br>
              <a:rPr lang="en-US" altLang="ko-KR" sz="3600" dirty="0">
                <a:sym typeface="Wingdings" panose="05000000000000000000" pitchFamily="2" charset="2"/>
              </a:rPr>
            </a:br>
            <a:r>
              <a:rPr lang="en-US" altLang="ko-KR" sz="3600" dirty="0">
                <a:sym typeface="Wingdings" panose="05000000000000000000" pitchFamily="2" charset="2"/>
              </a:rPr>
              <a:t> Liu et al. [ACM TEC’17]: </a:t>
            </a:r>
            <a:r>
              <a:rPr lang="en-US" altLang="ko-KR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Ring-LWE</a:t>
            </a:r>
            <a:r>
              <a:rPr lang="en-US" altLang="ko-KR" sz="3600" dirty="0">
                <a:sym typeface="Wingdings" panose="05000000000000000000" pitchFamily="2" charset="2"/>
              </a:rPr>
              <a:t>, </a:t>
            </a:r>
            <a:r>
              <a:rPr lang="en-US" altLang="ko-KR" sz="3600" b="1" dirty="0">
                <a:sym typeface="Wingdings" panose="05000000000000000000" pitchFamily="2" charset="2"/>
              </a:rPr>
              <a:t>BLISS</a:t>
            </a:r>
            <a:r>
              <a:rPr lang="en-US" altLang="ko-KR" sz="3600" dirty="0">
                <a:sym typeface="Wingdings" panose="05000000000000000000" pitchFamily="2" charset="2"/>
              </a:rPr>
              <a:t/>
            </a:r>
            <a:br>
              <a:rPr lang="en-US" altLang="ko-KR" sz="3600" dirty="0">
                <a:sym typeface="Wingdings" panose="05000000000000000000" pitchFamily="2" charset="2"/>
              </a:rPr>
            </a:br>
            <a:r>
              <a:rPr lang="en-US" altLang="ko-KR" sz="3600" dirty="0" smtClean="0">
                <a:sym typeface="Wingdings" panose="05000000000000000000" pitchFamily="2" charset="2"/>
              </a:rPr>
              <a:t> </a:t>
            </a:r>
            <a:r>
              <a:rPr lang="en-US" altLang="ko-KR" sz="3600" dirty="0" err="1" smtClean="0">
                <a:sym typeface="Wingdings" panose="05000000000000000000" pitchFamily="2" charset="2"/>
              </a:rPr>
              <a:t>Seo</a:t>
            </a:r>
            <a:r>
              <a:rPr lang="en-US" altLang="ko-KR" sz="3600" dirty="0" smtClean="0">
                <a:sym typeface="Wingdings" panose="05000000000000000000" pitchFamily="2" charset="2"/>
              </a:rPr>
              <a:t> et al.[ICISC’17</a:t>
            </a:r>
            <a:r>
              <a:rPr lang="en-US" altLang="ko-KR" sz="3600" dirty="0">
                <a:sym typeface="Wingdings" panose="05000000000000000000" pitchFamily="2" charset="2"/>
              </a:rPr>
              <a:t>]: </a:t>
            </a:r>
            <a:r>
              <a:rPr lang="en-US" altLang="ko-KR" sz="3600" b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Ring-LWE</a:t>
            </a:r>
            <a:r>
              <a:rPr lang="en-US" altLang="ko-KR" sz="36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/>
            </a:r>
            <a:br>
              <a:rPr lang="en-US" altLang="ko-KR" sz="3600" b="1" dirty="0" smtClean="0">
                <a:solidFill>
                  <a:schemeClr val="accent1"/>
                </a:solidFill>
                <a:sym typeface="Wingdings" panose="05000000000000000000" pitchFamily="2" charset="2"/>
              </a:rPr>
            </a:br>
            <a:r>
              <a:rPr lang="en-US" altLang="ko-KR" sz="3600" dirty="0">
                <a:sym typeface="Wingdings" panose="05000000000000000000" pitchFamily="2" charset="2"/>
              </a:rPr>
              <a:t> </a:t>
            </a:r>
            <a:r>
              <a:rPr lang="en-US" altLang="ko-KR" sz="3600" dirty="0" smtClean="0">
                <a:sym typeface="Wingdings" panose="05000000000000000000" pitchFamily="2" charset="2"/>
              </a:rPr>
              <a:t>This work [WISA’19]: </a:t>
            </a:r>
            <a:r>
              <a:rPr lang="en-US" altLang="ko-KR" sz="3600" b="1" dirty="0">
                <a:solidFill>
                  <a:schemeClr val="accent5"/>
                </a:solidFill>
                <a:sym typeface="Wingdings" panose="05000000000000000000" pitchFamily="2" charset="2"/>
              </a:rPr>
              <a:t>Ring-LWE</a:t>
            </a:r>
          </a:p>
          <a:p>
            <a:endParaRPr lang="en-US" altLang="ko-KR" sz="3600" b="1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endParaRPr lang="en-US" altLang="ko-KR" sz="3600" b="1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8147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Ring-LWE Scheme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모서리가 둥근 직사각형 3"/>
              <p:cNvSpPr/>
              <p:nvPr/>
            </p:nvSpPr>
            <p:spPr>
              <a:xfrm>
                <a:off x="90447" y="1025737"/>
                <a:ext cx="11988800" cy="181799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600" b="1" dirty="0" smtClean="0">
                    <a:solidFill>
                      <a:srgbClr val="FF0000"/>
                    </a:solidFill>
                    <a:latin typeface="Century Gothic (본문)"/>
                  </a:rPr>
                  <a:t>Key generation:</a:t>
                </a:r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600" dirty="0" smtClean="0">
                  <a:solidFill>
                    <a:schemeClr val="tx1"/>
                  </a:solidFill>
                  <a:latin typeface="Century Gothic (본문)"/>
                </a:endParaRPr>
              </a:p>
              <a:p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two </a:t>
                </a:r>
                <a:r>
                  <a:rPr lang="en-US" altLang="ko-KR" sz="2600" dirty="0">
                    <a:solidFill>
                      <a:schemeClr val="tx1"/>
                    </a:solidFill>
                    <a:latin typeface="Century Gothic (본문)"/>
                  </a:rPr>
                  <a:t>error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2600" dirty="0">
                    <a:solidFill>
                      <a:schemeClr val="tx1"/>
                    </a:solidFill>
                    <a:latin typeface="Century Gothic (본문)"/>
                  </a:rPr>
                  <a:t> (from discrete Gaussian distribution</a:t>
                </a:r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𝑁𝑇𝑇</m:t>
                      </m:r>
                      <m:d>
                        <m:dPr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̃"/>
                          <m:ctrlP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𝑁𝑇𝑇</m:t>
                      </m:r>
                      <m:d>
                        <m:dPr>
                          <m:ctrlPr>
                            <a:rPr lang="en-US" altLang="ko-KR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en-US" altLang="ko-KR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2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600" dirty="0" smtClean="0">
                  <a:solidFill>
                    <a:schemeClr val="tx1"/>
                  </a:solidFill>
                  <a:latin typeface="Century Gothic (본문)"/>
                </a:endParaRPr>
              </a:p>
              <a:p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Public key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,  Private key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)</a:t>
                </a:r>
                <a:endParaRPr lang="en-US" altLang="ko-KR" sz="2600" dirty="0">
                  <a:solidFill>
                    <a:schemeClr val="tx1"/>
                  </a:solidFill>
                  <a:latin typeface="Century Gothic (본문)"/>
                </a:endParaRPr>
              </a:p>
            </p:txBody>
          </p:sp>
        </mc:Choice>
        <mc:Fallback xmlns=""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7" y="1025737"/>
                <a:ext cx="11988800" cy="1817993"/>
              </a:xfrm>
              <a:prstGeom prst="roundRect">
                <a:avLst/>
              </a:prstGeom>
              <a:blipFill>
                <a:blip r:embed="rId2"/>
                <a:stretch>
                  <a:fillRect l="-152" t="-333" b="-6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/>
              <p:cNvSpPr/>
              <p:nvPr/>
            </p:nvSpPr>
            <p:spPr>
              <a:xfrm>
                <a:off x="90447" y="2914763"/>
                <a:ext cx="11988800" cy="17075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600" b="1" dirty="0" smtClean="0">
                    <a:solidFill>
                      <a:srgbClr val="FF0000"/>
                    </a:solidFill>
                    <a:latin typeface="Century Gothic (본문)"/>
                  </a:rPr>
                  <a:t>Encryption:</a:t>
                </a:r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600" dirty="0" smtClean="0">
                  <a:solidFill>
                    <a:schemeClr val="tx1"/>
                  </a:solidFill>
                  <a:latin typeface="Century Gothic (본문)"/>
                </a:endParaRPr>
              </a:p>
              <a:p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three </a:t>
                </a:r>
                <a:r>
                  <a:rPr lang="en-US" altLang="ko-KR" sz="2600" dirty="0">
                    <a:solidFill>
                      <a:schemeClr val="tx1"/>
                    </a:solidFill>
                    <a:latin typeface="Century Gothic (본문)"/>
                  </a:rPr>
                  <a:t>error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, message </a:t>
                </a:r>
                <a:r>
                  <a:rPr lang="en-US" altLang="ko-KR" sz="2600" i="1" dirty="0" smtClean="0">
                    <a:solidFill>
                      <a:schemeClr val="tx1"/>
                    </a:solidFill>
                    <a:latin typeface="Century Gothic (본문)"/>
                  </a:rPr>
                  <a:t>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ko-KR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ko-KR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𝑁𝑇𝑇</m:t>
                      </m:r>
                      <m:d>
                        <m:dPr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600" i="1" dirty="0" smtClean="0">
                  <a:solidFill>
                    <a:schemeClr val="tx1"/>
                  </a:solidFill>
                  <a:latin typeface="Century Gothic (본문)"/>
                </a:endParaRPr>
              </a:p>
            </p:txBody>
          </p:sp>
        </mc:Choice>
        <mc:Fallback xmlns=""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7" y="2914763"/>
                <a:ext cx="11988800" cy="1707517"/>
              </a:xfrm>
              <a:prstGeom prst="roundRect">
                <a:avLst/>
              </a:prstGeom>
              <a:blipFill>
                <a:blip r:embed="rId3"/>
                <a:stretch>
                  <a:fillRect l="-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90447" y="4693313"/>
                <a:ext cx="11988800" cy="17075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2600" b="1" dirty="0" smtClean="0">
                    <a:solidFill>
                      <a:srgbClr val="FF0000"/>
                    </a:solidFill>
                    <a:latin typeface="Century Gothic (본문)"/>
                  </a:rPr>
                  <a:t>Decryption:</a:t>
                </a:r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𝐷𝑒𝑐</m:t>
                    </m:r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altLang="ko-KR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ko-KR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600" dirty="0" smtClean="0">
                  <a:solidFill>
                    <a:schemeClr val="tx1"/>
                  </a:solidFill>
                  <a:latin typeface="Century Gothic (본문)"/>
                </a:endParaRPr>
              </a:p>
              <a:p>
                <a:r>
                  <a:rPr lang="en-US" altLang="ko-KR" sz="2600" dirty="0" smtClean="0">
                    <a:solidFill>
                      <a:schemeClr val="tx1"/>
                    </a:solidFill>
                    <a:latin typeface="Century Gothic (본문)"/>
                  </a:rPr>
                  <a:t>Inverse NTT (INTT)</a:t>
                </a:r>
                <a:endParaRPr lang="en-US" altLang="ko-KR" sz="2600" i="1" dirty="0" smtClean="0">
                  <a:solidFill>
                    <a:schemeClr val="tx1"/>
                  </a:solidFill>
                  <a:latin typeface="Century Gothic (본문)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𝐼𝑁𝑇𝑇</m:t>
                      </m:r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altLang="ko-KR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altLang="ko-KR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600" i="1" dirty="0" smtClean="0">
                  <a:solidFill>
                    <a:schemeClr val="tx1"/>
                  </a:solidFill>
                  <a:latin typeface="Century Gothic (본문)"/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7" y="4693313"/>
                <a:ext cx="11988800" cy="1707517"/>
              </a:xfrm>
              <a:prstGeom prst="roundRect">
                <a:avLst/>
              </a:prstGeom>
              <a:blipFill>
                <a:blip r:embed="rId4"/>
                <a:stretch>
                  <a:fillRect l="-15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75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모서리가 둥근 직사각형 3"/>
              <p:cNvSpPr/>
              <p:nvPr/>
            </p:nvSpPr>
            <p:spPr>
              <a:xfrm>
                <a:off x="88900" y="36676"/>
                <a:ext cx="12103100" cy="677671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2300" b="1" dirty="0" smtClean="0">
                    <a:solidFill>
                      <a:srgbClr val="FF0000"/>
                    </a:solidFill>
                  </a:rPr>
                  <a:t>NTT (Number Theoretic Transform): </a:t>
                </a:r>
                <a:br>
                  <a:rPr lang="en-US" altLang="ko-KR" sz="2300" b="1" dirty="0" smtClean="0">
                    <a:solidFill>
                      <a:srgbClr val="FF0000"/>
                    </a:solidFill>
                  </a:rPr>
                </a:br>
                <a:r>
                  <a:rPr lang="en-US" altLang="ko-KR" sz="2300" dirty="0" smtClean="0">
                    <a:solidFill>
                      <a:schemeClr val="tx1"/>
                    </a:solidFill>
                  </a:rPr>
                  <a:t>Discrete Fourier transform:</a:t>
                </a:r>
                <a:r>
                  <a:rPr lang="ko-KR" altLang="en-US" sz="23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2300" i="1" dirty="0" smtClean="0">
                    <a:solidFill>
                      <a:schemeClr val="tx1"/>
                    </a:solidFill>
                  </a:rPr>
                  <a:t>n</a:t>
                </a:r>
                <a:r>
                  <a:rPr lang="en-US" altLang="ko-KR" sz="2300" dirty="0" smtClean="0">
                    <a:solidFill>
                      <a:schemeClr val="tx1"/>
                    </a:solidFill>
                  </a:rPr>
                  <a:t> degree polynomial multiplication </a:t>
                </a:r>
                <a14:m>
                  <m:oMath xmlns:m="http://schemas.openxmlformats.org/officeDocument/2006/math">
                    <m:r>
                      <a:rPr lang="en-US" altLang="ko-KR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unc>
                      <m:funcPr>
                        <m:ctrlPr>
                          <a:rPr lang="en-US" altLang="ko-KR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𝑛𝑙𝑜𝑔</m:t>
                        </m:r>
                      </m:fName>
                      <m:e>
                        <m:r>
                          <a:rPr lang="en-US" altLang="ko-KR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ko-KR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300" dirty="0">
                  <a:solidFill>
                    <a:schemeClr val="tx1"/>
                  </a:solidFill>
                </a:endParaRPr>
              </a:p>
              <a:p>
                <a:endParaRPr lang="en-US" altLang="ko-KR" sz="23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𝑁𝑇𝑇</m:t>
                      </m:r>
                      <m:d>
                        <m:dPr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2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ko-KR" altLang="en-US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nary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ko-KR" sz="2300" dirty="0" smtClean="0">
                  <a:solidFill>
                    <a:schemeClr val="tx1"/>
                  </a:solidFill>
                </a:endParaRPr>
              </a:p>
              <a:p>
                <a:endParaRPr lang="en-US" altLang="ko-KR" sz="23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𝐼𝑁𝑇𝑇</m:t>
                      </m:r>
                      <m:d>
                        <m:dPr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     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acc>
                            <m:accPr>
                              <m:chr m:val="̃"/>
                              <m:ctrlP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</m:e>
                      </m:nary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ko-KR" sz="2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ko-KR" sz="2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sz="2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m:rPr>
                          <m:sty m:val="p"/>
                        </m:rPr>
                        <a:rPr lang="en-US" altLang="ko-KR" sz="2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ko-KR" sz="23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ko-KR" sz="2300" dirty="0" smtClean="0">
                  <a:solidFill>
                    <a:schemeClr val="tx1"/>
                  </a:solidFill>
                </a:endParaRPr>
              </a:p>
              <a:p>
                <a:endParaRPr lang="en-US" altLang="ko-KR" sz="230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𝐼𝑁𝑇𝑇</m:t>
                      </m:r>
                      <m:d>
                        <m:dPr>
                          <m:ctrlP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3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𝑁𝑇𝑇</m:t>
                          </m:r>
                          <m:d>
                            <m:dPr>
                              <m:ctrlP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3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3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23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" y="36676"/>
                <a:ext cx="12103100" cy="677671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내용 개체 틀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4749170"/>
                  </p:ext>
                </p:extLst>
              </p:nvPr>
            </p:nvGraphicFramePr>
            <p:xfrm>
              <a:off x="241299" y="4156747"/>
              <a:ext cx="11671300" cy="2044573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917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78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178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178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600" i="1" dirty="0" smtClean="0"/>
                            <a:t>n</a:t>
                          </a:r>
                          <a:endParaRPr lang="ko-KR" altLang="en-US" sz="3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600" i="1" dirty="0" smtClean="0"/>
                            <a:t>q</a:t>
                          </a:r>
                          <a:endParaRPr lang="ko-KR" altLang="en-US" sz="3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600" i="1" dirty="0" smtClean="0"/>
                            <a:t>a</a:t>
                          </a:r>
                          <a:endParaRPr lang="ko-KR" altLang="en-US" sz="3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600" i="1" dirty="0" smtClean="0"/>
                            <a:t>w</a:t>
                          </a:r>
                          <a:endParaRPr lang="ko-KR" altLang="en-US" sz="36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Power of 2</a:t>
                          </a:r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Prime with </a:t>
                          </a:r>
                          <a:br>
                            <a:rPr lang="en-US" altLang="ko-KR" sz="2800" dirty="0" smtClean="0"/>
                          </a:br>
                          <a:r>
                            <a:rPr lang="en-US" altLang="ko-KR" sz="2800" i="1" dirty="0" smtClean="0">
                              <a:solidFill>
                                <a:schemeClr val="tx1"/>
                              </a:solidFill>
                            </a:rPr>
                            <a:t>q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≡</m:t>
                              </m:r>
                            </m:oMath>
                          </a14:m>
                          <a:r>
                            <a:rPr lang="en-US" altLang="ko-KR" sz="2800" i="1" dirty="0">
                              <a:solidFill>
                                <a:schemeClr val="tx1"/>
                              </a:solidFill>
                            </a:rPr>
                            <a:t> 1 (mod 2n)</a:t>
                          </a:r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i="1" dirty="0" smtClean="0">
                              <a:solidFill>
                                <a:schemeClr val="tx1"/>
                              </a:solidFill>
                            </a:rPr>
                            <a:t>a = (a[0], …, a[n-1])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oMath>
                          </a14:m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</a:rPr>
                            <a:t>primitive </a:t>
                          </a:r>
                          <a:r>
                            <a:rPr lang="en-US" altLang="ko-KR" sz="2800" i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  <a:r>
                            <a:rPr lang="en-US" altLang="ko-KR" sz="2800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r>
                            <a:rPr lang="en-US" altLang="ko-KR" sz="2800" dirty="0" err="1">
                              <a:solidFill>
                                <a:schemeClr val="tx1"/>
                              </a:solidFill>
                            </a:rPr>
                            <a:t>th</a:t>
                          </a:r>
                          <a:r>
                            <a:rPr lang="en-US" altLang="ko-KR" sz="2800" dirty="0">
                              <a:solidFill>
                                <a:schemeClr val="tx1"/>
                              </a:solidFill>
                            </a:rPr>
                            <a:t> root of unity in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2800" dirty="0" smtClean="0">
                              <a:solidFill>
                                <a:schemeClr val="tx1"/>
                              </a:solidFill>
                              <a:sym typeface="Wingdings" panose="05000000000000000000" pitchFamily="2" charset="2"/>
                            </a:rPr>
                            <a:t>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≡1 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𝑚𝑜𝑑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 </m:t>
                                  </m:r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𝑞</m:t>
                                  </m:r>
                                </m:e>
                              </m:d>
                            </m:oMath>
                          </a14:m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내용 개체 틀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04749170"/>
                  </p:ext>
                </p:extLst>
              </p:nvPr>
            </p:nvGraphicFramePr>
            <p:xfrm>
              <a:off x="241299" y="4156747"/>
              <a:ext cx="11671300" cy="2044573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29178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178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178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91782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600" i="1" dirty="0" smtClean="0"/>
                            <a:t>n</a:t>
                          </a:r>
                          <a:endParaRPr lang="ko-KR" altLang="en-US" sz="3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600" i="1" dirty="0" smtClean="0"/>
                            <a:t>q</a:t>
                          </a:r>
                          <a:endParaRPr lang="ko-KR" altLang="en-US" sz="3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600" i="1" dirty="0" smtClean="0"/>
                            <a:t>a</a:t>
                          </a:r>
                          <a:endParaRPr lang="ko-KR" altLang="en-US" sz="360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3600" i="1" dirty="0" smtClean="0"/>
                            <a:t>w</a:t>
                          </a:r>
                          <a:endParaRPr lang="ko-KR" altLang="en-US" sz="3600" i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40449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dirty="0" smtClean="0"/>
                            <a:t>Power of 2</a:t>
                          </a:r>
                          <a:endParaRPr lang="ko-KR" altLang="en-US" sz="2800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52381" r="-200209" b="-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52381" r="-100209" b="-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52381" r="-209" b="-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912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 Theoretic Transform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510633" y="1070271"/>
            <a:ext cx="10941669" cy="5304041"/>
            <a:chOff x="521784" y="969910"/>
            <a:chExt cx="9372600" cy="4543425"/>
          </a:xfrm>
        </p:grpSpPr>
        <p:grpSp>
          <p:nvGrpSpPr>
            <p:cNvPr id="4" name="그룹 3"/>
            <p:cNvGrpSpPr/>
            <p:nvPr/>
          </p:nvGrpSpPr>
          <p:grpSpPr>
            <a:xfrm>
              <a:off x="521784" y="969910"/>
              <a:ext cx="9372600" cy="4543425"/>
              <a:chOff x="650421" y="2222287"/>
              <a:chExt cx="9372600" cy="4543425"/>
            </a:xfrm>
          </p:grpSpPr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0421" y="2222287"/>
                <a:ext cx="9372600" cy="4543425"/>
              </a:xfrm>
              <a:prstGeom prst="rect">
                <a:avLst/>
              </a:prstGeom>
            </p:spPr>
          </p:pic>
          <p:sp>
            <p:nvSpPr>
              <p:cNvPr id="6" name="직사각형 5"/>
              <p:cNvSpPr/>
              <p:nvPr/>
            </p:nvSpPr>
            <p:spPr>
              <a:xfrm>
                <a:off x="6809014" y="6408964"/>
                <a:ext cx="3086100" cy="2449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2160489" y="3572541"/>
              <a:ext cx="6507805" cy="658395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59839" y="3203209"/>
              <a:ext cx="15408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>
                  <a:solidFill>
                    <a:srgbClr val="FF0000"/>
                  </a:solidFill>
                </a:rPr>
                <a:t>Nested loop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2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Number Theoretic Transform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510633" y="1070271"/>
            <a:ext cx="10941669" cy="5304041"/>
            <a:chOff x="650421" y="2222287"/>
            <a:chExt cx="9372600" cy="45434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0421" y="2222287"/>
              <a:ext cx="9372600" cy="454342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809014" y="6408964"/>
              <a:ext cx="3086100" cy="2449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842765" y="4072330"/>
            <a:ext cx="3903401" cy="415911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064407" y="3595655"/>
            <a:ext cx="405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Overheads: modular multiplication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61090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596</Words>
  <Application>Microsoft Office PowerPoint</Application>
  <PresentationFormat>와이드스크린</PresentationFormat>
  <Paragraphs>232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Century Gothic (본문)</vt:lpstr>
      <vt:lpstr>맑은 고딕</vt:lpstr>
      <vt:lpstr>함초롬돋움</vt:lpstr>
      <vt:lpstr>Arial</vt:lpstr>
      <vt:lpstr>Cambria Math</vt:lpstr>
      <vt:lpstr>Wingdings</vt:lpstr>
      <vt:lpstr>CryptoCraft 테마</vt:lpstr>
      <vt:lpstr>제목 테마</vt:lpstr>
      <vt:lpstr>Ring-LWE on 8-bit AVR Embedded Processor</vt:lpstr>
      <vt:lpstr>PowerPoint 프레젠테이션</vt:lpstr>
      <vt:lpstr>Lattice-based Cryptography</vt:lpstr>
      <vt:lpstr>Implementation Platform</vt:lpstr>
      <vt:lpstr>Previous Implementations on 8-bit AVR processor</vt:lpstr>
      <vt:lpstr>Ring-LWE Scheme</vt:lpstr>
      <vt:lpstr>PowerPoint 프레젠테이션</vt:lpstr>
      <vt:lpstr>Number Theoretic Transform</vt:lpstr>
      <vt:lpstr>Number Theoretic Transform</vt:lpstr>
      <vt:lpstr>Previous Modular Reduction</vt:lpstr>
      <vt:lpstr>Previous Modular Reduction</vt:lpstr>
      <vt:lpstr>Previous Modular Reduction</vt:lpstr>
      <vt:lpstr>Previous Modular Reduction</vt:lpstr>
      <vt:lpstr>Previous Modular Reduction</vt:lpstr>
      <vt:lpstr>Previous Modular Reduction</vt:lpstr>
      <vt:lpstr>Previous Modular Reduction</vt:lpstr>
      <vt:lpstr>Previous Modular Reduction</vt:lpstr>
      <vt:lpstr>Previous Modular Reduction</vt:lpstr>
      <vt:lpstr>Previous Modular Reduction</vt:lpstr>
      <vt:lpstr>Previous Modular Reduction</vt:lpstr>
      <vt:lpstr>Previous Modular Reduction</vt:lpstr>
      <vt:lpstr>Motivation &amp; Contribution</vt:lpstr>
      <vt:lpstr>Optimization Techniques for Modular Reduction</vt:lpstr>
      <vt:lpstr>Optimization Techniques for Modular Reduction</vt:lpstr>
      <vt:lpstr>Optimization Techniques for Modular Reduction</vt:lpstr>
      <vt:lpstr>Optimization Techniques for Modular Reduction</vt:lpstr>
      <vt:lpstr>Optimization Techniques for Modular Reduction</vt:lpstr>
      <vt:lpstr>Optimization Techniques for Modular Reduction</vt:lpstr>
      <vt:lpstr>Optimization Techniques for Modular Reduction</vt:lpstr>
      <vt:lpstr>LUT access optimization</vt:lpstr>
      <vt:lpstr>Evaluation</vt:lpstr>
      <vt:lpstr>Evaluation</vt:lpstr>
      <vt:lpstr>Evaluation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info2</cp:lastModifiedBy>
  <cp:revision>51</cp:revision>
  <dcterms:created xsi:type="dcterms:W3CDTF">2019-03-05T04:29:07Z</dcterms:created>
  <dcterms:modified xsi:type="dcterms:W3CDTF">2019-08-11T09:50:58Z</dcterms:modified>
</cp:coreProperties>
</file>