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59" r:id="rId4"/>
    <p:sldId id="281" r:id="rId5"/>
    <p:sldId id="286" r:id="rId6"/>
    <p:sldId id="288" r:id="rId7"/>
    <p:sldId id="289" r:id="rId8"/>
    <p:sldId id="287" r:id="rId9"/>
    <p:sldId id="290" r:id="rId10"/>
    <p:sldId id="291" r:id="rId11"/>
    <p:sldId id="292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8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4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딥러닝에</a:t>
            </a:r>
            <a:r>
              <a:rPr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대한 </a:t>
            </a:r>
            <a:br>
              <a:rPr lang="en-US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" altLang="ko-KR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Membership Inference </a:t>
            </a:r>
            <a:r>
              <a:rPr lang="ko-KR" altLang="en-US" sz="4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공격 연구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/>
              <a:t>임세진</a:t>
            </a:r>
            <a:r>
              <a:rPr lang="en-US" altLang="ko-KR" dirty="0"/>
              <a:t>,</a:t>
            </a:r>
            <a:r>
              <a:rPr lang="ko-KR" altLang="en-US" dirty="0"/>
              <a:t> 김현지</a:t>
            </a:r>
            <a:r>
              <a:rPr lang="en-US" altLang="ko-KR" dirty="0"/>
              <a:t>,</a:t>
            </a:r>
            <a:r>
              <a:rPr lang="ko-KR" altLang="en-US" dirty="0"/>
              <a:t> 강예준</a:t>
            </a:r>
            <a:r>
              <a:rPr lang="en-US" altLang="ko-KR" dirty="0"/>
              <a:t>,</a:t>
            </a:r>
            <a:r>
              <a:rPr lang="ko-KR" altLang="en-US" dirty="0"/>
              <a:t> 김원웅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한성대학교 </a:t>
            </a:r>
            <a:r>
              <a:rPr lang="en-US" altLang="ko-KR" dirty="0"/>
              <a:t>IT</a:t>
            </a:r>
            <a:r>
              <a:rPr lang="ko-KR" altLang="en-US" dirty="0"/>
              <a:t>융합공학과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이진 분류 모델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생성 모델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연합 학습 모델을 중심으로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MIA 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연구동향에 대해 살펴봄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각 모델의 특성에 따라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MIA 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기법이 적용되는 방법이 달라짐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MIA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사용자의 개인정보를 침해할 수 있는 공격인 만큼 방어 기법에 대한 활발한 연구 필요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71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서론</a:t>
            </a:r>
            <a:endParaRPr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관련 연구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(MIA,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MIA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공격 분류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연합 학습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MIA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연구 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결론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8363" y="4828251"/>
            <a:ext cx="8098971" cy="112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딥러닝의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보안을 위협하는 공격 기법들의 등장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공격 기법은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학습 단계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&gt;,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&lt;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추론 단계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크게 분류할 수 있음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학습 단계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Poisoning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공격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Backdoor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공격 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추론 단계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Model Inversion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Membership Inference </a:t>
            </a:r>
            <a:r>
              <a:rPr lang="ko-KR" altLang="en-US" sz="20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공격</a:t>
            </a:r>
            <a:endParaRPr lang="en-US" altLang="ko-KR" sz="2400" b="1" dirty="0">
              <a:solidFill>
                <a:srgbClr val="2E75B6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40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관련 연구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MIA</a:t>
            </a:r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Membership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Inference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공격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(MIA)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공격자가 소유한 데이터가 인공지능 모델의 학습에 사용된 데이터인지 아닌지 알아내는 공격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학습 데이터셋에 사용자의 음성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이미지 및 의료 데이터와 같은 개인정보가 포함될 수도 있어 개인정보 침해의 위험이 있는 공격 기법임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78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관련 연구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MIA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공격 분류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MIA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공격 분류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5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화이트박스 공격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공격자가 학습 데이터의 분포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모델이 학습되는 알고리즘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모델의 구조 및 학습된 매개변수를 포함한 모든 정보를 가져와서 대상 모델을 공격하는데 사용할 수 있는 것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5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블랙박스 공격</a:t>
            </a:r>
            <a:endParaRPr lang="en-US" altLang="ko-KR" sz="24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공격자가 대상 모델에 대한 액세스 권한만 가질 수 있는 것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블랙박스 공격 성공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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공격자가 제한된 정보만으로도 개인정보를 침해할 수 있게 되므로 화이트박스 공격보다 위험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87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관련 연구 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–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연합 학습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연합 학습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(Federated Learning)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개인정보보호를 위해 중앙집중형 학습의 대안으로 등장한 학습 기법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여러 사용자가 상호작용하는 방식으로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ML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모델을 공동으로 훈련할 수 있음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연합 학습에서는 연합 평균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-US" altLang="ko-KR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FedAvg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알고리즘이 가장 많이 사용됨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서버와 사용자 간 여러 번의 통신을 통해 중앙 모델 학습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각 통신 라운드마다 서버는 그 당시의 중앙 모델을 로컬 사용자에게 배포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사용자는 자체 데이터를 사용하여 로컬 최적화 수행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로컬 최적화된 모델의 가중치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or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기울기를 서버에 공유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사용자의 데이터 공유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X)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서버는 평균을 내어 새로운 중앙 모델을 할당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03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MIA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연구 동향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ko-KR" altLang="en-US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이진 분류기 기반 </a:t>
                </a:r>
                <a:r>
                  <a:rPr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MIA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이진 분류기를 훈련시키는 과정도 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MIA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에 포함</a:t>
                </a:r>
                <a:endParaRPr lang="en-US" altLang="ko-KR" sz="2400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분류기를 효과적으로 훈련시킬 수 있는 </a:t>
                </a:r>
                <a:r>
                  <a:rPr lang="ko-KR" altLang="en-US" sz="2400" b="1" dirty="0">
                    <a:solidFill>
                      <a:srgbClr val="2E75B6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그림자 훈련 기법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제안</a:t>
                </a:r>
                <a:endParaRPr lang="en-US" altLang="ko-KR" sz="2400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그림자 훈련 기법 </a:t>
                </a:r>
                <a:r>
                  <a:rPr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:</a:t>
                </a:r>
                <a:r>
                  <a:rPr lang="ko-KR" altLang="en-US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공격자가 대상 모델의 구조와 학습 알고리즘을 알고 있다고 가정하여 대상이 되는 모델을 모방하여 다양한 그림자 모델을 만들 수 있음</a:t>
                </a:r>
                <a:endParaRPr lang="en-US" altLang="ko-KR" sz="2000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그림자 모델 </a:t>
                </a:r>
                <a:r>
                  <a:rPr lang="ko-Kore-KR" altLang="en-US" sz="2400" b="1" i="0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∝</a:t>
                </a:r>
                <a:r>
                  <a:rPr lang="ko-KR" altLang="en-US" sz="1600" b="1" i="0" dirty="0">
                    <a:solidFill>
                      <a:srgbClr val="BDC1C6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공격 정확도 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MIA</a:t>
                </a:r>
                <a:r>
                  <a:rPr lang="ko-KR" altLang="en-US" sz="2400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를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위한 훈련 데이터셋을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많이 생성할 수 있음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블랙박스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)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공격자는 대상 모델을 쿼리할 때 임의의 입력 데이터에 대한 예측 </a:t>
                </a:r>
                <a:r>
                  <a:rPr lang="ko-KR" altLang="en-US" sz="2400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벡터값만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받을 수 있음</a:t>
                </a:r>
                <a:endParaRPr lang="en-US" altLang="ko-KR" sz="2400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화이트박스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)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블랙박스보다 다양한 정보를 포함하는 벡터를 입력으로 사용하여 대상 모델로부터 예측 벡터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,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중간 </a:t>
                </a:r>
                <a:r>
                  <a:rPr lang="ko-KR" altLang="en-US" sz="2400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계산값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,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손실 등 더 많은 정보를 알아낼 수 있음</a:t>
                </a:r>
                <a:endParaRPr lang="en-US" altLang="ko-KR" sz="2400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905" r="-2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CDBB0C6-04EF-865A-7B92-02C77227A444}"/>
              </a:ext>
            </a:extLst>
          </p:cNvPr>
          <p:cNvSpPr txBox="1"/>
          <p:nvPr/>
        </p:nvSpPr>
        <p:spPr>
          <a:xfrm>
            <a:off x="0" y="6481489"/>
            <a:ext cx="743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2E75B6"/>
                </a:solidFill>
                <a:effectLst/>
                <a:latin typeface="Helvetica" pitchFamily="2" charset="0"/>
              </a:rPr>
              <a:t>논문 </a:t>
            </a:r>
            <a:r>
              <a:rPr lang="en-US" altLang="ko-KR" dirty="0">
                <a:solidFill>
                  <a:srgbClr val="2E75B6"/>
                </a:solidFill>
                <a:effectLst/>
                <a:latin typeface="Helvetica" pitchFamily="2" charset="0"/>
              </a:rPr>
              <a:t>:</a:t>
            </a:r>
            <a:r>
              <a:rPr lang="ko-KR" altLang="en-US" dirty="0">
                <a:solidFill>
                  <a:srgbClr val="2E75B6"/>
                </a:solidFill>
                <a:effectLst/>
                <a:latin typeface="Helvetica" pitchFamily="2" charset="0"/>
              </a:rPr>
              <a:t> </a:t>
            </a:r>
            <a:r>
              <a:rPr lang="en" altLang="ko-Kore-KR" dirty="0">
                <a:solidFill>
                  <a:srgbClr val="2E75B6"/>
                </a:solidFill>
                <a:effectLst/>
                <a:latin typeface="Helvetica" pitchFamily="2" charset="0"/>
              </a:rPr>
              <a:t>Membership inference attacks against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10543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MIA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생성 모델에 대한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MIA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생성 모델에 대한 최초의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MIA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GAN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판별자가 진짜와 가짜 데이터 간 통계적 차이를 학습하도록 훈련되므로 진짜 데이터에 대해 더 높은 신뢰도 값을 출력할 것이라는 아이디어에서 출발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블랙박스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공격자는 생성 모델에 의해 생성된 데이터 수집 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          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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대상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GAN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모델을 모방하는 로컬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GAN 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모델 훈련 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          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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화이트박스 공격 접근 방식처럼 로컬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GAN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의 판별자를 사용하여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MIA 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구현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화이트박스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공격자는 모든 데이터를 </a:t>
            </a:r>
            <a:r>
              <a:rPr lang="ko-KR" altLang="en-US" sz="24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판별기에 입력하여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신뢰도 점수 출력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신뢰도 점수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각 데이터가 모델의 데이터셋에 포함되는지를 나타내는 확률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33CB53-472F-3C94-FD23-18ACE313E331}"/>
              </a:ext>
            </a:extLst>
          </p:cNvPr>
          <p:cNvSpPr txBox="1"/>
          <p:nvPr/>
        </p:nvSpPr>
        <p:spPr>
          <a:xfrm>
            <a:off x="0" y="6481489"/>
            <a:ext cx="743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2E75B6"/>
                </a:solidFill>
                <a:effectLst/>
                <a:latin typeface="Helvetica" pitchFamily="2" charset="0"/>
              </a:rPr>
              <a:t>논문 </a:t>
            </a:r>
            <a:r>
              <a:rPr lang="en-US" altLang="ko-KR" dirty="0">
                <a:solidFill>
                  <a:srgbClr val="2E75B6"/>
                </a:solidFill>
                <a:effectLst/>
                <a:latin typeface="Helvetica" pitchFamily="2" charset="0"/>
              </a:rPr>
              <a:t>:</a:t>
            </a:r>
            <a:r>
              <a:rPr lang="ko-KR" altLang="en-US" dirty="0">
                <a:solidFill>
                  <a:srgbClr val="2E75B6"/>
                </a:solidFill>
                <a:effectLst/>
                <a:latin typeface="Helvetica" pitchFamily="2" charset="0"/>
              </a:rPr>
              <a:t> </a:t>
            </a:r>
            <a:r>
              <a:rPr lang="en" altLang="ko-Kore-KR" dirty="0">
                <a:solidFill>
                  <a:srgbClr val="2E75B6"/>
                </a:solidFill>
                <a:effectLst/>
                <a:latin typeface="Helvetica" pitchFamily="2" charset="0"/>
              </a:rPr>
              <a:t>Logan: Membership inference attacks against generative models</a:t>
            </a:r>
          </a:p>
        </p:txBody>
      </p:sp>
    </p:spTree>
    <p:extLst>
      <p:ext uri="{BB962C8B-B14F-4D97-AF65-F5344CB8AC3E}">
        <p14:creationId xmlns:p14="http://schemas.microsoft.com/office/powerpoint/2010/main" val="258613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MIA 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연합 학습 모델에 대한 </a:t>
            </a:r>
            <a:r>
              <a:rPr lang="en-US" altLang="ko-KR" sz="24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MIA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연합 학습에서의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MIA 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공격자는 중앙 서버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or 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데이터가 중앙 모델을 훈련하는데 사용되었는지를 유추하려는 사용자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연합 학습에 대한 최초의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MIA 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제안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화이트박스 공격에 해당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공격 대상 모델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임베딩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메트릭스를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통해 입력을 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저차원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벡터 표현으로 변환하는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단어 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임베딩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레이어가 있는 순환 신경망</a:t>
            </a:r>
            <a:endParaRPr lang="en-US" altLang="ko-KR" sz="2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주어진 텍스트 배치에 대해 </a:t>
            </a:r>
            <a:r>
              <a:rPr lang="ko-KR" altLang="en-US" sz="24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임베딩은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배치에 나타나는 단어로만 업데이트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다른 단어의 기울기는 </a:t>
            </a:r>
            <a:r>
              <a:rPr lang="en-US" altLang="ko-KR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공격자는 </a:t>
            </a:r>
            <a:r>
              <a:rPr lang="en-US" altLang="ko-KR" sz="24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  <a:r>
              <a:rPr lang="ko-KR" altLang="en-US" sz="24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이 아닌 기울기를 관찰함으로써 </a:t>
            </a:r>
            <a:r>
              <a:rPr lang="ko-KR" altLang="en-US" sz="2400" dirty="0">
                <a:latin typeface="NanumGothic" panose="020D0604000000000000" pitchFamily="34" charset="-127"/>
                <a:ea typeface="NanumGothic" panose="020D0604000000000000" pitchFamily="34" charset="-127"/>
              </a:rPr>
              <a:t>해당 단어가 데이터셋에 포함되는지 여부 추론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D1C95-14A5-54FD-79B6-10D4AA3DBF6C}"/>
              </a:ext>
            </a:extLst>
          </p:cNvPr>
          <p:cNvSpPr txBox="1"/>
          <p:nvPr/>
        </p:nvSpPr>
        <p:spPr>
          <a:xfrm>
            <a:off x="0" y="6481489"/>
            <a:ext cx="743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solidFill>
                  <a:srgbClr val="2E75B6"/>
                </a:solidFill>
                <a:effectLst/>
                <a:latin typeface="Helvetica" pitchFamily="2" charset="0"/>
              </a:rPr>
              <a:t>논문 </a:t>
            </a:r>
            <a:r>
              <a:rPr lang="en-US" altLang="ko-KR" dirty="0">
                <a:solidFill>
                  <a:srgbClr val="2E75B6"/>
                </a:solidFill>
                <a:effectLst/>
                <a:latin typeface="Helvetica" pitchFamily="2" charset="0"/>
              </a:rPr>
              <a:t>:</a:t>
            </a:r>
            <a:r>
              <a:rPr lang="ko-KR" altLang="en-US" dirty="0">
                <a:solidFill>
                  <a:srgbClr val="2E75B6"/>
                </a:solidFill>
                <a:effectLst/>
                <a:latin typeface="Helvetica" pitchFamily="2" charset="0"/>
              </a:rPr>
              <a:t> </a:t>
            </a:r>
            <a:r>
              <a:rPr lang="en" altLang="ko-Kore-KR" dirty="0">
                <a:solidFill>
                  <a:srgbClr val="2E75B6"/>
                </a:solidFill>
                <a:effectLst/>
                <a:latin typeface="Helvetica" pitchFamily="2" charset="0"/>
              </a:rPr>
              <a:t>Exploiting unintended feature leakage in collaborative learning</a:t>
            </a:r>
          </a:p>
        </p:txBody>
      </p:sp>
    </p:spTree>
    <p:extLst>
      <p:ext uri="{BB962C8B-B14F-4D97-AF65-F5344CB8AC3E}">
        <p14:creationId xmlns:p14="http://schemas.microsoft.com/office/powerpoint/2010/main" val="109594342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606</Words>
  <Application>Microsoft Macintosh PowerPoint</Application>
  <PresentationFormat>와이드스크린</PresentationFormat>
  <Paragraphs>72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나눔스퀘어_ac</vt:lpstr>
      <vt:lpstr>Apple SD Gothic Neo</vt:lpstr>
      <vt:lpstr>맑은 고딕</vt:lpstr>
      <vt:lpstr>NanumGothic</vt:lpstr>
      <vt:lpstr>Arial</vt:lpstr>
      <vt:lpstr>Cambria Math</vt:lpstr>
      <vt:lpstr>Helvetica</vt:lpstr>
      <vt:lpstr>CryptoCraft 테마</vt:lpstr>
      <vt:lpstr>제목 테마</vt:lpstr>
      <vt:lpstr>딥러닝에 대한  Membership Inference 공격 연구 동향</vt:lpstr>
      <vt:lpstr>PowerPoint 프레젠테이션</vt:lpstr>
      <vt:lpstr>서론</vt:lpstr>
      <vt:lpstr>관련 연구 - MIA</vt:lpstr>
      <vt:lpstr>관련 연구 – MIA 공격 분류</vt:lpstr>
      <vt:lpstr>관련 연구 – 연합 학습</vt:lpstr>
      <vt:lpstr>MIA 연구 동향</vt:lpstr>
      <vt:lpstr>MIA 연구 동향</vt:lpstr>
      <vt:lpstr>MIA 연구 동향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임세진</cp:lastModifiedBy>
  <cp:revision>90</cp:revision>
  <dcterms:created xsi:type="dcterms:W3CDTF">2019-03-05T04:29:07Z</dcterms:created>
  <dcterms:modified xsi:type="dcterms:W3CDTF">2022-10-03T04:38:24Z</dcterms:modified>
</cp:coreProperties>
</file>