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4" r:id="rId9"/>
    <p:sldId id="262" r:id="rId10"/>
    <p:sldId id="25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0" y="1223120"/>
            <a:ext cx="12192000" cy="2387601"/>
          </a:xfrm>
          <a:prstGeom prst="rect">
            <a:avLst/>
          </a:prstGeom>
        </p:spPr>
        <p:txBody>
          <a:bodyPr/>
          <a:lstStyle>
            <a:lvl1pPr algn="ctr">
              <a:defRPr sz="6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-3" y="3794871"/>
            <a:ext cx="12192003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1pPr>
            <a:lvl2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2pPr>
            <a:lvl3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3pPr>
            <a:lvl4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4pPr>
            <a:lvl5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pic>
        <p:nvPicPr>
          <p:cNvPr id="23" name="그림 7" descr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5" y="6195047"/>
            <a:ext cx="3026855" cy="642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8" descr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201" y="6215219"/>
            <a:ext cx="1311799" cy="642782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선 연결선 8"/>
          <p:cNvSpPr/>
          <p:nvPr/>
        </p:nvSpPr>
        <p:spPr>
          <a:xfrm>
            <a:off x="4863596" y="2208981"/>
            <a:ext cx="1994076" cy="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55590" y="1691015"/>
            <a:ext cx="10071854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  <a:lvl2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2pPr>
            <a:lvl3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3pPr>
            <a:lvl4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4pPr>
            <a:lvl5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r>
              <a:t>제목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1055591" y="2606856"/>
            <a:ext cx="10071852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1055591" y="3526039"/>
            <a:ext cx="10071852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6" name="텍스트 개체 틀 4"/>
          <p:cNvSpPr>
            <a:spLocks noGrp="1"/>
          </p:cNvSpPr>
          <p:nvPr>
            <p:ph type="body" sz="quarter" idx="23" hasCustomPrompt="1"/>
          </p:nvPr>
        </p:nvSpPr>
        <p:spPr>
          <a:xfrm>
            <a:off x="1055593" y="4441880"/>
            <a:ext cx="10071849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7" name="모서리가 둥근 직사각형 19"/>
          <p:cNvSpPr/>
          <p:nvPr/>
        </p:nvSpPr>
        <p:spPr>
          <a:xfrm>
            <a:off x="1064556" y="1691016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" name="모서리가 둥근 직사각형 19"/>
          <p:cNvSpPr/>
          <p:nvPr/>
        </p:nvSpPr>
        <p:spPr>
          <a:xfrm>
            <a:off x="1064556" y="2603618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" name="모서리가 둥근 직사각형 19"/>
          <p:cNvSpPr/>
          <p:nvPr/>
        </p:nvSpPr>
        <p:spPr>
          <a:xfrm>
            <a:off x="1064556" y="3532616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" name="모서리가 둥근 직사각형 19"/>
          <p:cNvSpPr/>
          <p:nvPr/>
        </p:nvSpPr>
        <p:spPr>
          <a:xfrm>
            <a:off x="1064556" y="4445220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3"/>
          <p:cNvSpPr txBox="1"/>
          <p:nvPr/>
        </p:nvSpPr>
        <p:spPr>
          <a:xfrm>
            <a:off x="45718" y="2767279"/>
            <a:ext cx="12100563" cy="12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 &amp; A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9"/>
          <p:cNvSpPr/>
          <p:nvPr/>
        </p:nvSpPr>
        <p:spPr>
          <a:xfrm>
            <a:off x="411920" y="207747"/>
            <a:ext cx="11368162" cy="762165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2" cy="762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11162" y="1152525"/>
            <a:ext cx="11369676" cy="505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05336" y="6412231"/>
            <a:ext cx="386664" cy="3752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4000" dirty="0"/>
              <a:t>블록체인 기반 </a:t>
            </a:r>
            <a:r>
              <a:rPr lang="en-US" altLang="ko-KR" sz="4000" dirty="0"/>
              <a:t>IoT </a:t>
            </a:r>
            <a:r>
              <a:rPr lang="ko-KR" altLang="en-US" sz="4000" dirty="0"/>
              <a:t>내에서의 </a:t>
            </a:r>
            <a:r>
              <a:rPr lang="en-US" altLang="ko-KR" sz="4000" dirty="0"/>
              <a:t>Quark </a:t>
            </a:r>
            <a:r>
              <a:rPr lang="ko-KR" altLang="en-US" sz="4000" dirty="0"/>
              <a:t>연구 동향</a:t>
            </a:r>
            <a:endParaRPr sz="4000" dirty="0"/>
          </a:p>
        </p:txBody>
      </p:sp>
      <p:sp>
        <p:nvSpPr>
          <p:cNvPr id="59" name="부제목 2"/>
          <p:cNvSpPr txBox="1">
            <a:spLocks noGrp="1"/>
          </p:cNvSpPr>
          <p:nvPr>
            <p:ph type="body" sz="half" idx="1"/>
          </p:nvPr>
        </p:nvSpPr>
        <p:spPr>
          <a:xfrm>
            <a:off x="-4" y="3794871"/>
            <a:ext cx="12192005" cy="165576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김원웅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1"/>
          <p:cNvSpPr txBox="1">
            <a:spLocks noGrp="1"/>
          </p:cNvSpPr>
          <p:nvPr>
            <p:ph type="body" sz="quarter" idx="1"/>
          </p:nvPr>
        </p:nvSpPr>
        <p:spPr>
          <a:xfrm>
            <a:off x="1055592" y="1691015"/>
            <a:ext cx="10071852" cy="718954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서론</a:t>
            </a:r>
            <a:endParaRPr dirty="0"/>
          </a:p>
        </p:txBody>
      </p:sp>
      <p:sp>
        <p:nvSpPr>
          <p:cNvPr id="62" name="텍스트 개체 틀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관련 연구</a:t>
            </a:r>
            <a:endParaRPr dirty="0"/>
          </a:p>
        </p:txBody>
      </p:sp>
      <p:sp>
        <p:nvSpPr>
          <p:cNvPr id="63" name="텍스트 개체 틀 3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연구 동향</a:t>
            </a:r>
          </a:p>
        </p:txBody>
      </p:sp>
      <p:sp>
        <p:nvSpPr>
          <p:cNvPr id="64" name="텍스트 개체 틀 4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결론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서론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블록체인 기술이 </a:t>
            </a:r>
            <a:r>
              <a:rPr lang="en-US" sz="2000" dirty="0"/>
              <a:t>IoT</a:t>
            </a:r>
            <a:r>
              <a:rPr lang="ko-KR" altLang="en-US" sz="2000" dirty="0"/>
              <a:t> 분야에서의 </a:t>
            </a:r>
            <a:r>
              <a:rPr lang="ko-KR" altLang="en-US" sz="2000" dirty="0">
                <a:solidFill>
                  <a:srgbClr val="0070C0"/>
                </a:solidFill>
              </a:rPr>
              <a:t>보안 문제를 해결하기 위한 솔루션</a:t>
            </a:r>
            <a:r>
              <a:rPr lang="ko-KR" altLang="en-US" sz="2000" dirty="0"/>
              <a:t>으로 떠오르고 있음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그러나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IoT</a:t>
            </a:r>
            <a:r>
              <a:rPr lang="ko-KR" altLang="en-US" sz="2000" dirty="0"/>
              <a:t>의 특성상 </a:t>
            </a:r>
            <a:r>
              <a:rPr lang="ko-KR" altLang="en-US" sz="2000" dirty="0">
                <a:solidFill>
                  <a:srgbClr val="FF0000"/>
                </a:solidFill>
              </a:rPr>
              <a:t>자원이 제한적이므로 메모리나 전력이 충분하지 않음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à"/>
            </a:pPr>
            <a:r>
              <a:rPr lang="ko-KR" altLang="en-US" sz="2000" dirty="0">
                <a:sym typeface="Wingdings" pitchFamily="2" charset="2"/>
              </a:rPr>
              <a:t> 블록체인 기반 </a:t>
            </a:r>
            <a:r>
              <a:rPr lang="en-US" altLang="ko-KR" sz="2000" dirty="0">
                <a:solidFill>
                  <a:srgbClr val="0070C0"/>
                </a:solidFill>
                <a:sym typeface="Wingdings" pitchFamily="2" charset="2"/>
              </a:rPr>
              <a:t>IoT</a:t>
            </a:r>
            <a:r>
              <a:rPr lang="ko-KR" altLang="en-US" sz="2000" dirty="0">
                <a:solidFill>
                  <a:srgbClr val="0070C0"/>
                </a:solidFill>
                <a:sym typeface="Wingdings" pitchFamily="2" charset="2"/>
              </a:rPr>
              <a:t>의 가용성</a:t>
            </a:r>
            <a:r>
              <a:rPr lang="ko-KR" altLang="en-US" sz="2000" dirty="0">
                <a:sym typeface="Wingdings" pitchFamily="2" charset="2"/>
              </a:rPr>
              <a:t>을 위해 </a:t>
            </a:r>
            <a:r>
              <a:rPr lang="ko-KR" altLang="en-US" sz="2000" dirty="0">
                <a:solidFill>
                  <a:srgbClr val="FF0000"/>
                </a:solidFill>
                <a:sym typeface="Wingdings" pitchFamily="2" charset="2"/>
              </a:rPr>
              <a:t>블록체인 경량화</a:t>
            </a:r>
            <a:r>
              <a:rPr lang="ko-KR" altLang="en-US" sz="2000" dirty="0">
                <a:sym typeface="Wingdings" pitchFamily="2" charset="2"/>
              </a:rPr>
              <a:t>에 초점</a:t>
            </a:r>
            <a:endParaRPr lang="en-US" altLang="ko-KR" sz="2000" dirty="0">
              <a:sym typeface="Wingdings" pitchFamily="2" charset="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à"/>
            </a:pPr>
            <a:r>
              <a:rPr lang="ko-KR" altLang="en-US" sz="2000" dirty="0">
                <a:sym typeface="Wingdings" pitchFamily="2" charset="2"/>
              </a:rPr>
              <a:t> 블록체인의 </a:t>
            </a:r>
            <a:r>
              <a:rPr lang="ko-KR" altLang="en-US" sz="2000" dirty="0">
                <a:solidFill>
                  <a:srgbClr val="FF0000"/>
                </a:solidFill>
                <a:sym typeface="Wingdings" pitchFamily="2" charset="2"/>
              </a:rPr>
              <a:t>경량화를 위하여 적절한 해시 함수를 선택</a:t>
            </a:r>
            <a:endParaRPr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관련 연구</a:t>
            </a:r>
            <a:r>
              <a:rPr lang="en-US" altLang="ko-KR" dirty="0"/>
              <a:t> (Quark)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Quark</a:t>
            </a:r>
            <a:r>
              <a:rPr lang="ko-KR" altLang="en-US" sz="2000" dirty="0"/>
              <a:t>는 </a:t>
            </a:r>
            <a:r>
              <a:rPr lang="ko-KR" altLang="en-US" sz="2000" dirty="0">
                <a:solidFill>
                  <a:srgbClr val="FF0000"/>
                </a:solidFill>
              </a:rPr>
              <a:t>경량 암호화 </a:t>
            </a:r>
            <a:r>
              <a:rPr lang="ko-KR" altLang="en-US" sz="2000" dirty="0" err="1">
                <a:solidFill>
                  <a:srgbClr val="FF0000"/>
                </a:solidFill>
              </a:rPr>
              <a:t>해시함수</a:t>
            </a:r>
            <a:r>
              <a:rPr lang="ko-KR" altLang="en-US" sz="2000" dirty="0" err="1"/>
              <a:t>이며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RFID</a:t>
            </a:r>
            <a:r>
              <a:rPr lang="ko-KR" altLang="en-US" sz="2000" dirty="0"/>
              <a:t> 상에서의 암호화 프로토콜을 구현하기 위하여 설계됨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Quark</a:t>
            </a:r>
            <a:r>
              <a:rPr lang="ko-KR" altLang="en-US" sz="2000" dirty="0"/>
              <a:t>는 크게 </a:t>
            </a:r>
            <a:r>
              <a:rPr lang="en-US" altLang="ko-KR" sz="2000" dirty="0"/>
              <a:t>u-Quark, d-Quark, s-Quark, c-Quark</a:t>
            </a:r>
            <a:r>
              <a:rPr lang="ko-KR" altLang="en-US" sz="2000" dirty="0"/>
              <a:t>로 나뉨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sym typeface="Wingdings" pitchFamily="2" charset="2"/>
              </a:rPr>
              <a:t>상황에 따라 선택 가능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/>
              <a:t>각각 </a:t>
            </a:r>
            <a:r>
              <a:rPr lang="en-US" altLang="ko-KR" sz="2000" dirty="0"/>
              <a:t>64bits, 80bits, 112bits, 256bits</a:t>
            </a:r>
            <a:r>
              <a:rPr lang="ko-KR" altLang="en-US" sz="2000" dirty="0"/>
              <a:t>의 보안 강도를 가짐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각각 </a:t>
            </a:r>
            <a:r>
              <a:rPr lang="en-US" altLang="ko-KR" sz="2000" dirty="0"/>
              <a:t>1379, 1702, 2296, 4000</a:t>
            </a:r>
            <a:r>
              <a:rPr lang="ko-KR" altLang="en-US" sz="2000" dirty="0"/>
              <a:t>개의 </a:t>
            </a:r>
            <a:r>
              <a:rPr lang="en-US" altLang="ko-KR" sz="2000" dirty="0"/>
              <a:t>GE</a:t>
            </a:r>
            <a:r>
              <a:rPr lang="ko-KR" altLang="en-US" sz="2000" dirty="0"/>
              <a:t>만을 사용하여 </a:t>
            </a:r>
            <a:r>
              <a:rPr lang="ko-KR" altLang="en-US" sz="2000" dirty="0">
                <a:solidFill>
                  <a:srgbClr val="FF0000"/>
                </a:solidFill>
              </a:rPr>
              <a:t>경량 해시함수에 적합함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9729972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연구 동향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1800" dirty="0">
                <a:solidFill>
                  <a:srgbClr val="212121"/>
                </a:solidFill>
                <a:effectLst/>
                <a:latin typeface="ArialMT"/>
              </a:rPr>
              <a:t>“</a:t>
            </a:r>
            <a:r>
              <a:rPr lang="en" altLang="ko-Kore-KR" sz="1800" dirty="0">
                <a:solidFill>
                  <a:srgbClr val="212121"/>
                </a:solidFill>
                <a:effectLst/>
                <a:latin typeface="ArialMT"/>
              </a:rPr>
              <a:t>Scalable Peer-to-Peer Fog Computing Integrated to a Fast-Searching Distributed Blockchain System.</a:t>
            </a:r>
            <a:r>
              <a:rPr lang="en-US" altLang="ko-KR" sz="1800" dirty="0">
                <a:solidFill>
                  <a:srgbClr val="212121"/>
                </a:solidFill>
                <a:latin typeface="ArialMT"/>
              </a:rPr>
              <a:t>”</a:t>
            </a:r>
          </a:p>
          <a:p>
            <a:pPr>
              <a:lnSpc>
                <a:spcPct val="200000"/>
              </a:lnSpc>
            </a:pPr>
            <a:r>
              <a:rPr lang="ko-KR" altLang="en-US" sz="1800" dirty="0">
                <a:solidFill>
                  <a:srgbClr val="212121"/>
                </a:solidFill>
                <a:latin typeface="ArialMT"/>
              </a:rPr>
              <a:t>블록체인 네트워크를 통하여 </a:t>
            </a:r>
            <a:r>
              <a:rPr lang="ko-KR" altLang="en-US" sz="1800" dirty="0">
                <a:solidFill>
                  <a:srgbClr val="0070C0"/>
                </a:solidFill>
                <a:latin typeface="ArialMT"/>
              </a:rPr>
              <a:t>보안이 보장된 </a:t>
            </a:r>
            <a:r>
              <a:rPr lang="en-US" altLang="ko-KR" sz="1800" dirty="0">
                <a:solidFill>
                  <a:srgbClr val="0070C0"/>
                </a:solidFill>
                <a:latin typeface="ArialMT"/>
              </a:rPr>
              <a:t>3</a:t>
            </a:r>
            <a:r>
              <a:rPr lang="ko-KR" altLang="en-US" sz="1800" dirty="0">
                <a:solidFill>
                  <a:srgbClr val="0070C0"/>
                </a:solidFill>
                <a:latin typeface="ArialMT"/>
              </a:rPr>
              <a:t>계층 </a:t>
            </a:r>
            <a:r>
              <a:rPr lang="en-US" altLang="ko-KR" sz="1800" dirty="0">
                <a:solidFill>
                  <a:srgbClr val="0070C0"/>
                </a:solidFill>
                <a:latin typeface="ArialMT"/>
              </a:rPr>
              <a:t>p2p </a:t>
            </a:r>
            <a:r>
              <a:rPr lang="ko-KR" altLang="en-US" sz="1800" dirty="0" err="1">
                <a:solidFill>
                  <a:srgbClr val="0070C0"/>
                </a:solidFill>
                <a:latin typeface="ArialMT"/>
              </a:rPr>
              <a:t>포그</a:t>
            </a:r>
            <a:r>
              <a:rPr lang="ko-KR" altLang="en-US" sz="1800" dirty="0">
                <a:solidFill>
                  <a:srgbClr val="0070C0"/>
                </a:solidFill>
                <a:latin typeface="ArialMT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ArialMT"/>
              </a:rPr>
              <a:t>IoT</a:t>
            </a:r>
            <a:r>
              <a:rPr lang="ko-KR" altLang="en-US" sz="1800" dirty="0" err="1">
                <a:solidFill>
                  <a:srgbClr val="212121"/>
                </a:solidFill>
                <a:latin typeface="ArialMT"/>
              </a:rPr>
              <a:t>를</a:t>
            </a:r>
            <a:r>
              <a:rPr lang="ko-KR" altLang="en-US" sz="1800" dirty="0">
                <a:solidFill>
                  <a:srgbClr val="212121"/>
                </a:solidFill>
                <a:latin typeface="ArialMT"/>
              </a:rPr>
              <a:t> 설계</a:t>
            </a:r>
            <a:endParaRPr lang="en-US" altLang="ko-KR" sz="1800" dirty="0">
              <a:solidFill>
                <a:srgbClr val="212121"/>
              </a:solidFill>
              <a:latin typeface="ArialMT"/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>
                <a:solidFill>
                  <a:srgbClr val="212121"/>
                </a:solidFill>
                <a:latin typeface="ArialMT"/>
              </a:rPr>
              <a:t>데이터 검색과 데이터 저장을 모두 지원하며 인증자에 의해 </a:t>
            </a:r>
            <a:r>
              <a:rPr lang="ko-KR" altLang="en-US" sz="1800" dirty="0">
                <a:solidFill>
                  <a:srgbClr val="0070C0"/>
                </a:solidFill>
                <a:latin typeface="ArialMT"/>
              </a:rPr>
              <a:t>인증된 노드만 </a:t>
            </a:r>
            <a:r>
              <a:rPr lang="en-US" altLang="ko-KR" sz="1800" dirty="0">
                <a:solidFill>
                  <a:srgbClr val="0070C0"/>
                </a:solidFill>
                <a:latin typeface="ArialMT"/>
              </a:rPr>
              <a:t>IoT</a:t>
            </a:r>
            <a:r>
              <a:rPr lang="ko-KR" altLang="en-US" sz="1800" dirty="0">
                <a:solidFill>
                  <a:srgbClr val="0070C0"/>
                </a:solidFill>
                <a:latin typeface="ArialMT"/>
              </a:rPr>
              <a:t> 시스템에 참여 가능</a:t>
            </a:r>
            <a:endParaRPr lang="en-US" altLang="ko-KR" sz="1800" dirty="0">
              <a:solidFill>
                <a:srgbClr val="0070C0"/>
              </a:solidFill>
              <a:latin typeface="ArialMT"/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>
                <a:solidFill>
                  <a:srgbClr val="212121"/>
                </a:solidFill>
                <a:latin typeface="ArialMT"/>
              </a:rPr>
              <a:t>인증 </a:t>
            </a:r>
            <a:r>
              <a:rPr lang="en-US" altLang="ko-KR" sz="1800" dirty="0">
                <a:solidFill>
                  <a:srgbClr val="212121"/>
                </a:solidFill>
                <a:latin typeface="ArialMT"/>
              </a:rPr>
              <a:t>ID</a:t>
            </a:r>
            <a:r>
              <a:rPr lang="ko-KR" altLang="en-US" sz="1800" dirty="0">
                <a:solidFill>
                  <a:srgbClr val="212121"/>
                </a:solidFill>
                <a:latin typeface="ArialMT"/>
              </a:rPr>
              <a:t>는 </a:t>
            </a:r>
            <a:r>
              <a:rPr lang="en-US" altLang="ko-KR" sz="1800" dirty="0">
                <a:solidFill>
                  <a:srgbClr val="0070C0"/>
                </a:solidFill>
                <a:latin typeface="ArialMT"/>
              </a:rPr>
              <a:t>IP</a:t>
            </a:r>
            <a:r>
              <a:rPr lang="ko-KR" altLang="en-US" sz="1800" dirty="0">
                <a:solidFill>
                  <a:srgbClr val="0070C0"/>
                </a:solidFill>
                <a:latin typeface="ArialMT"/>
              </a:rPr>
              <a:t> 주소와 </a:t>
            </a:r>
            <a:r>
              <a:rPr lang="en-US" altLang="ko-KR" sz="1800" dirty="0">
                <a:solidFill>
                  <a:srgbClr val="0070C0"/>
                </a:solidFill>
                <a:latin typeface="ArialMT"/>
              </a:rPr>
              <a:t>PUF(</a:t>
            </a:r>
            <a:r>
              <a:rPr lang="en-US" altLang="ko-KR" sz="1800" dirty="0" err="1">
                <a:solidFill>
                  <a:srgbClr val="0070C0"/>
                </a:solidFill>
                <a:latin typeface="ArialMT"/>
              </a:rPr>
              <a:t>Pyshical</a:t>
            </a:r>
            <a:r>
              <a:rPr lang="en-US" altLang="ko-KR" sz="1800" dirty="0">
                <a:solidFill>
                  <a:srgbClr val="0070C0"/>
                </a:solidFill>
                <a:latin typeface="ArialMT"/>
              </a:rPr>
              <a:t> Unclonable Function)</a:t>
            </a:r>
            <a:r>
              <a:rPr lang="ko-KR" altLang="en-US" sz="1800" dirty="0">
                <a:solidFill>
                  <a:srgbClr val="0070C0"/>
                </a:solidFill>
                <a:latin typeface="ArialMT"/>
              </a:rPr>
              <a:t> </a:t>
            </a:r>
            <a:r>
              <a:rPr lang="ko-KR" altLang="en-US" sz="1800" dirty="0">
                <a:solidFill>
                  <a:srgbClr val="212121"/>
                </a:solidFill>
                <a:latin typeface="ArialMT"/>
              </a:rPr>
              <a:t>사용</a:t>
            </a:r>
            <a:endParaRPr lang="en-US" altLang="ko-KR" sz="1800" dirty="0">
              <a:solidFill>
                <a:srgbClr val="212121"/>
              </a:solidFill>
              <a:latin typeface="ArialMT"/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>
                <a:solidFill>
                  <a:srgbClr val="212121"/>
                </a:solidFill>
                <a:latin typeface="ArialMT"/>
              </a:rPr>
              <a:t>키</a:t>
            </a:r>
            <a:r>
              <a:rPr lang="en-US" altLang="ko-KR" sz="1800" dirty="0">
                <a:solidFill>
                  <a:srgbClr val="212121"/>
                </a:solidFill>
                <a:latin typeface="ArialMT"/>
              </a:rPr>
              <a:t>-</a:t>
            </a:r>
            <a:r>
              <a:rPr lang="ko-KR" altLang="en-US" sz="1800" dirty="0">
                <a:solidFill>
                  <a:srgbClr val="212121"/>
                </a:solidFill>
                <a:latin typeface="ArialMT"/>
              </a:rPr>
              <a:t>값에 따라 데이터를 매핑 </a:t>
            </a:r>
            <a:r>
              <a:rPr lang="en-US" altLang="ko-KR" sz="1800" dirty="0">
                <a:solidFill>
                  <a:srgbClr val="212121"/>
                </a:solidFill>
                <a:latin typeface="ArialMT"/>
                <a:sym typeface="Wingdings" pitchFamily="2" charset="2"/>
              </a:rPr>
              <a:t></a:t>
            </a:r>
            <a:r>
              <a:rPr lang="ko-KR" altLang="en-US" sz="1800" dirty="0">
                <a:solidFill>
                  <a:srgbClr val="212121"/>
                </a:solidFill>
                <a:latin typeface="ArialMT"/>
                <a:sym typeface="Wingdings" pitchFamily="2" charset="2"/>
              </a:rPr>
              <a:t> 이때 </a:t>
            </a:r>
            <a:r>
              <a:rPr lang="en-US" altLang="ko-KR" sz="1800" dirty="0">
                <a:solidFill>
                  <a:srgbClr val="FF0000"/>
                </a:solidFill>
                <a:latin typeface="ArialMT"/>
                <a:sym typeface="Wingdings" pitchFamily="2" charset="2"/>
              </a:rPr>
              <a:t>u-Quark</a:t>
            </a:r>
            <a:r>
              <a:rPr lang="ko-KR" altLang="en-US" sz="1800" dirty="0" err="1">
                <a:solidFill>
                  <a:srgbClr val="FF0000"/>
                </a:solidFill>
                <a:latin typeface="ArialMT"/>
                <a:sym typeface="Wingdings" pitchFamily="2" charset="2"/>
              </a:rPr>
              <a:t>를</a:t>
            </a:r>
            <a:r>
              <a:rPr lang="ko-KR" altLang="en-US" sz="1800" dirty="0">
                <a:solidFill>
                  <a:srgbClr val="FF0000"/>
                </a:solidFill>
                <a:latin typeface="ArialMT"/>
                <a:sym typeface="Wingdings" pitchFamily="2" charset="2"/>
              </a:rPr>
              <a:t> 사용하여 데이터의 크기를 감소시켜 </a:t>
            </a:r>
            <a:r>
              <a:rPr lang="en-US" altLang="ko-KR" sz="1800" dirty="0">
                <a:solidFill>
                  <a:srgbClr val="FF0000"/>
                </a:solidFill>
                <a:latin typeface="ArialMT"/>
                <a:sym typeface="Wingdings" pitchFamily="2" charset="2"/>
              </a:rPr>
              <a:t>IoT</a:t>
            </a:r>
            <a:r>
              <a:rPr lang="ko-KR" altLang="en-US" sz="1800" dirty="0">
                <a:solidFill>
                  <a:srgbClr val="FF0000"/>
                </a:solidFill>
                <a:latin typeface="ArialMT"/>
                <a:sym typeface="Wingdings" pitchFamily="2" charset="2"/>
              </a:rPr>
              <a:t> 자원의 제한을 완화</a:t>
            </a:r>
            <a:endParaRPr lang="en-US" altLang="ko-KR" sz="1800" dirty="0">
              <a:solidFill>
                <a:srgbClr val="FF0000"/>
              </a:solidFill>
              <a:latin typeface="ArialMT"/>
            </a:endParaRPr>
          </a:p>
          <a:p>
            <a:pPr>
              <a:lnSpc>
                <a:spcPct val="200000"/>
              </a:lnSpc>
            </a:pPr>
            <a:endParaRPr lang="en-US" altLang="ko-KR" sz="1800" dirty="0">
              <a:solidFill>
                <a:srgbClr val="212121"/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61270478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연구 동향</a:t>
            </a:r>
            <a:r>
              <a:rPr lang="en-US" altLang="ko-KR" dirty="0"/>
              <a:t>[2]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“</a:t>
            </a:r>
            <a:r>
              <a:rPr lang="en" altLang="ko-Kore-KR" sz="1600" dirty="0">
                <a:solidFill>
                  <a:srgbClr val="212121"/>
                </a:solidFill>
                <a:effectLst/>
                <a:latin typeface="ArialMT"/>
              </a:rPr>
              <a:t>A lightweight hash-based blockchain architecture for industrial IoT.</a:t>
            </a:r>
            <a:r>
              <a:rPr lang="en-US" altLang="ko-KR" sz="1600" dirty="0">
                <a:solidFill>
                  <a:srgbClr val="212121"/>
                </a:solidFill>
                <a:effectLst/>
                <a:latin typeface="ArialMT"/>
              </a:rPr>
              <a:t>”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212121"/>
                </a:solidFill>
                <a:effectLst/>
                <a:latin typeface="ArialMT"/>
              </a:rPr>
              <a:t>산업용 </a:t>
            </a:r>
            <a:r>
              <a:rPr lang="en-US" altLang="ko-KR" sz="1600" dirty="0">
                <a:solidFill>
                  <a:srgbClr val="212121"/>
                </a:solidFill>
                <a:effectLst/>
                <a:latin typeface="ArialMT"/>
              </a:rPr>
              <a:t>IoT</a:t>
            </a:r>
            <a:r>
              <a:rPr lang="ko-KR" altLang="en-US" sz="1600" dirty="0">
                <a:solidFill>
                  <a:srgbClr val="212121"/>
                </a:solidFill>
                <a:effectLst/>
                <a:latin typeface="ArialMT"/>
              </a:rPr>
              <a:t>인 </a:t>
            </a:r>
            <a:r>
              <a:rPr lang="en-US" altLang="ko-KR" sz="1600" dirty="0" err="1">
                <a:solidFill>
                  <a:srgbClr val="FF0000"/>
                </a:solidFill>
                <a:effectLst/>
                <a:latin typeface="ArialMT"/>
              </a:rPr>
              <a:t>IIoT</a:t>
            </a:r>
            <a:r>
              <a:rPr lang="en-US" altLang="ko-KR" sz="1600" dirty="0">
                <a:solidFill>
                  <a:srgbClr val="FF0000"/>
                </a:solidFill>
                <a:effectLst/>
                <a:latin typeface="ArialMT"/>
              </a:rPr>
              <a:t>(Industrial IoT)</a:t>
            </a:r>
            <a:r>
              <a:rPr lang="ko-KR" altLang="en-US" sz="1600" dirty="0" err="1">
                <a:solidFill>
                  <a:srgbClr val="FF0000"/>
                </a:solidFill>
                <a:latin typeface="ArialMT"/>
              </a:rPr>
              <a:t>를</a:t>
            </a:r>
            <a:r>
              <a:rPr lang="ko-KR" altLang="en-US" sz="1600" dirty="0">
                <a:solidFill>
                  <a:srgbClr val="FF0000"/>
                </a:solidFill>
                <a:latin typeface="ArialMT"/>
              </a:rPr>
              <a:t> 위한 경량 블록체인</a:t>
            </a:r>
            <a:r>
              <a:rPr lang="ko-KR" altLang="en-US" sz="1600" dirty="0">
                <a:solidFill>
                  <a:srgbClr val="212121"/>
                </a:solidFill>
                <a:latin typeface="ArialMT"/>
              </a:rPr>
              <a:t>을 제안</a:t>
            </a:r>
            <a:endParaRPr lang="en-US" altLang="ko-KR" sz="1600" dirty="0">
              <a:solidFill>
                <a:srgbClr val="212121"/>
              </a:solidFill>
              <a:latin typeface="ArialMT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212121"/>
                </a:solidFill>
                <a:effectLst/>
                <a:latin typeface="ArialMT"/>
              </a:rPr>
              <a:t>블록체인의 고려사항을 분석하여 </a:t>
            </a:r>
            <a:r>
              <a:rPr lang="ko-KR" altLang="en-US" sz="1600" dirty="0">
                <a:solidFill>
                  <a:srgbClr val="FF0000"/>
                </a:solidFill>
                <a:effectLst/>
                <a:latin typeface="ArialMT"/>
              </a:rPr>
              <a:t>네트워크 트래픽에 맞춰 </a:t>
            </a:r>
            <a:r>
              <a:rPr lang="ko-KR" altLang="en-US" sz="1600" dirty="0">
                <a:solidFill>
                  <a:srgbClr val="212121"/>
                </a:solidFill>
                <a:effectLst/>
                <a:latin typeface="ArialMT"/>
              </a:rPr>
              <a:t>마이닝에 사용되는 해시 알고리즘을 변경</a:t>
            </a:r>
            <a:endParaRPr lang="en-US" altLang="ko-KR" sz="1600" dirty="0">
              <a:solidFill>
                <a:srgbClr val="212121"/>
              </a:solidFill>
              <a:effectLst/>
              <a:latin typeface="ArialMT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0070C0"/>
                </a:solidFill>
                <a:latin typeface="ArialMT"/>
              </a:rPr>
              <a:t>Cell node</a:t>
            </a:r>
            <a:r>
              <a:rPr lang="ko-KR" altLang="en-US" sz="1600" dirty="0">
                <a:solidFill>
                  <a:srgbClr val="212121"/>
                </a:solidFill>
                <a:latin typeface="ArialMT"/>
              </a:rPr>
              <a:t>와 </a:t>
            </a:r>
            <a:r>
              <a:rPr lang="en-US" altLang="ko-KR" sz="1600" dirty="0">
                <a:solidFill>
                  <a:srgbClr val="0070C0"/>
                </a:solidFill>
                <a:latin typeface="ArialMT"/>
              </a:rPr>
              <a:t>Storage</a:t>
            </a:r>
            <a:r>
              <a:rPr lang="en-US" altLang="ko-KR" sz="1600" dirty="0">
                <a:solidFill>
                  <a:srgbClr val="212121"/>
                </a:solidFill>
                <a:latin typeface="ArialMT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ArialMT"/>
              </a:rPr>
              <a:t>node</a:t>
            </a:r>
            <a:r>
              <a:rPr lang="ko-KR" altLang="en-US" sz="1600" dirty="0">
                <a:solidFill>
                  <a:srgbClr val="212121"/>
                </a:solidFill>
                <a:latin typeface="ArialMT"/>
              </a:rPr>
              <a:t>로 구성</a:t>
            </a:r>
            <a:endParaRPr lang="en-US" altLang="ko-KR" sz="1600" dirty="0">
              <a:solidFill>
                <a:srgbClr val="212121"/>
              </a:solidFill>
              <a:latin typeface="ArialMT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à"/>
            </a:pPr>
            <a:r>
              <a:rPr lang="en-US" altLang="ko-KR" sz="1600" dirty="0">
                <a:solidFill>
                  <a:srgbClr val="0070C0"/>
                </a:solidFill>
                <a:effectLst/>
                <a:latin typeface="ArialMT"/>
                <a:sym typeface="Wingdings" pitchFamily="2" charset="2"/>
              </a:rPr>
              <a:t>Cell Node</a:t>
            </a:r>
            <a:r>
              <a:rPr lang="ko-KR" altLang="en-US" sz="1600" dirty="0">
                <a:solidFill>
                  <a:srgbClr val="212121"/>
                </a:solidFill>
                <a:effectLst/>
                <a:latin typeface="ArialMT"/>
                <a:sym typeface="Wingdings" pitchFamily="2" charset="2"/>
              </a:rPr>
              <a:t>는 블록을 생성한 후 검증을 위해 다른 노드들에게 브로드 캐스팅</a:t>
            </a:r>
            <a:endParaRPr lang="en-US" altLang="ko-KR" sz="1600" dirty="0">
              <a:solidFill>
                <a:srgbClr val="212121"/>
              </a:solidFill>
              <a:effectLst/>
              <a:latin typeface="ArialMT"/>
              <a:sym typeface="Wingdings" pitchFamily="2" charset="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à"/>
            </a:pPr>
            <a:r>
              <a:rPr lang="en-US" altLang="ko-KR" sz="1600" dirty="0">
                <a:solidFill>
                  <a:srgbClr val="0070C0"/>
                </a:solidFill>
                <a:latin typeface="ArialMT"/>
              </a:rPr>
              <a:t>Storage Node</a:t>
            </a:r>
            <a:r>
              <a:rPr lang="ko-KR" altLang="en-US" sz="1600" dirty="0">
                <a:solidFill>
                  <a:srgbClr val="212121"/>
                </a:solidFill>
                <a:latin typeface="ArialMT"/>
              </a:rPr>
              <a:t>는 블록의 업데이트를 진행 </a:t>
            </a:r>
            <a:endParaRPr lang="en-US" altLang="ko-KR" sz="1600" dirty="0">
              <a:solidFill>
                <a:srgbClr val="212121"/>
              </a:solidFill>
              <a:effectLst/>
              <a:latin typeface="ArialMT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/>
              <a:t>트래픽 분석기가 </a:t>
            </a:r>
            <a:r>
              <a:rPr lang="ko-KR" altLang="en-US" sz="1600" dirty="0">
                <a:solidFill>
                  <a:srgbClr val="FF0000"/>
                </a:solidFill>
              </a:rPr>
              <a:t>트랜잭션의 수를 조사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/>
              <a:t>미리 정의된 </a:t>
            </a:r>
            <a:r>
              <a:rPr lang="ko-KR" altLang="en-US" sz="1600" dirty="0" err="1">
                <a:solidFill>
                  <a:srgbClr val="0070C0"/>
                </a:solidFill>
              </a:rPr>
              <a:t>임계값</a:t>
            </a:r>
            <a:r>
              <a:rPr lang="ko-KR" altLang="en-US" sz="1600" dirty="0" err="1"/>
              <a:t>에</a:t>
            </a:r>
            <a:r>
              <a:rPr lang="ko-KR" altLang="en-US" sz="1600" dirty="0"/>
              <a:t> 따라 블록 마이닝을 위한 </a:t>
            </a:r>
            <a:r>
              <a:rPr lang="ko-KR" altLang="en-US" sz="1600" dirty="0">
                <a:solidFill>
                  <a:srgbClr val="FF0000"/>
                </a:solidFill>
              </a:rPr>
              <a:t>경량 해시 목록에서 해시 함수를 선택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경량 해시 목록에는</a:t>
            </a:r>
            <a:r>
              <a:rPr lang="en-US" altLang="ko-KR" sz="1600" dirty="0">
                <a:sym typeface="Wingdings" pitchFamily="2" charset="2"/>
              </a:rPr>
              <a:t> QUARK, PHOTON, SPONGENT</a:t>
            </a:r>
            <a:r>
              <a:rPr lang="ko-KR" altLang="en-US" sz="1600" dirty="0">
                <a:sym typeface="Wingdings" pitchFamily="2" charset="2"/>
              </a:rPr>
              <a:t>가 포함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endParaRPr lang="en" altLang="ko-Kore-KR" sz="1600" dirty="0"/>
          </a:p>
        </p:txBody>
      </p:sp>
    </p:spTree>
    <p:extLst>
      <p:ext uri="{BB962C8B-B14F-4D97-AF65-F5344CB8AC3E}">
        <p14:creationId xmlns:p14="http://schemas.microsoft.com/office/powerpoint/2010/main" val="11864453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연구 동향</a:t>
            </a:r>
            <a:r>
              <a:rPr lang="en-US" altLang="ko-KR" dirty="0"/>
              <a:t>[2]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endParaRPr lang="en" altLang="ko-Kore-KR" sz="1600" dirty="0"/>
          </a:p>
          <a:p>
            <a:pPr>
              <a:lnSpc>
                <a:spcPct val="200000"/>
              </a:lnSpc>
            </a:pPr>
            <a:endParaRPr lang="en" altLang="ko-Kore-KR" sz="1600" dirty="0"/>
          </a:p>
          <a:p>
            <a:pPr>
              <a:lnSpc>
                <a:spcPct val="200000"/>
              </a:lnSpc>
            </a:pPr>
            <a:r>
              <a:rPr lang="en-US" altLang="ko-Kore-KR" sz="1600" dirty="0"/>
              <a:t>T: </a:t>
            </a:r>
            <a:r>
              <a:rPr lang="ko-KR" altLang="en-US" sz="1600" dirty="0"/>
              <a:t>트랜잭션 처리 시간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d</a:t>
            </a:r>
            <a:r>
              <a:rPr lang="en-US" altLang="ko-KR" sz="1600" baseline="-25000" dirty="0" err="1"/>
              <a:t>n</a:t>
            </a:r>
            <a:r>
              <a:rPr lang="en-US" altLang="ko-KR" sz="1600" dirty="0"/>
              <a:t>: </a:t>
            </a:r>
            <a:r>
              <a:rPr lang="ko-KR" altLang="en-US" sz="1600" dirty="0"/>
              <a:t>네트워크 통신 지연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D: </a:t>
            </a:r>
            <a:r>
              <a:rPr lang="ko-KR" altLang="en-US" sz="1600" dirty="0"/>
              <a:t>블록 채굴 난이도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s: </a:t>
            </a:r>
            <a:r>
              <a:rPr lang="ko-KR" altLang="en-US" sz="1600" dirty="0"/>
              <a:t>해시 함수의 처리량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W: </a:t>
            </a:r>
            <a:r>
              <a:rPr lang="ko-KR" altLang="en-US" sz="1600" dirty="0"/>
              <a:t>트랜잭션의 크기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d</a:t>
            </a:r>
            <a:r>
              <a:rPr lang="en-US" altLang="ko-KR" sz="1600" baseline="-25000" dirty="0"/>
              <a:t>v</a:t>
            </a:r>
            <a:r>
              <a:rPr lang="en-US" altLang="ko-KR" sz="1600" dirty="0"/>
              <a:t>: </a:t>
            </a:r>
            <a:r>
              <a:rPr lang="ko-KR" altLang="en-US" sz="1600" dirty="0"/>
              <a:t>통신 확인 지연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d</a:t>
            </a:r>
            <a:r>
              <a:rPr lang="en-US" altLang="ko-KR" sz="1600" baseline="-25000" dirty="0"/>
              <a:t>u</a:t>
            </a:r>
            <a:r>
              <a:rPr lang="en-US" altLang="ko-KR" sz="1600" dirty="0"/>
              <a:t>: </a:t>
            </a:r>
            <a:r>
              <a:rPr lang="ko-KR" altLang="en-US" sz="1600" dirty="0"/>
              <a:t>블록 저장을 위한 업데이트 지연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h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, h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: </a:t>
            </a:r>
            <a:r>
              <a:rPr lang="ko-KR" altLang="en-US" sz="1600" dirty="0"/>
              <a:t>해시 함수 변경을 위한 </a:t>
            </a:r>
            <a:r>
              <a:rPr lang="ko-KR" altLang="en-US" sz="1600" dirty="0" err="1">
                <a:solidFill>
                  <a:srgbClr val="0070C0"/>
                </a:solidFill>
              </a:rPr>
              <a:t>임계값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/>
              <a:t>D</a:t>
            </a:r>
            <a:r>
              <a:rPr lang="ko-KR" altLang="en-US" sz="1600" dirty="0"/>
              <a:t>에 따라서 해시 함수가 결정됨</a:t>
            </a:r>
            <a:r>
              <a:rPr lang="en-US" altLang="ko-KR" sz="1600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D &lt; h1 </a:t>
            </a:r>
            <a:r>
              <a:rPr lang="en-US" altLang="ko-KR" sz="1600" dirty="0">
                <a:sym typeface="Wingdings" pitchFamily="2" charset="2"/>
              </a:rPr>
              <a:t> s</a:t>
            </a:r>
            <a:r>
              <a:rPr lang="ko-KR" altLang="en-US" sz="1600" dirty="0">
                <a:sym typeface="Wingdings" pitchFamily="2" charset="2"/>
              </a:rPr>
              <a:t>가 </a:t>
            </a:r>
            <a:r>
              <a:rPr lang="en-US" altLang="ko-KR" sz="1600" dirty="0">
                <a:sym typeface="Wingdings" pitchFamily="2" charset="2"/>
              </a:rPr>
              <a:t>11.43</a:t>
            </a:r>
            <a:r>
              <a:rPr lang="ko-KR" altLang="en-US" sz="1600" dirty="0">
                <a:sym typeface="Wingdings" pitchFamily="2" charset="2"/>
              </a:rPr>
              <a:t>인 </a:t>
            </a:r>
            <a:r>
              <a:rPr lang="en-US" altLang="ko-KR" sz="1600" dirty="0">
                <a:sym typeface="Wingdings" pitchFamily="2" charset="2"/>
              </a:rPr>
              <a:t>SPONGENT</a:t>
            </a:r>
            <a:r>
              <a:rPr lang="ko-KR" altLang="en-US" sz="1600" dirty="0">
                <a:sym typeface="Wingdings" pitchFamily="2" charset="2"/>
              </a:rPr>
              <a:t> 사용</a:t>
            </a:r>
            <a:endParaRPr lang="en-US" altLang="ko-KR" sz="1600" dirty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en-US" altLang="ko-KR" sz="1600" dirty="0">
                <a:sym typeface="Wingdings" pitchFamily="2" charset="2"/>
              </a:rPr>
              <a:t>h</a:t>
            </a:r>
            <a:r>
              <a:rPr lang="en-US" altLang="ko-KR" sz="1600" baseline="-25000" dirty="0">
                <a:sym typeface="Wingdings" pitchFamily="2" charset="2"/>
              </a:rPr>
              <a:t>1</a:t>
            </a:r>
            <a:r>
              <a:rPr lang="en-US" altLang="ko-KR" sz="1600" dirty="0">
                <a:sym typeface="Wingdings" pitchFamily="2" charset="2"/>
              </a:rPr>
              <a:t> &lt; D &lt; h</a:t>
            </a:r>
            <a:r>
              <a:rPr lang="en-US" altLang="ko-KR" sz="1600" baseline="-25000" dirty="0">
                <a:sym typeface="Wingdings" pitchFamily="2" charset="2"/>
              </a:rPr>
              <a:t>2</a:t>
            </a:r>
            <a:r>
              <a:rPr lang="en-US" altLang="ko-KR" sz="1600" dirty="0">
                <a:sym typeface="Wingdings" pitchFamily="2" charset="2"/>
              </a:rPr>
              <a:t>  s</a:t>
            </a:r>
            <a:r>
              <a:rPr lang="ko-KR" altLang="en-US" sz="1600" dirty="0">
                <a:sym typeface="Wingdings" pitchFamily="2" charset="2"/>
              </a:rPr>
              <a:t>가 </a:t>
            </a:r>
            <a:r>
              <a:rPr lang="en-US" altLang="ko-KR" sz="1600" dirty="0">
                <a:sym typeface="Wingdings" pitchFamily="2" charset="2"/>
              </a:rPr>
              <a:t>20.51</a:t>
            </a:r>
            <a:r>
              <a:rPr lang="ko-KR" altLang="en-US" sz="1600" dirty="0">
                <a:sym typeface="Wingdings" pitchFamily="2" charset="2"/>
              </a:rPr>
              <a:t>인 </a:t>
            </a:r>
            <a:r>
              <a:rPr lang="en-US" altLang="ko-KR" sz="1600" dirty="0">
                <a:sym typeface="Wingdings" pitchFamily="2" charset="2"/>
              </a:rPr>
              <a:t>PHONTON </a:t>
            </a:r>
            <a:r>
              <a:rPr lang="ko-KR" altLang="en-US" sz="1600" dirty="0">
                <a:sym typeface="Wingdings" pitchFamily="2" charset="2"/>
              </a:rPr>
              <a:t>사용</a:t>
            </a:r>
            <a:endParaRPr lang="en-US" altLang="ko-KR" sz="1600" dirty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en-US" altLang="ko-KR" sz="1600" dirty="0">
                <a:sym typeface="Wingdings" pitchFamily="2" charset="2"/>
              </a:rPr>
              <a:t>h2 &lt; D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s</a:t>
            </a:r>
            <a:r>
              <a:rPr lang="ko-KR" altLang="en-US" sz="1600" dirty="0">
                <a:sym typeface="Wingdings" pitchFamily="2" charset="2"/>
              </a:rPr>
              <a:t>가 </a:t>
            </a:r>
            <a:r>
              <a:rPr lang="en-US" altLang="ko-KR" sz="1600" dirty="0">
                <a:sym typeface="Wingdings" pitchFamily="2" charset="2"/>
              </a:rPr>
              <a:t>50</a:t>
            </a:r>
            <a:r>
              <a:rPr lang="ko-KR" altLang="en-US" sz="1600" dirty="0">
                <a:sym typeface="Wingdings" pitchFamily="2" charset="2"/>
              </a:rPr>
              <a:t>인 </a:t>
            </a:r>
            <a:r>
              <a:rPr lang="en-US" altLang="ko-KR" sz="1600" dirty="0">
                <a:sym typeface="Wingdings" pitchFamily="2" charset="2"/>
              </a:rPr>
              <a:t>QUARK </a:t>
            </a:r>
            <a:r>
              <a:rPr lang="ko-KR" altLang="en-US" sz="1600" dirty="0">
                <a:sym typeface="Wingdings" pitchFamily="2" charset="2"/>
              </a:rPr>
              <a:t>사용</a:t>
            </a:r>
            <a:endParaRPr lang="en-US" altLang="ko-KR" sz="1600" dirty="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1600" baseline="-25000" dirty="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1600" dirty="0"/>
          </a:p>
          <a:p>
            <a:pPr>
              <a:lnSpc>
                <a:spcPct val="200000"/>
              </a:lnSpc>
            </a:pPr>
            <a:endParaRPr lang="en" altLang="ko-Kore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8AFF3D-0098-386D-B431-176CB2997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39937"/>
            <a:ext cx="7772400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293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결론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/>
              <a:t>Quark</a:t>
            </a:r>
            <a:r>
              <a:rPr lang="ko-KR" altLang="en-US" sz="1800" dirty="0"/>
              <a:t> 경량 해시함수를 적용한 블록체인 기반의 </a:t>
            </a:r>
            <a:r>
              <a:rPr lang="en-US" altLang="ko-KR" sz="1800" dirty="0"/>
              <a:t>IoT</a:t>
            </a:r>
            <a:r>
              <a:rPr lang="ko-KR" altLang="en-US" sz="1800" dirty="0"/>
              <a:t> 동향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en-US" altLang="ko-KR" sz="1800" dirty="0">
                <a:sym typeface="Wingdings" pitchFamily="2" charset="2"/>
              </a:rPr>
              <a:t>SPONGENT, PHOTON</a:t>
            </a:r>
            <a:r>
              <a:rPr lang="ko-KR" altLang="en-US" sz="1800" dirty="0">
                <a:sym typeface="Wingdings" pitchFamily="2" charset="2"/>
              </a:rPr>
              <a:t>과 같은 다른 경량 해시 함수에 비해 </a:t>
            </a:r>
            <a:r>
              <a:rPr lang="ko-KR" altLang="en-US" sz="1800" dirty="0">
                <a:solidFill>
                  <a:srgbClr val="0070C0"/>
                </a:solidFill>
                <a:sym typeface="Wingdings" pitchFamily="2" charset="2"/>
              </a:rPr>
              <a:t>비교적 보안 강도가 낮음 </a:t>
            </a:r>
            <a:endParaRPr lang="en-US" altLang="ko-KR" sz="1800" dirty="0">
              <a:solidFill>
                <a:srgbClr val="0070C0"/>
              </a:solidFill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>
                <a:sym typeface="Wingdings" pitchFamily="2" charset="2"/>
              </a:rPr>
              <a:t> 하지만</a:t>
            </a:r>
            <a:r>
              <a:rPr lang="en-US" altLang="ko-KR" sz="1800" dirty="0">
                <a:sym typeface="Wingdings" pitchFamily="2" charset="2"/>
              </a:rPr>
              <a:t>,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ko-KR" altLang="en-US" sz="1800" dirty="0">
                <a:solidFill>
                  <a:srgbClr val="0070C0"/>
                </a:solidFill>
                <a:sym typeface="Wingdings" pitchFamily="2" charset="2"/>
              </a:rPr>
              <a:t>최소한의 보안 강도</a:t>
            </a:r>
            <a:r>
              <a:rPr lang="ko-KR" altLang="en-US" sz="1800" dirty="0">
                <a:sym typeface="Wingdings" pitchFamily="2" charset="2"/>
              </a:rPr>
              <a:t>는 만족하며</a:t>
            </a:r>
            <a:r>
              <a:rPr lang="en-US" altLang="ko-KR" sz="1800" dirty="0">
                <a:sym typeface="Wingdings" pitchFamily="2" charset="2"/>
              </a:rPr>
              <a:t>,</a:t>
            </a:r>
            <a:r>
              <a:rPr lang="ko-KR" altLang="en-US" sz="1800" dirty="0">
                <a:sym typeface="Wingdings" pitchFamily="2" charset="2"/>
              </a:rPr>
              <a:t> 전력과 에너지를 적게 소비하여 </a:t>
            </a:r>
            <a:r>
              <a:rPr lang="en-US" altLang="ko-KR" sz="1800" dirty="0">
                <a:solidFill>
                  <a:srgbClr val="FF0000"/>
                </a:solidFill>
                <a:sym typeface="Wingdings" pitchFamily="2" charset="2"/>
              </a:rPr>
              <a:t>IoT</a:t>
            </a:r>
            <a:r>
              <a:rPr lang="ko-KR" altLang="en-US" sz="1800" dirty="0">
                <a:solidFill>
                  <a:srgbClr val="FF0000"/>
                </a:solidFill>
                <a:sym typeface="Wingdings" pitchFamily="2" charset="2"/>
              </a:rPr>
              <a:t> 환경에 적합</a:t>
            </a:r>
            <a:r>
              <a:rPr lang="ko-KR" altLang="en-US" sz="1800" dirty="0">
                <a:sym typeface="Wingdings" pitchFamily="2" charset="2"/>
              </a:rPr>
              <a:t>하다</a:t>
            </a:r>
            <a:r>
              <a:rPr lang="en-US" altLang="ko-KR" sz="1800" dirty="0">
                <a:sym typeface="Wingdings" pitchFamily="2" charset="2"/>
              </a:rPr>
              <a:t>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9668458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참고 문헌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200" dirty="0">
                <a:solidFill>
                  <a:srgbClr val="212121"/>
                </a:solidFill>
                <a:effectLst/>
                <a:latin typeface="ArialMT"/>
              </a:rPr>
              <a:t>[1]</a:t>
            </a:r>
            <a:r>
              <a:rPr lang="ko-KR" altLang="en-US" sz="1200" dirty="0">
                <a:solidFill>
                  <a:srgbClr val="212121"/>
                </a:solidFill>
                <a:effectLst/>
                <a:latin typeface="ArialMT"/>
              </a:rPr>
              <a:t> 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Omar, Michael, and Doan Tung 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Trung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. "Scalable Peer-to-Peer Fog Computing Integrated to a Fast-Searching Distributed Blockchain System." </a:t>
            </a:r>
            <a:r>
              <a:rPr lang="en" altLang="ko-Kore-KR" sz="12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2021 6th International Conference on Intelligent Information Technology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. 2021. </a:t>
            </a:r>
            <a:endParaRPr lang="en" altLang="ko-Kore-KR" sz="1200" dirty="0"/>
          </a:p>
          <a:p>
            <a:r>
              <a:rPr lang="en-US" altLang="ko-Kore-KR" sz="1200" dirty="0"/>
              <a:t>[</a:t>
            </a:r>
            <a:r>
              <a:rPr lang="en-US" altLang="ko-KR" sz="1200" dirty="0"/>
              <a:t>2]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 Seok, 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Byoungjin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, 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Jinseong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 Park, and Jong Hyuk Park. "A lightweight hash-based blockchain architecture for industrial IoT." </a:t>
            </a:r>
            <a:r>
              <a:rPr lang="en" altLang="ko-Kore-KR" sz="12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Applied Sciences 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9.18 (2019): 3740. </a:t>
            </a:r>
            <a:endParaRPr lang="en" altLang="ko-Kore-KR" sz="1200" dirty="0"/>
          </a:p>
          <a:p>
            <a:r>
              <a:rPr lang="en-US" altLang="ko-Kore-KR" sz="1200" dirty="0"/>
              <a:t>[</a:t>
            </a:r>
            <a:r>
              <a:rPr lang="en-US" altLang="ko-KR" sz="1200" dirty="0"/>
              <a:t>3]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 David, 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Shibin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, et al. "Augmenting integrity and scalability in mobile payment applications using blockchain." </a:t>
            </a:r>
            <a:r>
              <a:rPr lang="en" altLang="ko-Kore-KR" sz="12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E3S Web of Conferences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. Vol. 297. EDP Sciences, 2021. </a:t>
            </a:r>
            <a:endParaRPr lang="en" altLang="ko-Kore-KR" sz="1200" dirty="0"/>
          </a:p>
          <a:p>
            <a:r>
              <a:rPr lang="en-US" altLang="ko-Kore-KR" sz="1200" dirty="0"/>
              <a:t>[</a:t>
            </a:r>
            <a:r>
              <a:rPr lang="en-US" altLang="ko-KR" sz="1200" dirty="0"/>
              <a:t>4]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 Abed, 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Sa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HCRBatang"/>
              </a:rPr>
              <a:t>’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ed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, et al. "An analysis and evaluation of lightweight hash functions for blockchain-based IoT devices." </a:t>
            </a:r>
            <a:r>
              <a:rPr lang="en" altLang="ko-Kore-KR" sz="12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Cluster Computing 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24.4 (2021): 3065-3084. </a:t>
            </a:r>
            <a:endParaRPr lang="en" altLang="ko-Kore-KR" sz="1200" dirty="0"/>
          </a:p>
          <a:p>
            <a:r>
              <a:rPr lang="en-US" altLang="ko-Kore-KR" sz="1200" dirty="0"/>
              <a:t>[</a:t>
            </a:r>
            <a:r>
              <a:rPr lang="en-US" altLang="ko-KR" sz="1200" dirty="0"/>
              <a:t>5]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 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Kuznetsov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, 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Alexandr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, et al. "Performance Analysis of Cryptographic Hash Functions Suitable for Blockchain." </a:t>
            </a:r>
            <a:r>
              <a:rPr lang="en" altLang="ko-Kore-KR" sz="12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International Computer Network Security 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13.2 (2021).</a:t>
            </a:r>
            <a:r>
              <a:rPr lang="ko-KR" altLang="en-US" sz="1200" dirty="0">
                <a:solidFill>
                  <a:srgbClr val="212121"/>
                </a:solidFill>
              </a:rPr>
              <a:t> </a:t>
            </a:r>
            <a:r>
              <a:rPr lang="en" altLang="ko-Kore-KR" sz="12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&amp;</a:t>
            </a:r>
            <a:r>
              <a:rPr lang="ko-KR" altLang="en-US" sz="1200" dirty="0">
                <a:ea typeface="Gulim" panose="020B0600000101010101" pitchFamily="34" charset="-127"/>
              </a:rPr>
              <a:t> 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Use in</a:t>
            </a:r>
            <a:r>
              <a:rPr lang="ko-KR" altLang="en-US" sz="1200" dirty="0">
                <a:solidFill>
                  <a:srgbClr val="212121"/>
                </a:solidFill>
              </a:rPr>
              <a:t> </a:t>
            </a:r>
            <a:r>
              <a:rPr lang="en" altLang="ko-Kore-KR" sz="12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Journal of Information </a:t>
            </a:r>
          </a:p>
          <a:p>
            <a:r>
              <a:rPr lang="en-US" altLang="ko-KR" sz="1200" dirty="0">
                <a:solidFill>
                  <a:srgbClr val="212121"/>
                </a:solidFill>
                <a:effectLst/>
                <a:latin typeface="ArialMT"/>
              </a:rPr>
              <a:t>[6]</a:t>
            </a:r>
            <a:r>
              <a:rPr lang="ko-KR" altLang="en-US" sz="1200" dirty="0">
                <a:solidFill>
                  <a:srgbClr val="212121"/>
                </a:solidFill>
                <a:effectLst/>
                <a:latin typeface="ArialMT"/>
              </a:rPr>
              <a:t> 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Aumasson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, Jean-Philippe, et al. "Quark: A lightweight hash." </a:t>
            </a:r>
            <a:r>
              <a:rPr lang="en" altLang="ko-Kore-KR" sz="12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Journal of cryptology 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26.2 (2013): 313-339. </a:t>
            </a:r>
            <a:endParaRPr lang="en" altLang="ko-Kore-KR" sz="1200" dirty="0"/>
          </a:p>
          <a:p>
            <a:r>
              <a:rPr lang="en-US" altLang="ko-KR" sz="1200" dirty="0">
                <a:solidFill>
                  <a:srgbClr val="212121"/>
                </a:solidFill>
                <a:effectLst/>
                <a:latin typeface="ArialMT"/>
              </a:rPr>
              <a:t>[7]</a:t>
            </a:r>
            <a:r>
              <a:rPr lang="ko-KR" altLang="en-US" sz="1200" dirty="0">
                <a:solidFill>
                  <a:srgbClr val="212121"/>
                </a:solidFill>
                <a:effectLst/>
                <a:latin typeface="ArialMT"/>
              </a:rPr>
              <a:t> 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Aumasson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, Jean-Philippe, Simon 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Knellwolf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, and Willi Meier. "Heavy Quark for secure AEAD." </a:t>
            </a:r>
            <a:r>
              <a:rPr lang="en" altLang="ko-Kore-KR" sz="12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DIAC-Directions in Authenticated Ciphers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(2012). </a:t>
            </a:r>
            <a:r>
              <a:rPr lang="en" altLang="ko-Kore-KR" sz="1200" dirty="0" err="1">
                <a:effectLst/>
                <a:latin typeface="HCRBatang"/>
              </a:rPr>
              <a:t>S.Rollins</a:t>
            </a:r>
            <a:r>
              <a:rPr lang="en" altLang="ko-Kore-KR" sz="1200" dirty="0">
                <a:effectLst/>
                <a:latin typeface="HCRBatang"/>
              </a:rPr>
              <a:t> and </a:t>
            </a:r>
            <a:r>
              <a:rPr lang="en" altLang="ko-Kore-KR" sz="1200" dirty="0" err="1">
                <a:effectLst/>
                <a:latin typeface="HCRBatang"/>
              </a:rPr>
              <a:t>Z.Xu</a:t>
            </a:r>
            <a:r>
              <a:rPr lang="en" altLang="ko-Kore-KR" sz="1200" dirty="0">
                <a:effectLst/>
                <a:latin typeface="HCRBatang"/>
              </a:rPr>
              <a:t>, Peer to Peer Computing, HP Laboratories Palo Alto HPL-2002-57, March, 2002. </a:t>
            </a:r>
            <a:endParaRPr lang="en" altLang="ko-Kore-KR" sz="1200" dirty="0"/>
          </a:p>
          <a:p>
            <a:r>
              <a:rPr lang="en-US" altLang="ko-KR" sz="1200" dirty="0">
                <a:solidFill>
                  <a:srgbClr val="212121"/>
                </a:solidFill>
                <a:effectLst/>
                <a:latin typeface="ArialMT"/>
              </a:rPr>
              <a:t>[8]</a:t>
            </a:r>
            <a:r>
              <a:rPr lang="ko-KR" altLang="en-US" sz="1200" dirty="0">
                <a:solidFill>
                  <a:srgbClr val="212121"/>
                </a:solidFill>
                <a:effectLst/>
                <a:latin typeface="ArialMT"/>
              </a:rPr>
              <a:t> 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Meuser, Tobias, Larissa Schmidt, and Alex 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Wiesmaier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. "Comparing Lightweight Hash Functions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HCRBatang"/>
              </a:rPr>
              <a:t>–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PHOTON &amp; Quark." </a:t>
            </a:r>
            <a:r>
              <a:rPr lang="en" altLang="ko-Kore-KR" sz="12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Download. </a:t>
            </a:r>
            <a:r>
              <a:rPr lang="en" altLang="ko-Kore-KR" sz="1200" dirty="0" err="1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Hrz</a:t>
            </a:r>
            <a:r>
              <a:rPr lang="en" altLang="ko-Kore-KR" sz="12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. Tu-Darmstadt. De 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(2015). </a:t>
            </a:r>
            <a:endParaRPr lang="en" altLang="ko-Kore-KR" sz="1200" dirty="0"/>
          </a:p>
          <a:p>
            <a:r>
              <a:rPr lang="en-US" altLang="ko-KR" sz="1200" dirty="0"/>
              <a:t>[9]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 Bogdanov, Andrey, et al. "SPONGENT: A lightweight hash function." </a:t>
            </a:r>
            <a:r>
              <a:rPr lang="en" altLang="ko-Kore-KR" sz="12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International workshop on cryptographic hardware and embedded systems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. Springer, Berlin, Heidelberg, 2011. </a:t>
            </a:r>
            <a:endParaRPr lang="en" altLang="ko-Kore-KR" sz="1200" dirty="0"/>
          </a:p>
          <a:p>
            <a:endParaRPr lang="en" altLang="ko-Kore-KR" sz="1200" dirty="0"/>
          </a:p>
          <a:p>
            <a:endParaRPr lang="en" altLang="ko-Kore-KR" sz="1200" dirty="0"/>
          </a:p>
          <a:p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345345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748</Words>
  <Application>Microsoft Macintosh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ArialMT</vt:lpstr>
      <vt:lpstr>Gulim</vt:lpstr>
      <vt:lpstr>HCRBatang</vt:lpstr>
      <vt:lpstr>맑은 고딕</vt:lpstr>
      <vt:lpstr>Arial</vt:lpstr>
      <vt:lpstr>Helvetica</vt:lpstr>
      <vt:lpstr>Wingdings</vt:lpstr>
      <vt:lpstr>CryptoCraft 테마</vt:lpstr>
      <vt:lpstr>블록체인 기반 IoT 내에서의 Quark 연구 동향</vt:lpstr>
      <vt:lpstr>PowerPoint 프레젠테이션</vt:lpstr>
      <vt:lpstr>서론</vt:lpstr>
      <vt:lpstr>관련 연구 (Quark)</vt:lpstr>
      <vt:lpstr>연구 동향[1]</vt:lpstr>
      <vt:lpstr>연구 동향[2]</vt:lpstr>
      <vt:lpstr>연구 동향[2]</vt:lpstr>
      <vt:lpstr>결론</vt:lpstr>
      <vt:lpstr>참고 문헌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원웅 김</cp:lastModifiedBy>
  <cp:revision>3</cp:revision>
  <dcterms:modified xsi:type="dcterms:W3CDTF">2022-10-04T10:56:32Z</dcterms:modified>
</cp:coreProperties>
</file>