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75" r:id="rId4"/>
    <p:sldId id="440" r:id="rId5"/>
    <p:sldId id="294" r:id="rId6"/>
    <p:sldId id="462" r:id="rId7"/>
    <p:sldId id="463" r:id="rId8"/>
    <p:sldId id="461" r:id="rId9"/>
    <p:sldId id="464" r:id="rId10"/>
    <p:sldId id="465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1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" y="1869329"/>
            <a:ext cx="12192000" cy="2387600"/>
          </a:xfrm>
        </p:spPr>
        <p:txBody>
          <a:bodyPr>
            <a:normAutofit/>
          </a:bodyPr>
          <a:lstStyle/>
          <a:p>
            <a:r>
              <a:rPr lang="ko-KR" altLang="en-US" dirty="0">
                <a:effectLst/>
                <a:latin typeface="Helvetica" pitchFamily="2" charset="0"/>
              </a:rPr>
              <a:t>양자회로에서의 덧셈 구현 동향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융합공학부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1055592" y="3086774"/>
            <a:ext cx="10071852" cy="718952"/>
          </a:xfrm>
        </p:spPr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1055592" y="4002615"/>
            <a:ext cx="10071850" cy="718952"/>
          </a:xfrm>
        </p:spPr>
        <p:txBody>
          <a:bodyPr/>
          <a:lstStyle/>
          <a:p>
            <a:r>
              <a:rPr lang="ko-KR" altLang="en-US" dirty="0"/>
              <a:t>양자회로 </a:t>
            </a:r>
            <a:r>
              <a:rPr lang="ko-KR" altLang="en-US" dirty="0" err="1"/>
              <a:t>덧셈기</a:t>
            </a:r>
            <a:r>
              <a:rPr lang="ko-KR" altLang="en-US" dirty="0"/>
              <a:t> 연구동향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A95C6-325D-C6AD-552C-267A970BE2FC}"/>
              </a:ext>
            </a:extLst>
          </p:cNvPr>
          <p:cNvSpPr txBox="1"/>
          <p:nvPr/>
        </p:nvSpPr>
        <p:spPr>
          <a:xfrm>
            <a:off x="1055592" y="1238903"/>
            <a:ext cx="2238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/>
              <a:t>Contents</a:t>
            </a:r>
            <a:endParaRPr kumimoji="1" lang="ko-Kore-KR" altLang="en-US" sz="4000" dirty="0"/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F8BB420C-885E-26F5-A0B5-02EB32090170}"/>
              </a:ext>
            </a:extLst>
          </p:cNvPr>
          <p:cNvSpPr txBox="1">
            <a:spLocks/>
          </p:cNvSpPr>
          <p:nvPr/>
        </p:nvSpPr>
        <p:spPr>
          <a:xfrm>
            <a:off x="1055592" y="2158084"/>
            <a:ext cx="10071852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서론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5960" y="1108050"/>
                <a:ext cx="11780080" cy="554220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500" dirty="0"/>
                  <a:t>양자컴퓨터는 큐비트의 </a:t>
                </a:r>
                <a:r>
                  <a:rPr lang="ko-KR" altLang="en-US" sz="2500" b="1" dirty="0">
                    <a:solidFill>
                      <a:srgbClr val="2E75B6"/>
                    </a:solidFill>
                  </a:rPr>
                  <a:t>중첩</a:t>
                </a:r>
                <a:r>
                  <a:rPr lang="ko-KR" altLang="en-US" sz="2500" dirty="0"/>
                  <a:t> 및 </a:t>
                </a:r>
                <a:r>
                  <a:rPr lang="ko-KR" altLang="en-US" sz="2500" b="1" dirty="0">
                    <a:solidFill>
                      <a:srgbClr val="2E75B6"/>
                    </a:solidFill>
                  </a:rPr>
                  <a:t>얽힘</a:t>
                </a:r>
                <a:r>
                  <a:rPr lang="ko-KR" altLang="en-US" sz="2500" dirty="0"/>
                  <a:t>의 양자 상태를 활용하여 계산을 수행</a:t>
                </a:r>
                <a:endParaRPr lang="en-US" altLang="ko-KR" sz="2500" dirty="0"/>
              </a:p>
              <a:p>
                <a:r>
                  <a:rPr lang="ko-KR" altLang="en-US" sz="2500" dirty="0"/>
                  <a:t>큐비트</a:t>
                </a:r>
                <a:r>
                  <a:rPr lang="ko-KR" altLang="en-US" sz="2500" dirty="0">
                    <a:solidFill>
                      <a:schemeClr val="tx1"/>
                    </a:solidFill>
                  </a:rPr>
                  <a:t>의 </a:t>
                </a:r>
                <a:r>
                  <a:rPr lang="ko-KR" altLang="en-US" sz="2500" b="1" dirty="0">
                    <a:solidFill>
                      <a:schemeClr val="accent5"/>
                    </a:solidFill>
                  </a:rPr>
                  <a:t>중첩</a:t>
                </a:r>
                <a:r>
                  <a:rPr lang="ko-KR" altLang="en-US" sz="2500" dirty="0">
                    <a:solidFill>
                      <a:schemeClr val="tx1"/>
                    </a:solidFill>
                  </a:rPr>
                  <a:t> 성질로 인해 </a:t>
                </a:r>
                <a14:m>
                  <m:oMath xmlns:m="http://schemas.openxmlformats.org/officeDocument/2006/math">
                    <m:r>
                      <a:rPr lang="en-US" altLang="ko-KR" sz="25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500" dirty="0">
                    <a:solidFill>
                      <a:schemeClr val="tx1"/>
                    </a:solidFill>
                  </a:rPr>
                  <a:t>큐비트로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500" dirty="0">
                    <a:solidFill>
                      <a:schemeClr val="tx1"/>
                    </a:solidFill>
                  </a:rPr>
                  <a:t>개의 경우를 한번에 표현하고 연산 가능</a:t>
                </a:r>
                <a:endParaRPr lang="en-US" altLang="ko-KR" sz="2500" dirty="0">
                  <a:solidFill>
                    <a:schemeClr val="tx1"/>
                  </a:solidFill>
                </a:endParaRPr>
              </a:p>
              <a:p>
                <a:pPr>
                  <a:buFont typeface="Wingdings" pitchFamily="2" charset="2"/>
                  <a:buChar char="à"/>
                </a:pPr>
                <a:r>
                  <a:rPr lang="ko-KR" altLang="en-US" sz="2500" b="1" dirty="0">
                    <a:sym typeface="Wingdings" pitchFamily="2" charset="2"/>
                  </a:rPr>
                  <a:t>이러한 양자컴퓨터의 성능은 암호 공격에서의 사용이 제안되면서 현재 암호 체계에 위협이 되고 있음</a:t>
                </a:r>
                <a:endParaRPr lang="en-US" altLang="ko-KR" sz="2500" b="1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à"/>
                </a:pPr>
                <a:endParaRPr lang="en-US" altLang="ko-KR" sz="1000" b="1" dirty="0">
                  <a:solidFill>
                    <a:schemeClr val="tx1"/>
                  </a:solidFill>
                </a:endParaRPr>
              </a:p>
              <a:p>
                <a:r>
                  <a:rPr lang="en" altLang="ko-Kore-KR" sz="2400" b="1" dirty="0">
                    <a:effectLst/>
                    <a:latin typeface="Helvetica" pitchFamily="2" charset="0"/>
                  </a:rPr>
                  <a:t>Grover’s algorithm </a:t>
                </a:r>
                <a:r>
                  <a:rPr lang="en-US" altLang="ko-KR" sz="2400" b="1" dirty="0">
                    <a:effectLst/>
                    <a:latin typeface="Helvetica" pitchFamily="2" charset="0"/>
                  </a:rPr>
                  <a:t>:</a:t>
                </a:r>
                <a:r>
                  <a:rPr lang="ko-KR" altLang="en-US" sz="2400" b="1" dirty="0">
                    <a:effectLst/>
                    <a:latin typeface="Helvetica" pitchFamily="2" charset="0"/>
                  </a:rPr>
                  <a:t> </a:t>
                </a:r>
                <a:r>
                  <a:rPr lang="ko-KR" altLang="en-US" sz="2400" dirty="0" err="1">
                    <a:effectLst/>
                    <a:latin typeface="Helvetica" pitchFamily="2" charset="0"/>
                  </a:rPr>
                  <a:t>대칭키</a:t>
                </a:r>
                <a:r>
                  <a:rPr lang="ko-KR" altLang="en-US" sz="2400" dirty="0">
                    <a:effectLst/>
                    <a:latin typeface="Helvetica" pitchFamily="2" charset="0"/>
                  </a:rPr>
                  <a:t> 암호에 대해 </a:t>
                </a:r>
                <a:r>
                  <a:rPr lang="en" altLang="ko-Kore-KR" sz="2400" dirty="0">
                    <a:solidFill>
                      <a:schemeClr val="accent5"/>
                    </a:solidFill>
                    <a:effectLst/>
                    <a:latin typeface="Helvetica" pitchFamily="2" charset="0"/>
                  </a:rPr>
                  <a:t>brute-force attack </a:t>
                </a:r>
                <a:r>
                  <a:rPr lang="ko-KR" altLang="en-US" sz="2400" dirty="0">
                    <a:solidFill>
                      <a:schemeClr val="accent5"/>
                    </a:solidFill>
                    <a:effectLst/>
                    <a:latin typeface="Helvetica" pitchFamily="2" charset="0"/>
                  </a:rPr>
                  <a:t>가속화</a:t>
                </a:r>
                <a:r>
                  <a:rPr lang="en-US" altLang="ko-KR" sz="2400" dirty="0">
                    <a:effectLst/>
                    <a:latin typeface="Helvetica" pitchFamily="2" charset="0"/>
                  </a:rPr>
                  <a:t> </a:t>
                </a:r>
                <a:r>
                  <a:rPr lang="en-US" altLang="ko-KR" sz="2400" dirty="0">
                    <a:latin typeface="Helvetica" pitchFamily="2" charset="0"/>
                  </a:rPr>
                  <a:t>(</a:t>
                </a:r>
                <a:r>
                  <a:rPr lang="ko-KR" altLang="en-US" sz="2400" dirty="0">
                    <a:effectLst/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>
                    <a:effectLst/>
                    <a:latin typeface="Helvetica" pitchFamily="2" charset="0"/>
                  </a:rPr>
                  <a:t>-</a:t>
                </a:r>
                <a:r>
                  <a:rPr lang="en" altLang="ko-Kore-KR" sz="2400" dirty="0">
                    <a:effectLst/>
                    <a:latin typeface="Helvetica" pitchFamily="2" charset="0"/>
                  </a:rPr>
                  <a:t>bit </a:t>
                </a:r>
                <a:r>
                  <a:rPr lang="ko-KR" altLang="en-US" sz="2400" dirty="0">
                    <a:effectLst/>
                    <a:latin typeface="Helvetica" pitchFamily="2" charset="0"/>
                  </a:rPr>
                  <a:t>의 보안 </a:t>
                </a:r>
                <a:r>
                  <a:rPr lang="en-US" altLang="ko-KR" sz="2400" dirty="0">
                    <a:effectLst/>
                    <a:latin typeface="Helvetica" pitchFamily="2" charset="0"/>
                  </a:rPr>
                  <a:t>			      </a:t>
                </a:r>
                <a:r>
                  <a:rPr lang="ko-KR" altLang="en-US" sz="2400" dirty="0">
                    <a:effectLst/>
                    <a:latin typeface="Helvetica" pitchFamily="2" charset="0"/>
                  </a:rPr>
                  <a:t>수준을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4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2400" dirty="0">
                    <a:effectLst/>
                    <a:latin typeface="Helvetica" pitchFamily="2" charset="0"/>
                  </a:rPr>
                  <a:t>-</a:t>
                </a:r>
                <a:r>
                  <a:rPr lang="en" altLang="ko-Kore-KR" sz="2400" dirty="0">
                    <a:effectLst/>
                    <a:latin typeface="Helvetica" pitchFamily="2" charset="0"/>
                  </a:rPr>
                  <a:t>bit </a:t>
                </a:r>
                <a:r>
                  <a:rPr lang="ko-KR" altLang="en-US" sz="2400" dirty="0">
                    <a:effectLst/>
                    <a:latin typeface="Helvetica" pitchFamily="2" charset="0"/>
                  </a:rPr>
                  <a:t>수준으로 </a:t>
                </a:r>
                <a:r>
                  <a:rPr lang="ko-KR" altLang="en-US" sz="2400" dirty="0">
                    <a:latin typeface="Helvetica" pitchFamily="2" charset="0"/>
                  </a:rPr>
                  <a:t>줄임</a:t>
                </a:r>
                <a:r>
                  <a:rPr lang="en-US" altLang="ko-KR" sz="2400" dirty="0">
                    <a:latin typeface="Helvetica" pitchFamily="2" charset="0"/>
                  </a:rPr>
                  <a:t>)</a:t>
                </a:r>
              </a:p>
              <a:p>
                <a:r>
                  <a:rPr lang="en-US" altLang="ko-KR" sz="2400" b="1" dirty="0">
                    <a:effectLst/>
                    <a:latin typeface="Helvetica" pitchFamily="2" charset="0"/>
                  </a:rPr>
                  <a:t>Shor’s algorithm : </a:t>
                </a:r>
                <a:r>
                  <a:rPr lang="ko-KR" altLang="en-US" sz="2400" dirty="0">
                    <a:effectLst/>
                    <a:latin typeface="Helvetica" pitchFamily="2" charset="0"/>
                  </a:rPr>
                  <a:t>공개키 암호에 대해 </a:t>
                </a:r>
                <a:r>
                  <a:rPr lang="ko-KR" altLang="en-US" sz="2400" dirty="0">
                    <a:solidFill>
                      <a:schemeClr val="accent5"/>
                    </a:solidFill>
                    <a:effectLst/>
                    <a:latin typeface="Helvetica" pitchFamily="2" charset="0"/>
                  </a:rPr>
                  <a:t>소인수 분해</a:t>
                </a:r>
                <a:r>
                  <a:rPr lang="ko-KR" altLang="en-US" sz="2400" dirty="0">
                    <a:effectLst/>
                    <a:latin typeface="Helvetica" pitchFamily="2" charset="0"/>
                  </a:rPr>
                  <a:t>를 다항시간 내에 수행</a:t>
                </a:r>
              </a:p>
              <a:p>
                <a:endParaRPr kumimoji="1" lang="en-US" altLang="ko-Kore-KR" sz="1000" dirty="0"/>
              </a:p>
              <a:p>
                <a:r>
                  <a:rPr kumimoji="1" lang="ko-KR" altLang="en-US" sz="2400" dirty="0"/>
                  <a:t>양자컴퓨터 상에서는 산술연산을 양자회로로 구현해야 함 </a:t>
                </a:r>
                <a:r>
                  <a:rPr kumimoji="1" lang="en-US" altLang="ko-KR" sz="2400" dirty="0">
                    <a:sym typeface="Wingdings" pitchFamily="2" charset="2"/>
                  </a:rPr>
                  <a:t></a:t>
                </a:r>
                <a:r>
                  <a:rPr kumimoji="1" lang="ko-KR" altLang="en-US" sz="2400" dirty="0">
                    <a:sym typeface="Wingdings" pitchFamily="2" charset="2"/>
                  </a:rPr>
                  <a:t> </a:t>
                </a:r>
                <a:r>
                  <a:rPr lang="ko-KR" altLang="en-US" sz="2400" dirty="0">
                    <a:effectLst/>
                    <a:latin typeface="Helvetica" pitchFamily="2" charset="0"/>
                  </a:rPr>
                  <a:t>많은 연구들은 산술연산을 양자회로로 구현하는 연구를 진행하고 있음</a:t>
                </a:r>
                <a:endParaRPr lang="en-US" altLang="ko-KR" sz="2400" dirty="0">
                  <a:effectLst/>
                  <a:latin typeface="Helvetica" pitchFamily="2" charset="0"/>
                </a:endParaRPr>
              </a:p>
              <a:p>
                <a:endParaRPr lang="ko-KR" altLang="en-US" sz="1000" dirty="0">
                  <a:effectLst/>
                  <a:latin typeface="Helvetica" pitchFamily="2" charset="0"/>
                </a:endParaRPr>
              </a:p>
              <a:p>
                <a:r>
                  <a:rPr lang="ko-KR" altLang="en-US" sz="2400" dirty="0">
                    <a:effectLst/>
                    <a:latin typeface="Helvetica" pitchFamily="2" charset="0"/>
                  </a:rPr>
                  <a:t>본 논문에서는 </a:t>
                </a:r>
                <a:r>
                  <a:rPr lang="ko-KR" altLang="en-US" sz="2400" b="1" dirty="0">
                    <a:solidFill>
                      <a:schemeClr val="accent5"/>
                    </a:solidFill>
                    <a:effectLst/>
                    <a:latin typeface="Helvetica" pitchFamily="2" charset="0"/>
                  </a:rPr>
                  <a:t>양자회로 상에서의 덧셈구현 동향</a:t>
                </a:r>
                <a:r>
                  <a:rPr lang="ko-KR" altLang="en-US" sz="2400" dirty="0">
                    <a:effectLst/>
                    <a:latin typeface="Helvetica" pitchFamily="2" charset="0"/>
                  </a:rPr>
                  <a:t>을 살펴봄</a:t>
                </a:r>
                <a:endParaRPr lang="en-US" altLang="ko-KR" sz="2400" dirty="0">
                  <a:effectLst/>
                  <a:latin typeface="Helvetica" pitchFamily="2" charset="0"/>
                </a:endParaRPr>
              </a:p>
              <a:p>
                <a:endParaRPr kumimoji="1" lang="ko-Kore-KR" altLang="en-US" sz="2500" dirty="0"/>
              </a:p>
              <a:p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5960" y="1108050"/>
                <a:ext cx="11780080" cy="5542203"/>
              </a:xfrm>
              <a:blipFill>
                <a:blip r:embed="rId2"/>
                <a:stretch>
                  <a:fillRect l="-754" t="-1831" r="-86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41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관련연구 </a:t>
            </a:r>
            <a:r>
              <a:rPr lang="en-US" altLang="ko-KR" dirty="0"/>
              <a:t>-</a:t>
            </a:r>
            <a:r>
              <a:rPr lang="ko-KR" altLang="en-US" dirty="0"/>
              <a:t> 양자프로그래밍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081085"/>
                <a:ext cx="11369675" cy="56038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000" dirty="0"/>
                  <a:t>Quantum gate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양자 컴퓨터에서는 디지털 회로의 디지털 논리 게이트와 유사하게 양자 게이트를 사용하여 큐비트의 상태를 제어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Quantum gate</a:t>
                </a:r>
                <a:r>
                  <a:rPr lang="ko-KR" altLang="en-US" sz="2000" dirty="0"/>
                  <a:t>의 인풋으로는 </a:t>
                </a:r>
                <a:r>
                  <a:rPr lang="en-US" altLang="ko-KR" sz="2000" dirty="0"/>
                  <a:t>qubit </a:t>
                </a:r>
                <a:r>
                  <a:rPr lang="ko-KR" altLang="en-US" sz="2000" dirty="0"/>
                  <a:t>만 동작 가능 </a:t>
                </a:r>
                <a:r>
                  <a:rPr lang="en-US" altLang="ko-KR" sz="2000" b="1" dirty="0">
                    <a:solidFill>
                      <a:srgbClr val="2E75B6"/>
                    </a:solidFill>
                  </a:rPr>
                  <a:t>(quantum data</a:t>
                </a:r>
                <a:r>
                  <a:rPr lang="ko-KR" altLang="en-US" sz="2000" b="1" dirty="0">
                    <a:solidFill>
                      <a:srgbClr val="2E75B6"/>
                    </a:solidFill>
                  </a:rPr>
                  <a:t>와 </a:t>
                </a:r>
                <a:r>
                  <a:rPr lang="en-US" altLang="ko-KR" sz="2000" b="1" dirty="0">
                    <a:solidFill>
                      <a:srgbClr val="2E75B6"/>
                    </a:solidFill>
                  </a:rPr>
                  <a:t>classic data trade-off </a:t>
                </a:r>
                <a:r>
                  <a:rPr lang="ko-KR" altLang="en-US" sz="2000" b="1" dirty="0">
                    <a:solidFill>
                      <a:srgbClr val="2E75B6"/>
                    </a:solidFill>
                  </a:rPr>
                  <a:t>불가능</a:t>
                </a:r>
                <a:r>
                  <a:rPr lang="en-US" altLang="ko-KR" sz="2000" b="1" dirty="0">
                    <a:solidFill>
                      <a:srgbClr val="2E75B6"/>
                    </a:solidFill>
                  </a:rPr>
                  <a:t>)</a:t>
                </a:r>
                <a:r>
                  <a:rPr lang="ko-KR" altLang="en-US" sz="2000" b="1" dirty="0">
                    <a:solidFill>
                      <a:srgbClr val="2E75B6"/>
                    </a:solidFill>
                  </a:rPr>
                  <a:t> </a:t>
                </a:r>
                <a:endParaRPr lang="en-US" altLang="ko-KR" sz="2000" b="1" dirty="0">
                  <a:solidFill>
                    <a:srgbClr val="2E75B6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큐비트는 양자회로 연산에서 </a:t>
                </a:r>
                <a:r>
                  <a:rPr lang="en-US" altLang="ko-KR" sz="2000" dirty="0"/>
                  <a:t>Control </a:t>
                </a:r>
                <a:r>
                  <a:rPr lang="ko-KR" altLang="en-US" sz="2000" dirty="0" err="1"/>
                  <a:t>큐비트</a:t>
                </a:r>
                <a:r>
                  <a:rPr lang="ko-KR" altLang="en-US" sz="2000" dirty="0"/>
                  <a:t> 과 </a:t>
                </a:r>
                <a:r>
                  <a:rPr lang="en-US" altLang="ko-KR" sz="2000" dirty="0"/>
                  <a:t>Target </a:t>
                </a:r>
                <a:r>
                  <a:rPr lang="ko-KR" altLang="en-US" sz="2000" dirty="0"/>
                  <a:t>큐비트로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나눌 수 있음 </a:t>
                </a:r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altLang="ko-KR" sz="1600" b="1" dirty="0">
                    <a:solidFill>
                      <a:srgbClr val="2E75B6"/>
                    </a:solidFill>
                  </a:rPr>
                  <a:t>Control</a:t>
                </a:r>
                <a:r>
                  <a:rPr lang="ko-KR" altLang="en-US" sz="1600" b="1" dirty="0">
                    <a:solidFill>
                      <a:srgbClr val="2E75B6"/>
                    </a:solidFill>
                  </a:rPr>
                  <a:t> </a:t>
                </a:r>
                <a:r>
                  <a:rPr lang="ko-KR" altLang="en-US" sz="1600" b="1" dirty="0" err="1">
                    <a:solidFill>
                      <a:srgbClr val="2E75B6"/>
                    </a:solidFill>
                  </a:rPr>
                  <a:t>큐비트</a:t>
                </a:r>
                <a:r>
                  <a:rPr lang="en-US" altLang="ko-KR" sz="1600" b="1" dirty="0">
                    <a:solidFill>
                      <a:srgbClr val="2E75B6"/>
                    </a:solidFill>
                  </a:rPr>
                  <a:t> 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연산에 영향을 주는 </a:t>
                </a:r>
                <a:r>
                  <a:rPr lang="ko-KR" altLang="en-US" sz="1600" dirty="0" err="1"/>
                  <a:t>큐비트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값이 바뀌지 않음</a:t>
                </a:r>
                <a:r>
                  <a:rPr lang="en-US" altLang="ko-KR" sz="1600" dirty="0"/>
                  <a:t>	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2E75B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 </m:t>
                    </m:r>
                  </m:oMath>
                </a14:m>
                <a:r>
                  <a:rPr lang="en-US" altLang="ko-KR" sz="1600" b="1" dirty="0">
                    <a:solidFill>
                      <a:srgbClr val="2E75B6"/>
                    </a:solidFill>
                  </a:rPr>
                  <a:t>Target </a:t>
                </a:r>
                <a:r>
                  <a:rPr lang="ko-KR" altLang="en-US" sz="1600" b="1" dirty="0" err="1">
                    <a:solidFill>
                      <a:srgbClr val="2E75B6"/>
                    </a:solidFill>
                  </a:rPr>
                  <a:t>큐비트</a:t>
                </a:r>
                <a:r>
                  <a:rPr lang="en-US" altLang="ko-KR" sz="1600" b="1" dirty="0">
                    <a:solidFill>
                      <a:srgbClr val="2E75B6"/>
                    </a:solidFill>
                  </a:rPr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연상 대상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결과 값이 저장됨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측정을 제외한 모든 연산에 대하여 </a:t>
                </a:r>
                <a:r>
                  <a:rPr lang="ko-KR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가역적 특성</a:t>
                </a:r>
                <a:r>
                  <a:rPr lang="ko-KR" altLang="en-US" sz="2000" dirty="0"/>
                  <a:t>을 가짐 </a:t>
                </a:r>
                <a:r>
                  <a:rPr lang="en-US" altLang="ko-KR" sz="2000" dirty="0">
                    <a:sym typeface="Wingdings" pitchFamily="2" charset="2"/>
                  </a:rPr>
                  <a:t></a:t>
                </a:r>
                <a:r>
                  <a:rPr lang="ko-KR" altLang="en-US" sz="2000" dirty="0">
                    <a:sym typeface="Wingdings" pitchFamily="2" charset="2"/>
                  </a:rPr>
                  <a:t> </a:t>
                </a:r>
                <a:r>
                  <a:rPr lang="en-US" altLang="ko-KR" sz="2000" dirty="0">
                    <a:sym typeface="Wingdings" pitchFamily="2" charset="2"/>
                  </a:rPr>
                  <a:t>inverse </a:t>
                </a:r>
                <a:r>
                  <a:rPr lang="ko-KR" altLang="en-US" sz="2000" dirty="0">
                    <a:sym typeface="Wingdings" pitchFamily="2" charset="2"/>
                  </a:rPr>
                  <a:t>연산 가능</a:t>
                </a:r>
                <a:endParaRPr lang="en-US" altLang="ko-KR" sz="2000" dirty="0">
                  <a:sym typeface="Wingdings" pitchFamily="2" charset="2"/>
                </a:endParaRP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대표적인 양자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게이트로는 </a:t>
                </a:r>
                <a:r>
                  <a:rPr lang="en-US" altLang="ko-KR" sz="2000" b="1" dirty="0">
                    <a:solidFill>
                      <a:srgbClr val="2E75B6"/>
                    </a:solidFill>
                  </a:rPr>
                  <a:t>Hadamard gate, X gate, CNOT gate, Toffoli gate, Swap gate</a:t>
                </a:r>
                <a:r>
                  <a:rPr lang="ko-KR" altLang="en-US" sz="2000" dirty="0"/>
                  <a:t>가 있음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큐비트와 양자 게이트로 구성한 회로를 </a:t>
                </a:r>
                <a:r>
                  <a:rPr lang="ko-KR" altLang="en-US" sz="2000" b="1" dirty="0">
                    <a:solidFill>
                      <a:srgbClr val="2E75B6"/>
                    </a:solidFill>
                  </a:rPr>
                  <a:t>양자 회로</a:t>
                </a:r>
                <a:r>
                  <a:rPr lang="en-US" altLang="ko-KR" sz="2000" b="1" dirty="0">
                    <a:solidFill>
                      <a:srgbClr val="2E75B6"/>
                    </a:solidFill>
                  </a:rPr>
                  <a:t>(Quantum circuit)</a:t>
                </a:r>
                <a:r>
                  <a:rPr lang="ko-KR" altLang="en-US" sz="2000" b="1" dirty="0">
                    <a:solidFill>
                      <a:srgbClr val="2E75B6"/>
                    </a:solidFill>
                  </a:rPr>
                  <a:t> </a:t>
                </a:r>
                <a:r>
                  <a:rPr lang="ko-KR" altLang="en-US" sz="2000" dirty="0" err="1"/>
                  <a:t>라고</a:t>
                </a:r>
                <a:r>
                  <a:rPr lang="ko-KR" altLang="en-US" sz="2000" dirty="0"/>
                  <a:t> 함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081085"/>
                <a:ext cx="11369675" cy="5603875"/>
              </a:xfrm>
              <a:blipFill>
                <a:blip r:embed="rId3"/>
                <a:stretch>
                  <a:fillRect l="-1116" t="-1806" r="-3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EE57F5D-DED3-B64C-82DC-D52DC67E05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" t="50245" r="51447"/>
          <a:stretch/>
        </p:blipFill>
        <p:spPr>
          <a:xfrm>
            <a:off x="5996001" y="4900954"/>
            <a:ext cx="3036780" cy="16090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B5A7F5-52C8-2A47-B77E-8F3F6A089E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905" b="60829"/>
          <a:stretch/>
        </p:blipFill>
        <p:spPr>
          <a:xfrm>
            <a:off x="411162" y="5397861"/>
            <a:ext cx="2580214" cy="113151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0B38536-582E-C6C0-1F24-EF04212D6B35}"/>
              </a:ext>
            </a:extLst>
          </p:cNvPr>
          <p:cNvGrpSpPr/>
          <p:nvPr/>
        </p:nvGrpSpPr>
        <p:grpSpPr>
          <a:xfrm>
            <a:off x="2983493" y="5207363"/>
            <a:ext cx="2838987" cy="1165335"/>
            <a:chOff x="3136583" y="5363475"/>
            <a:chExt cx="2838987" cy="116533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0D6C515-A278-FB4B-962A-1D063D871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275" t="26871" b="67083"/>
            <a:stretch/>
          </p:blipFill>
          <p:spPr>
            <a:xfrm>
              <a:off x="3136583" y="6347505"/>
              <a:ext cx="2838987" cy="18130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4F4527B-7E27-3D1E-F58B-90956566D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258" t="4048" r="1639" b="73148"/>
            <a:stretch/>
          </p:blipFill>
          <p:spPr>
            <a:xfrm>
              <a:off x="3392832" y="5363475"/>
              <a:ext cx="2497369" cy="68400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755BF1-71C9-645B-46B3-E15710D6F953}"/>
              </a:ext>
            </a:extLst>
          </p:cNvPr>
          <p:cNvGrpSpPr/>
          <p:nvPr/>
        </p:nvGrpSpPr>
        <p:grpSpPr>
          <a:xfrm>
            <a:off x="9083421" y="5100055"/>
            <a:ext cx="2395295" cy="1384210"/>
            <a:chOff x="9021777" y="5266042"/>
            <a:chExt cx="2395295" cy="138421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B77982D-CE54-B34B-B8ED-0F3068ADB3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736" t="88466" r="8083"/>
            <a:stretch/>
          </p:blipFill>
          <p:spPr>
            <a:xfrm>
              <a:off x="9021777" y="6278251"/>
              <a:ext cx="2364059" cy="37200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85144F6-0856-ABB1-2AEF-168D80179F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736" t="50244" r="8083" b="20012"/>
            <a:stretch/>
          </p:blipFill>
          <p:spPr>
            <a:xfrm>
              <a:off x="9053013" y="5266042"/>
              <a:ext cx="2364059" cy="959380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AB69BA-DF2E-DC3B-9CA6-C01F0D86895F}"/>
              </a:ext>
            </a:extLst>
          </p:cNvPr>
          <p:cNvSpPr/>
          <p:nvPr/>
        </p:nvSpPr>
        <p:spPr>
          <a:xfrm flipV="1">
            <a:off x="7085965" y="5965547"/>
            <a:ext cx="250044" cy="225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C11ECE-4B3C-F4E0-6ED1-4E6A8809693B}"/>
              </a:ext>
            </a:extLst>
          </p:cNvPr>
          <p:cNvSpPr/>
          <p:nvPr/>
        </p:nvSpPr>
        <p:spPr>
          <a:xfrm flipV="1">
            <a:off x="4211966" y="5691916"/>
            <a:ext cx="250044" cy="225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790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양자회로 </a:t>
            </a:r>
            <a:r>
              <a:rPr lang="ko-KR" altLang="en-US" dirty="0" err="1"/>
              <a:t>덧셈기</a:t>
            </a:r>
            <a:r>
              <a:rPr lang="ko-KR" altLang="en-US" dirty="0"/>
              <a:t> 구현동향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0405" y="970901"/>
            <a:ext cx="11369675" cy="5603875"/>
          </a:xfrm>
        </p:spPr>
        <p:txBody>
          <a:bodyPr/>
          <a:lstStyle/>
          <a:p>
            <a:r>
              <a:rPr lang="en-US" altLang="ko-KR" sz="2600" b="1" dirty="0"/>
              <a:t>Improved ripple-carry adder</a:t>
            </a:r>
            <a:r>
              <a:rPr lang="ko-KR" altLang="en-US" sz="2600" b="1" dirty="0"/>
              <a:t> </a:t>
            </a:r>
            <a:r>
              <a:rPr lang="en-US" altLang="ko-KR" sz="2600" b="1" dirty="0"/>
              <a:t>–</a:t>
            </a:r>
            <a:r>
              <a:rPr lang="ko-KR" altLang="en-US" sz="2600" b="1" dirty="0"/>
              <a:t> 두가지 방법 제시</a:t>
            </a:r>
            <a:r>
              <a:rPr lang="en-US" altLang="ko-KR" sz="2600" dirty="0"/>
              <a:t>[1]</a:t>
            </a:r>
          </a:p>
          <a:p>
            <a:pPr marL="0" indent="0">
              <a:buNone/>
            </a:pPr>
            <a:r>
              <a:rPr lang="en-US" altLang="ko-KR" sz="2400" dirty="0">
                <a:effectLst/>
                <a:latin typeface="Helvetica" pitchFamily="2" charset="0"/>
              </a:rPr>
              <a:t>1.</a:t>
            </a:r>
            <a:r>
              <a:rPr lang="ko-KR" altLang="en-US" sz="2400" dirty="0">
                <a:effectLst/>
                <a:latin typeface="Helvetica" pitchFamily="2" charset="0"/>
              </a:rPr>
              <a:t> 덧셈을 하위 비트부터 </a:t>
            </a:r>
            <a:r>
              <a:rPr lang="ko-KR" altLang="en-US" sz="2400" b="1" dirty="0">
                <a:solidFill>
                  <a:schemeClr val="accent5"/>
                </a:solidFill>
                <a:effectLst/>
                <a:latin typeface="Helvetica" pitchFamily="2" charset="0"/>
              </a:rPr>
              <a:t>순차적</a:t>
            </a:r>
            <a:r>
              <a:rPr lang="ko-KR" altLang="en-US" sz="2400" dirty="0">
                <a:effectLst/>
                <a:latin typeface="Helvetica" pitchFamily="2" charset="0"/>
              </a:rPr>
              <a:t>으로 진행하는 방식</a:t>
            </a:r>
            <a:endParaRPr lang="en-US" altLang="ko-KR" sz="2400" dirty="0">
              <a:effectLst/>
              <a:latin typeface="Helvetica" pitchFamily="2" charset="0"/>
            </a:endParaRPr>
          </a:p>
          <a:p>
            <a:r>
              <a:rPr lang="en-US" altLang="ko-KR" sz="2200" dirty="0">
                <a:effectLst/>
                <a:latin typeface="Helvetica" pitchFamily="2" charset="0"/>
              </a:rPr>
              <a:t>&lt;</a:t>
            </a:r>
            <a:r>
              <a:rPr lang="ko-KR" altLang="en-US" sz="2200" dirty="0">
                <a:effectLst/>
                <a:latin typeface="Helvetica" pitchFamily="2" charset="0"/>
              </a:rPr>
              <a:t>그림 </a:t>
            </a:r>
            <a:r>
              <a:rPr lang="en-US" altLang="ko-KR" sz="2200" dirty="0">
                <a:latin typeface="Helvetica" pitchFamily="2" charset="0"/>
              </a:rPr>
              <a:t>1</a:t>
            </a:r>
            <a:r>
              <a:rPr lang="en-US" altLang="ko-KR" sz="2200" dirty="0">
                <a:effectLst/>
                <a:latin typeface="Helvetica" pitchFamily="2" charset="0"/>
              </a:rPr>
              <a:t>&gt;</a:t>
            </a:r>
            <a:r>
              <a:rPr lang="ko-KR" altLang="en-US" sz="2200" dirty="0">
                <a:effectLst/>
                <a:latin typeface="Helvetica" pitchFamily="2" charset="0"/>
              </a:rPr>
              <a:t>의 </a:t>
            </a:r>
            <a:r>
              <a:rPr lang="en" altLang="ko-Kore-KR" sz="2200" b="1" dirty="0">
                <a:solidFill>
                  <a:schemeClr val="accent5"/>
                </a:solidFill>
                <a:effectLst/>
                <a:latin typeface="Helvetica" pitchFamily="2" charset="0"/>
              </a:rPr>
              <a:t>MAJ, UMA </a:t>
            </a:r>
            <a:r>
              <a:rPr lang="ko-KR" altLang="en-US" sz="2200" b="1" dirty="0">
                <a:solidFill>
                  <a:schemeClr val="accent5"/>
                </a:solidFill>
                <a:effectLst/>
                <a:latin typeface="Helvetica" pitchFamily="2" charset="0"/>
              </a:rPr>
              <a:t>게이트</a:t>
            </a:r>
            <a:r>
              <a:rPr lang="ko-KR" altLang="en-US" sz="2200" dirty="0">
                <a:effectLst/>
                <a:latin typeface="Helvetica" pitchFamily="2" charset="0"/>
              </a:rPr>
              <a:t>를 사용</a:t>
            </a:r>
            <a:endParaRPr lang="en-US" altLang="ko-KR" sz="2200" dirty="0">
              <a:effectLst/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" altLang="ko-KR" sz="1800" dirty="0">
                <a:effectLst/>
                <a:latin typeface="Helvetica" pitchFamily="2" charset="0"/>
              </a:rPr>
              <a:t>MAJ</a:t>
            </a:r>
            <a:r>
              <a:rPr lang="ko-KR" altLang="en-US" sz="1800" dirty="0">
                <a:effectLst/>
                <a:latin typeface="Helvetica" pitchFamily="2" charset="0"/>
              </a:rPr>
              <a:t> 게이트 </a:t>
            </a:r>
            <a:r>
              <a:rPr lang="en-US" altLang="ko-KR" sz="1800" dirty="0">
                <a:effectLst/>
                <a:latin typeface="Helvetica" pitchFamily="2" charset="0"/>
              </a:rPr>
              <a:t>:</a:t>
            </a:r>
            <a:r>
              <a:rPr lang="ko-KR" altLang="en-US" sz="1800" dirty="0">
                <a:effectLst/>
                <a:latin typeface="Helvetica" pitchFamily="2" charset="0"/>
              </a:rPr>
              <a:t> </a:t>
            </a:r>
            <a:r>
              <a:rPr lang="en-US" altLang="ko-KR" sz="1800" dirty="0">
                <a:effectLst/>
                <a:latin typeface="Helvetica" pitchFamily="2" charset="0"/>
              </a:rPr>
              <a:t>2</a:t>
            </a:r>
            <a:r>
              <a:rPr lang="ko-KR" altLang="en-US" sz="1800" dirty="0">
                <a:effectLst/>
                <a:latin typeface="Helvetica" pitchFamily="2" charset="0"/>
              </a:rPr>
              <a:t>개의 </a:t>
            </a:r>
            <a:r>
              <a:rPr lang="en" altLang="ko-KR" sz="1800" dirty="0">
                <a:effectLst/>
                <a:latin typeface="Helvetica" pitchFamily="2" charset="0"/>
              </a:rPr>
              <a:t>CNOT </a:t>
            </a:r>
            <a:r>
              <a:rPr lang="ko-KR" altLang="en-US" sz="1800" dirty="0">
                <a:effectLst/>
                <a:latin typeface="Helvetica" pitchFamily="2" charset="0"/>
              </a:rPr>
              <a:t>게이트</a:t>
            </a:r>
            <a:r>
              <a:rPr lang="en-US" altLang="ko-KR" sz="1800" dirty="0">
                <a:effectLst/>
                <a:latin typeface="Helvetica" pitchFamily="2" charset="0"/>
              </a:rPr>
              <a:t>,</a:t>
            </a:r>
            <a:r>
              <a:rPr lang="ko-KR" altLang="en-US" sz="1800" dirty="0">
                <a:effectLst/>
                <a:latin typeface="Helvetica" pitchFamily="2" charset="0"/>
              </a:rPr>
              <a:t> </a:t>
            </a:r>
            <a:r>
              <a:rPr lang="en-US" altLang="ko-KR" sz="1800" dirty="0">
                <a:effectLst/>
                <a:latin typeface="Helvetica" pitchFamily="2" charset="0"/>
              </a:rPr>
              <a:t>1</a:t>
            </a:r>
            <a:r>
              <a:rPr lang="ko-KR" altLang="en-US" sz="1800" dirty="0">
                <a:effectLst/>
                <a:latin typeface="Helvetica" pitchFamily="2" charset="0"/>
              </a:rPr>
              <a:t>개의 </a:t>
            </a:r>
            <a:r>
              <a:rPr lang="en" altLang="ko-KR" sz="1800" dirty="0">
                <a:effectLst/>
                <a:latin typeface="Helvetica" pitchFamily="2" charset="0"/>
              </a:rPr>
              <a:t>Toffoli </a:t>
            </a:r>
            <a:r>
              <a:rPr lang="ko-KR" altLang="en-US" sz="1800" dirty="0">
                <a:effectLst/>
                <a:latin typeface="Helvetica" pitchFamily="2" charset="0"/>
              </a:rPr>
              <a:t>게이트를 사용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" altLang="ko-KR" sz="1800" dirty="0">
                <a:effectLst/>
                <a:latin typeface="Helvetica" pitchFamily="2" charset="0"/>
              </a:rPr>
              <a:t>UMA </a:t>
            </a:r>
            <a:r>
              <a:rPr lang="ko-KR" altLang="en-US" sz="1800" dirty="0">
                <a:effectLst/>
                <a:latin typeface="Helvetica" pitchFamily="2" charset="0"/>
              </a:rPr>
              <a:t>게이트</a:t>
            </a:r>
            <a:r>
              <a:rPr lang="en-US" altLang="ko-KR" sz="1800" dirty="0">
                <a:effectLst/>
                <a:latin typeface="Helvetica" pitchFamily="2" charset="0"/>
              </a:rPr>
              <a:t>:</a:t>
            </a:r>
            <a:r>
              <a:rPr lang="ko-KR" altLang="en-US" sz="1800" dirty="0">
                <a:effectLst/>
                <a:latin typeface="Helvetica" pitchFamily="2" charset="0"/>
              </a:rPr>
              <a:t>   </a:t>
            </a:r>
            <a:r>
              <a:rPr lang="en-US" altLang="ko-KR" sz="1800" dirty="0">
                <a:latin typeface="Helvetica" pitchFamily="2" charset="0"/>
              </a:rPr>
              <a:t>(</a:t>
            </a:r>
            <a:r>
              <a:rPr lang="en-US" altLang="ko-KR" sz="1800" dirty="0">
                <a:effectLst/>
                <a:latin typeface="Helvetica" pitchFamily="2" charset="0"/>
              </a:rPr>
              <a:t>1)</a:t>
            </a:r>
            <a:r>
              <a:rPr lang="ko-KR" altLang="en-US" sz="1800" dirty="0">
                <a:effectLst/>
                <a:latin typeface="Helvetica" pitchFamily="2" charset="0"/>
              </a:rPr>
              <a:t> </a:t>
            </a:r>
            <a:r>
              <a:rPr lang="en-US" altLang="ko-KR" sz="1800" dirty="0">
                <a:effectLst/>
                <a:latin typeface="Helvetica" pitchFamily="2" charset="0"/>
              </a:rPr>
              <a:t>2</a:t>
            </a:r>
            <a:r>
              <a:rPr lang="ko-KR" altLang="en-US" sz="1800" dirty="0">
                <a:effectLst/>
                <a:latin typeface="Helvetica" pitchFamily="2" charset="0"/>
              </a:rPr>
              <a:t>개의 </a:t>
            </a:r>
            <a:r>
              <a:rPr lang="en" altLang="ko-KR" sz="1800" dirty="0">
                <a:effectLst/>
                <a:latin typeface="Helvetica" pitchFamily="2" charset="0"/>
              </a:rPr>
              <a:t>CNOT </a:t>
            </a:r>
            <a:r>
              <a:rPr lang="ko-KR" altLang="en-US" sz="1800" dirty="0">
                <a:effectLst/>
                <a:latin typeface="Helvetica" pitchFamily="2" charset="0"/>
              </a:rPr>
              <a:t>게이트</a:t>
            </a:r>
            <a:r>
              <a:rPr lang="en-US" altLang="ko-KR" sz="1800" dirty="0">
                <a:effectLst/>
                <a:latin typeface="Helvetica" pitchFamily="2" charset="0"/>
              </a:rPr>
              <a:t>, 1</a:t>
            </a:r>
            <a:r>
              <a:rPr lang="ko-KR" altLang="en-US" sz="1800" dirty="0">
                <a:effectLst/>
                <a:latin typeface="Helvetica" pitchFamily="2" charset="0"/>
              </a:rPr>
              <a:t>개의 </a:t>
            </a:r>
            <a:r>
              <a:rPr lang="en" altLang="ko-KR" sz="1800" dirty="0">
                <a:effectLst/>
                <a:latin typeface="Helvetica" pitchFamily="2" charset="0"/>
              </a:rPr>
              <a:t>Toffoli </a:t>
            </a:r>
            <a:r>
              <a:rPr lang="ko-KR" altLang="en-US" sz="1800" dirty="0">
                <a:effectLst/>
                <a:latin typeface="Helvetica" pitchFamily="2" charset="0"/>
              </a:rPr>
              <a:t>게이트를 사용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ko-KR" altLang="en-US" sz="1800" dirty="0">
                <a:effectLst/>
                <a:latin typeface="Helvetica" pitchFamily="2" charset="0"/>
              </a:rPr>
              <a:t>                        </a:t>
            </a:r>
            <a:r>
              <a:rPr lang="en-US" altLang="ko-KR" sz="1800" dirty="0">
                <a:effectLst/>
                <a:latin typeface="Helvetica" pitchFamily="2" charset="0"/>
              </a:rPr>
              <a:t>(2)</a:t>
            </a:r>
            <a:r>
              <a:rPr lang="ko-KR" altLang="en-US" sz="1800" dirty="0">
                <a:effectLst/>
                <a:latin typeface="Helvetica" pitchFamily="2" charset="0"/>
              </a:rPr>
              <a:t> </a:t>
            </a:r>
            <a:r>
              <a:rPr lang="en-US" altLang="ko-KR" sz="1800" dirty="0">
                <a:effectLst/>
                <a:latin typeface="Helvetica" pitchFamily="2" charset="0"/>
              </a:rPr>
              <a:t>3</a:t>
            </a:r>
            <a:r>
              <a:rPr lang="ko-KR" altLang="en-US" sz="1800" dirty="0">
                <a:effectLst/>
                <a:latin typeface="Helvetica" pitchFamily="2" charset="0"/>
              </a:rPr>
              <a:t>개의 </a:t>
            </a:r>
            <a:r>
              <a:rPr lang="en" altLang="ko-KR" sz="1800" dirty="0">
                <a:effectLst/>
                <a:latin typeface="Helvetica" pitchFamily="2" charset="0"/>
              </a:rPr>
              <a:t>CNOT </a:t>
            </a:r>
            <a:r>
              <a:rPr lang="ko-KR" altLang="en-US" sz="1800" dirty="0">
                <a:effectLst/>
                <a:latin typeface="Helvetica" pitchFamily="2" charset="0"/>
              </a:rPr>
              <a:t>게이트</a:t>
            </a:r>
            <a:r>
              <a:rPr lang="en-US" altLang="ko-KR" sz="1800" dirty="0">
                <a:effectLst/>
                <a:latin typeface="Helvetica" pitchFamily="2" charset="0"/>
              </a:rPr>
              <a:t>, 2</a:t>
            </a:r>
            <a:r>
              <a:rPr lang="ko-KR" altLang="en-US" sz="1800" dirty="0">
                <a:effectLst/>
                <a:latin typeface="Helvetica" pitchFamily="2" charset="0"/>
              </a:rPr>
              <a:t>개의 </a:t>
            </a:r>
            <a:r>
              <a:rPr lang="en" altLang="ko-KR" sz="1800" dirty="0">
                <a:effectLst/>
                <a:latin typeface="Helvetica" pitchFamily="2" charset="0"/>
              </a:rPr>
              <a:t>X </a:t>
            </a:r>
            <a:r>
              <a:rPr lang="ko-KR" altLang="en-US" sz="1800" dirty="0">
                <a:effectLst/>
                <a:latin typeface="Helvetica" pitchFamily="2" charset="0"/>
              </a:rPr>
              <a:t>게이트</a:t>
            </a:r>
            <a:r>
              <a:rPr lang="en-US" altLang="ko-KR" sz="1800" dirty="0">
                <a:effectLst/>
                <a:latin typeface="Helvetica" pitchFamily="2" charset="0"/>
              </a:rPr>
              <a:t>, 1</a:t>
            </a:r>
            <a:r>
              <a:rPr lang="ko-KR" altLang="en-US" sz="1800" dirty="0">
                <a:effectLst/>
                <a:latin typeface="Helvetica" pitchFamily="2" charset="0"/>
              </a:rPr>
              <a:t>개의 </a:t>
            </a:r>
            <a:r>
              <a:rPr lang="en" altLang="ko-KR" sz="1800" dirty="0">
                <a:effectLst/>
                <a:latin typeface="Helvetica" pitchFamily="2" charset="0"/>
              </a:rPr>
              <a:t>Toffoli </a:t>
            </a:r>
            <a:r>
              <a:rPr lang="ko-KR" altLang="en-US" sz="1800" dirty="0">
                <a:effectLst/>
                <a:latin typeface="Helvetica" pitchFamily="2" charset="0"/>
              </a:rPr>
              <a:t>게이트 사용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r>
              <a:rPr lang="ko-KR" altLang="en-US" sz="2200" dirty="0">
                <a:effectLst/>
                <a:latin typeface="Helvetica" pitchFamily="2" charset="0"/>
              </a:rPr>
              <a:t>입력 </a:t>
            </a:r>
            <a:r>
              <a:rPr lang="en" altLang="ko-KR" sz="2200" dirty="0">
                <a:effectLst/>
                <a:latin typeface="Helvetica" pitchFamily="2" charset="0"/>
              </a:rPr>
              <a:t>a, b</a:t>
            </a:r>
            <a:r>
              <a:rPr lang="ko-KR" altLang="en-US" sz="2200" dirty="0">
                <a:effectLst/>
                <a:latin typeface="Helvetica" pitchFamily="2" charset="0"/>
              </a:rPr>
              <a:t>에 대해 비트단위로 순차적 덧셈을 수행하고 마지막</a:t>
            </a:r>
            <a:r>
              <a:rPr lang="en" altLang="ko-KR" sz="2200" dirty="0">
                <a:effectLst/>
                <a:latin typeface="Helvetica" pitchFamily="2" charset="0"/>
              </a:rPr>
              <a:t> carry</a:t>
            </a:r>
            <a:r>
              <a:rPr lang="ko-KR" altLang="en-US" sz="2200" dirty="0">
                <a:effectLst/>
                <a:latin typeface="Helvetica" pitchFamily="2" charset="0"/>
              </a:rPr>
              <a:t>값까지 계산하며 </a:t>
            </a:r>
            <a:r>
              <a:rPr lang="en-US" altLang="ko-KR" sz="2200" dirty="0">
                <a:effectLst/>
                <a:latin typeface="Helvetica" pitchFamily="2" charset="0"/>
              </a:rPr>
              <a:t>(6</a:t>
            </a:r>
            <a:r>
              <a:rPr lang="en" altLang="ko-KR" sz="2200" dirty="0">
                <a:effectLst/>
                <a:latin typeface="Helvetica" pitchFamily="2" charset="0"/>
              </a:rPr>
              <a:t>n-2)</a:t>
            </a:r>
            <a:r>
              <a:rPr lang="ko-KR" altLang="en-US" sz="2200" dirty="0">
                <a:effectLst/>
                <a:latin typeface="Helvetica" pitchFamily="2" charset="0"/>
              </a:rPr>
              <a:t>의 </a:t>
            </a:r>
            <a:r>
              <a:rPr lang="en" altLang="ko-KR" sz="2200" dirty="0">
                <a:effectLst/>
                <a:latin typeface="Helvetica" pitchFamily="2" charset="0"/>
              </a:rPr>
              <a:t>depth</a:t>
            </a:r>
            <a:r>
              <a:rPr lang="ko-KR" altLang="en-US" sz="2200" dirty="0" err="1">
                <a:effectLst/>
                <a:latin typeface="Helvetica" pitchFamily="2" charset="0"/>
              </a:rPr>
              <a:t>를</a:t>
            </a:r>
            <a:r>
              <a:rPr lang="ko-KR" altLang="en-US" sz="2200" dirty="0">
                <a:effectLst/>
                <a:latin typeface="Helvetica" pitchFamily="2" charset="0"/>
              </a:rPr>
              <a:t> 가짐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2CF79-88F2-BD82-483B-BEE2370F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52" y="3943558"/>
            <a:ext cx="5304448" cy="2390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3E93FF-ACCD-6CC0-FDBC-047A4411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47" y="3774002"/>
            <a:ext cx="5086916" cy="2891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7C032C-E849-D89F-9623-596EBB38BB75}"/>
              </a:ext>
            </a:extLst>
          </p:cNvPr>
          <p:cNvSpPr txBox="1"/>
          <p:nvPr/>
        </p:nvSpPr>
        <p:spPr>
          <a:xfrm>
            <a:off x="2035715" y="6312708"/>
            <a:ext cx="2823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&lt;</a:t>
            </a:r>
            <a:r>
              <a:rPr kumimoji="1" lang="ko-KR" altLang="en-US" sz="1600" dirty="0"/>
              <a:t>그림 </a:t>
            </a:r>
            <a:r>
              <a:rPr kumimoji="1" lang="en-US" altLang="ko-KR" sz="1600" dirty="0"/>
              <a:t>1.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MAJ, UMA</a:t>
            </a:r>
            <a:r>
              <a:rPr kumimoji="1" lang="ko-KR" altLang="en-US" sz="1600" dirty="0"/>
              <a:t> 게이트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&gt;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D07EC-3202-3B7C-81E8-5276C255417C}"/>
              </a:ext>
            </a:extLst>
          </p:cNvPr>
          <p:cNvSpPr txBox="1"/>
          <p:nvPr/>
        </p:nvSpPr>
        <p:spPr>
          <a:xfrm>
            <a:off x="7451925" y="6312708"/>
            <a:ext cx="3084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&lt;</a:t>
            </a:r>
            <a:r>
              <a:rPr kumimoji="1" lang="ko-KR" altLang="en-US" sz="1600" dirty="0"/>
              <a:t>그림 </a:t>
            </a:r>
            <a:r>
              <a:rPr kumimoji="1" lang="en-US" altLang="ko-KR" sz="1600" dirty="0"/>
              <a:t>2.</a:t>
            </a:r>
            <a:r>
              <a:rPr kumimoji="1" lang="ko-KR" altLang="en-US" sz="1600" dirty="0"/>
              <a:t> 순차적 덧셈 양자회로</a:t>
            </a:r>
            <a:r>
              <a:rPr kumimoji="1" lang="en-US" altLang="ko-KR" sz="1600" dirty="0"/>
              <a:t>&gt;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DE68F-C054-7733-A0B2-F3DC606D3B37}"/>
              </a:ext>
            </a:extLst>
          </p:cNvPr>
          <p:cNvSpPr txBox="1"/>
          <p:nvPr/>
        </p:nvSpPr>
        <p:spPr>
          <a:xfrm>
            <a:off x="0" y="6624443"/>
            <a:ext cx="11582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[</a:t>
            </a:r>
            <a:r>
              <a:rPr kumimoji="1" lang="en-US" altLang="ko-KR" sz="1200" dirty="0"/>
              <a:t>1]</a:t>
            </a:r>
            <a:r>
              <a:rPr kumimoji="1" lang="ko-KR" altLang="en-US" sz="1200" dirty="0"/>
              <a:t> </a:t>
            </a:r>
            <a:r>
              <a:rPr kumimoji="1" lang="en" altLang="ko-KR" sz="1200" dirty="0"/>
              <a:t>Steven A Cuccaro, Thomas G Draper, Samuel A </a:t>
            </a:r>
            <a:r>
              <a:rPr kumimoji="1" lang="en" altLang="ko-KR" sz="1200" dirty="0" err="1"/>
              <a:t>Kutin</a:t>
            </a:r>
            <a:r>
              <a:rPr kumimoji="1" lang="en" altLang="ko-KR" sz="1200" dirty="0"/>
              <a:t>, and David Petrie Moulton. A new quantum ripple-carry addition circuit. </a:t>
            </a:r>
            <a:r>
              <a:rPr kumimoji="1" lang="en" altLang="ko-KR" sz="1200" dirty="0" err="1"/>
              <a:t>arXiv</a:t>
            </a:r>
            <a:r>
              <a:rPr kumimoji="1" lang="en" altLang="ko-KR" sz="1200" dirty="0"/>
              <a:t> preprint quant-</a:t>
            </a:r>
            <a:r>
              <a:rPr kumimoji="1" lang="en" altLang="ko-KR" sz="1200" dirty="0" err="1"/>
              <a:t>ph</a:t>
            </a:r>
            <a:r>
              <a:rPr kumimoji="1" lang="en" altLang="ko-KR" sz="1200" dirty="0"/>
              <a:t>/0410184, 2004.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908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양자회로 </a:t>
            </a:r>
            <a:r>
              <a:rPr lang="ko-KR" altLang="en-US" dirty="0" err="1"/>
              <a:t>덧셈기</a:t>
            </a:r>
            <a:r>
              <a:rPr lang="ko-KR" altLang="en-US" dirty="0"/>
              <a:t> 구현동향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42297" y="1074819"/>
            <a:ext cx="7242527" cy="5603875"/>
          </a:xfrm>
        </p:spPr>
        <p:txBody>
          <a:bodyPr/>
          <a:lstStyle/>
          <a:p>
            <a:r>
              <a:rPr lang="en-US" altLang="ko-KR" b="1" dirty="0"/>
              <a:t>Improved ripple-carry adder</a:t>
            </a:r>
          </a:p>
          <a:p>
            <a:endParaRPr lang="en-US" altLang="ko-KR" sz="5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ko-KR" sz="2400" dirty="0">
                <a:effectLst/>
                <a:latin typeface="Helvetica" pitchFamily="2" charset="0"/>
              </a:rPr>
              <a:t>2.</a:t>
            </a:r>
            <a:r>
              <a:rPr lang="ko-KR" altLang="en-US" sz="2400" dirty="0">
                <a:effectLst/>
                <a:latin typeface="Helvetica" pitchFamily="2" charset="0"/>
              </a:rPr>
              <a:t> 전체 비트 단위로 덧셈을 </a:t>
            </a:r>
            <a:r>
              <a:rPr lang="ko-KR" altLang="en-US" sz="2400" b="1" dirty="0">
                <a:solidFill>
                  <a:schemeClr val="accent5"/>
                </a:solidFill>
                <a:effectLst/>
                <a:latin typeface="Helvetica" pitchFamily="2" charset="0"/>
              </a:rPr>
              <a:t>병렬</a:t>
            </a:r>
            <a:r>
              <a:rPr lang="ko-KR" altLang="en-US" sz="2400" dirty="0">
                <a:effectLst/>
                <a:latin typeface="Helvetica" pitchFamily="2" charset="0"/>
              </a:rPr>
              <a:t>로 진행하는 방식</a:t>
            </a:r>
            <a:endParaRPr lang="en-US" altLang="ko-KR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altLang="ko-KR" sz="2400" dirty="0">
              <a:effectLst/>
              <a:latin typeface="Helvetica" pitchFamily="2" charset="0"/>
            </a:endParaRPr>
          </a:p>
          <a:p>
            <a:r>
              <a:rPr lang="ko-KR" altLang="en-US" sz="2200" dirty="0">
                <a:effectLst/>
                <a:latin typeface="Helvetica" pitchFamily="2" charset="0"/>
              </a:rPr>
              <a:t>병렬의 양자 덧셈기는 </a:t>
            </a:r>
            <a:r>
              <a:rPr lang="en-US" altLang="ko-KR" sz="2200" dirty="0">
                <a:effectLst/>
                <a:latin typeface="Helvetica" pitchFamily="2" charset="0"/>
              </a:rPr>
              <a:t>&lt;</a:t>
            </a:r>
            <a:r>
              <a:rPr lang="en" altLang="ko-Kore-KR" sz="2200" dirty="0">
                <a:effectLst/>
                <a:latin typeface="Helvetica" pitchFamily="2" charset="0"/>
              </a:rPr>
              <a:t>Algorithm 1&gt;</a:t>
            </a:r>
            <a:r>
              <a:rPr lang="ko-KR" altLang="en-US" sz="2200" dirty="0">
                <a:effectLst/>
                <a:latin typeface="Helvetica" pitchFamily="2" charset="0"/>
              </a:rPr>
              <a:t>로 동작하며        </a:t>
            </a:r>
            <a:r>
              <a:rPr lang="en-US" altLang="ko-KR" sz="2200" dirty="0">
                <a:effectLst/>
                <a:latin typeface="Helvetica" pitchFamily="2" charset="0"/>
              </a:rPr>
              <a:t>(2</a:t>
            </a:r>
            <a:r>
              <a:rPr lang="en" altLang="ko-Kore-KR" sz="2200" dirty="0">
                <a:effectLst/>
                <a:latin typeface="Helvetica" pitchFamily="2" charset="0"/>
              </a:rPr>
              <a:t>n+4) </a:t>
            </a:r>
            <a:r>
              <a:rPr lang="ko-KR" altLang="en-US" sz="2200" dirty="0">
                <a:effectLst/>
                <a:latin typeface="Helvetica" pitchFamily="2" charset="0"/>
              </a:rPr>
              <a:t>의 </a:t>
            </a:r>
            <a:r>
              <a:rPr lang="en" altLang="ko-Kore-KR" sz="2200" dirty="0">
                <a:effectLst/>
                <a:latin typeface="Helvetica" pitchFamily="2" charset="0"/>
              </a:rPr>
              <a:t>depth</a:t>
            </a:r>
            <a:r>
              <a:rPr lang="ko-KR" altLang="en-US" sz="2200" dirty="0" err="1">
                <a:effectLst/>
                <a:latin typeface="Helvetica" pitchFamily="2" charset="0"/>
              </a:rPr>
              <a:t>를</a:t>
            </a:r>
            <a:r>
              <a:rPr lang="ko-KR" altLang="en-US" sz="2200" dirty="0">
                <a:effectLst/>
                <a:latin typeface="Helvetica" pitchFamily="2" charset="0"/>
              </a:rPr>
              <a:t> 가</a:t>
            </a:r>
            <a:r>
              <a:rPr lang="ko-KR" altLang="en-US" sz="2200" dirty="0">
                <a:latin typeface="Helvetica" pitchFamily="2" charset="0"/>
              </a:rPr>
              <a:t>짐</a:t>
            </a:r>
            <a:endParaRPr lang="en-US" altLang="ko-KR" sz="2200" dirty="0">
              <a:latin typeface="Helvetica" pitchFamily="2" charset="0"/>
            </a:endParaRPr>
          </a:p>
          <a:p>
            <a:endParaRPr lang="en-US" altLang="ko-KR" sz="500" dirty="0">
              <a:latin typeface="Helvetica" pitchFamily="2" charset="0"/>
            </a:endParaRPr>
          </a:p>
          <a:p>
            <a:r>
              <a:rPr lang="ko-KR" altLang="en-US" sz="2200" dirty="0">
                <a:effectLst/>
                <a:latin typeface="Helvetica" pitchFamily="2" charset="0"/>
              </a:rPr>
              <a:t>병렬 양자 덧셈기는 </a:t>
            </a:r>
            <a:r>
              <a:rPr lang="en-US" altLang="ko-KR" sz="2200" dirty="0">
                <a:effectLst/>
                <a:latin typeface="Helvetica" pitchFamily="2" charset="0"/>
              </a:rPr>
              <a:t>4-</a:t>
            </a:r>
            <a:r>
              <a:rPr lang="en" altLang="ko-Kore-KR" sz="2200" dirty="0">
                <a:effectLst/>
                <a:latin typeface="Helvetica" pitchFamily="2" charset="0"/>
              </a:rPr>
              <a:t>bit </a:t>
            </a:r>
            <a:r>
              <a:rPr lang="ko-KR" altLang="en-US" sz="2200" dirty="0">
                <a:effectLst/>
                <a:latin typeface="Helvetica" pitchFamily="2" charset="0"/>
              </a:rPr>
              <a:t>이상 두 입력에 대해서 동작</a:t>
            </a:r>
            <a:endParaRPr lang="en-US" altLang="ko-KR" sz="2200" dirty="0">
              <a:effectLst/>
              <a:latin typeface="Helvetica" pitchFamily="2" charset="0"/>
            </a:endParaRPr>
          </a:p>
          <a:p>
            <a:endParaRPr lang="en-US" altLang="ko-KR" sz="500" dirty="0">
              <a:effectLst/>
              <a:latin typeface="Helvetica" pitchFamily="2" charset="0"/>
            </a:endParaRPr>
          </a:p>
          <a:p>
            <a:r>
              <a:rPr lang="ko-KR" altLang="en-US" sz="2200" dirty="0">
                <a:effectLst/>
                <a:latin typeface="Helvetica" pitchFamily="2" charset="0"/>
              </a:rPr>
              <a:t>병렬로 덧셈이 진행되기 때문에 일반적인 </a:t>
            </a:r>
            <a:r>
              <a:rPr lang="en" altLang="ko-Kore-KR" sz="2200" dirty="0">
                <a:effectLst/>
                <a:latin typeface="Helvetica" pitchFamily="2" charset="0"/>
              </a:rPr>
              <a:t>ripple-carry </a:t>
            </a:r>
            <a:r>
              <a:rPr lang="ko-KR" altLang="en-US" sz="2200" dirty="0">
                <a:effectLst/>
                <a:latin typeface="Helvetica" pitchFamily="2" charset="0"/>
              </a:rPr>
              <a:t>덧셈보다 </a:t>
            </a:r>
            <a:r>
              <a:rPr lang="en" altLang="ko-Kore-KR" sz="2200" dirty="0">
                <a:effectLst/>
                <a:latin typeface="Helvetica" pitchFamily="2" charset="0"/>
              </a:rPr>
              <a:t>depth</a:t>
            </a:r>
            <a:r>
              <a:rPr lang="ko-KR" altLang="en-US" sz="2200" dirty="0">
                <a:effectLst/>
                <a:latin typeface="Helvetica" pitchFamily="2" charset="0"/>
              </a:rPr>
              <a:t>가 작음</a:t>
            </a:r>
          </a:p>
          <a:p>
            <a:endParaRPr lang="ko-KR" altLang="en-US" sz="2000" dirty="0">
              <a:effectLst/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D07EC-3202-3B7C-81E8-5276C255417C}"/>
              </a:ext>
            </a:extLst>
          </p:cNvPr>
          <p:cNvSpPr txBox="1"/>
          <p:nvPr/>
        </p:nvSpPr>
        <p:spPr>
          <a:xfrm>
            <a:off x="7734575" y="6487504"/>
            <a:ext cx="372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&lt;Algorithm</a:t>
            </a: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병렬 덧셈 양자회로</a:t>
            </a:r>
            <a:r>
              <a:rPr kumimoji="1" lang="en-US" altLang="ko-KR" dirty="0"/>
              <a:t>&gt;</a:t>
            </a:r>
            <a:endParaRPr kumimoji="1" lang="ko-Kore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858ED7-2A27-BAE4-7EE3-E45D7BED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10114"/>
            <a:ext cx="4383237" cy="646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8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양자회로 </a:t>
            </a:r>
            <a:r>
              <a:rPr lang="ko-KR" altLang="en-US" dirty="0" err="1"/>
              <a:t>덧셈기</a:t>
            </a:r>
            <a:r>
              <a:rPr lang="ko-KR" altLang="en-US" dirty="0"/>
              <a:t> 구현동향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09661"/>
            <a:ext cx="11369675" cy="5603875"/>
          </a:xfrm>
        </p:spPr>
        <p:txBody>
          <a:bodyPr/>
          <a:lstStyle/>
          <a:p>
            <a:r>
              <a:rPr lang="en-US" altLang="ko-KR" b="1" dirty="0"/>
              <a:t>Quantum Carry-lookahead adder</a:t>
            </a:r>
            <a:r>
              <a:rPr lang="en-US" altLang="ko-KR" dirty="0"/>
              <a:t>[2]</a:t>
            </a: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accent5"/>
                </a:solidFill>
                <a:latin typeface="Helvetica" pitchFamily="2" charset="0"/>
              </a:rPr>
              <a:t>Carry-lookahead adder</a:t>
            </a:r>
            <a:r>
              <a:rPr lang="ko-KR" altLang="en-US" dirty="0">
                <a:latin typeface="Helvetica" pitchFamily="2" charset="0"/>
              </a:rPr>
              <a:t>은 모든 비트에 대해 병렬로 계산하는 방식으로 덧셈을 진행함</a:t>
            </a:r>
            <a:endParaRPr lang="en-US" altLang="ko-KR" dirty="0">
              <a:latin typeface="Helvetica" pitchFamily="2" charset="0"/>
            </a:endParaRPr>
          </a:p>
          <a:p>
            <a:pPr marL="0" indent="0">
              <a:buNone/>
            </a:pPr>
            <a:endParaRPr lang="en-US" altLang="ko-KR" sz="1000" dirty="0">
              <a:latin typeface="Helvetica" pitchFamily="2" charset="0"/>
            </a:endParaRPr>
          </a:p>
          <a:p>
            <a:pPr>
              <a:buFontTx/>
              <a:buChar char="-"/>
            </a:pPr>
            <a:r>
              <a:rPr lang="ko-KR" altLang="en-US" dirty="0">
                <a:effectLst/>
                <a:latin typeface="Helvetica" pitchFamily="2" charset="0"/>
              </a:rPr>
              <a:t>해당 논문에서는 덧셈기를 입력 외부에 저장하는 </a:t>
            </a:r>
            <a:r>
              <a:rPr lang="en-US" altLang="ko-KR" dirty="0" err="1">
                <a:solidFill>
                  <a:schemeClr val="accent5"/>
                </a:solidFill>
                <a:effectLst/>
                <a:latin typeface="Helvetica" pitchFamily="2" charset="0"/>
              </a:rPr>
              <a:t>Out-of</a:t>
            </a:r>
            <a:r>
              <a:rPr lang="en-US" altLang="ko-KR" dirty="0">
                <a:solidFill>
                  <a:schemeClr val="accent5"/>
                </a:solidFill>
                <a:effectLst/>
                <a:latin typeface="Helvetica" pitchFamily="2" charset="0"/>
              </a:rPr>
              <a:t> place </a:t>
            </a:r>
            <a:r>
              <a:rPr lang="ko-KR" altLang="en-US" dirty="0">
                <a:effectLst/>
                <a:latin typeface="Helvetica" pitchFamily="2" charset="0"/>
              </a:rPr>
              <a:t>방식과 입력 중 한곳에 저장하는 </a:t>
            </a:r>
            <a:r>
              <a:rPr lang="en-US" altLang="ko-KR" dirty="0">
                <a:solidFill>
                  <a:schemeClr val="accent5"/>
                </a:solidFill>
                <a:effectLst/>
                <a:latin typeface="Helvetica" pitchFamily="2" charset="0"/>
              </a:rPr>
              <a:t>In-of place</a:t>
            </a:r>
            <a:r>
              <a:rPr lang="en-US" altLang="ko-KR" dirty="0">
                <a:effectLst/>
                <a:latin typeface="Helvetica" pitchFamily="2" charset="0"/>
              </a:rPr>
              <a:t> </a:t>
            </a:r>
            <a:r>
              <a:rPr lang="ko-KR" altLang="en-US" dirty="0">
                <a:effectLst/>
                <a:latin typeface="Helvetica" pitchFamily="2" charset="0"/>
              </a:rPr>
              <a:t>방식 제안 </a:t>
            </a:r>
            <a:r>
              <a:rPr lang="en-US" altLang="ko-KR" dirty="0">
                <a:effectLst/>
                <a:latin typeface="Helvetica" pitchFamily="2" charset="0"/>
              </a:rPr>
              <a:t>–</a:t>
            </a:r>
            <a:r>
              <a:rPr lang="ko-KR" altLang="en-US" dirty="0">
                <a:effectLst/>
                <a:latin typeface="Helvetica" pitchFamily="2" charset="0"/>
              </a:rPr>
              <a:t> 결과는 동일</a:t>
            </a:r>
            <a:endParaRPr lang="en-US" altLang="ko-KR" dirty="0">
              <a:effectLst/>
              <a:latin typeface="Helvetica" pitchFamily="2" charset="0"/>
            </a:endParaRPr>
          </a:p>
          <a:p>
            <a:pPr>
              <a:buFontTx/>
              <a:buChar char="-"/>
            </a:pPr>
            <a:endParaRPr lang="en-US" altLang="ko-KR" dirty="0">
              <a:latin typeface="Helvetica" pitchFamily="2" charset="0"/>
            </a:endParaRPr>
          </a:p>
          <a:p>
            <a:pPr marL="0" indent="0">
              <a:buNone/>
            </a:pPr>
            <a:endParaRPr lang="en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D1A065-A312-997B-1B42-FA064CCD4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65" y="3911969"/>
            <a:ext cx="4737513" cy="24892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9146D6-DB54-D3E3-DB5C-29997FF16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680" y="3975470"/>
            <a:ext cx="5867400" cy="236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719935-91D4-EAC6-4C23-0A104A9E8BAD}"/>
              </a:ext>
            </a:extLst>
          </p:cNvPr>
          <p:cNvSpPr txBox="1"/>
          <p:nvPr/>
        </p:nvSpPr>
        <p:spPr>
          <a:xfrm>
            <a:off x="0" y="6574594"/>
            <a:ext cx="10535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[</a:t>
            </a:r>
            <a:r>
              <a:rPr kumimoji="1" lang="en-US" altLang="ko-KR" sz="1200" dirty="0"/>
              <a:t>2] Draper, T. G., </a:t>
            </a:r>
            <a:r>
              <a:rPr kumimoji="1" lang="en-US" altLang="ko-KR" sz="1200" dirty="0" err="1"/>
              <a:t>Kutin</a:t>
            </a:r>
            <a:r>
              <a:rPr kumimoji="1" lang="en-US" altLang="ko-KR" sz="1200" dirty="0"/>
              <a:t>, S. A., Rains, E. M., &amp; </a:t>
            </a:r>
            <a:r>
              <a:rPr kumimoji="1" lang="en-US" altLang="ko-KR" sz="1200" dirty="0" err="1"/>
              <a:t>Svore</a:t>
            </a:r>
            <a:r>
              <a:rPr kumimoji="1" lang="en-US" altLang="ko-KR" sz="1200" dirty="0"/>
              <a:t>, K. M. (2004). A logarithmic-depth quantum carry-lookahead adder. </a:t>
            </a:r>
            <a:r>
              <a:rPr kumimoji="1" lang="en-US" altLang="ko-KR" sz="1200" dirty="0" err="1"/>
              <a:t>arXiv</a:t>
            </a:r>
            <a:r>
              <a:rPr kumimoji="1" lang="en-US" altLang="ko-KR" sz="1200" dirty="0"/>
              <a:t> preprint quant-</a:t>
            </a:r>
            <a:r>
              <a:rPr kumimoji="1" lang="en-US" altLang="ko-KR" sz="1200" dirty="0" err="1"/>
              <a:t>ph</a:t>
            </a:r>
            <a:r>
              <a:rPr kumimoji="1" lang="en-US" altLang="ko-KR" sz="1200" dirty="0"/>
              <a:t>/0406142.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086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4DCCC-8132-5BE6-15EA-1D6CF86F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양자회로 </a:t>
            </a:r>
            <a:r>
              <a:rPr lang="ko-KR" altLang="en-US" dirty="0" err="1"/>
              <a:t>덧셈기</a:t>
            </a:r>
            <a:r>
              <a:rPr lang="ko-KR" altLang="en-US" dirty="0"/>
              <a:t> 구현동향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7ECF0FD-05F2-F1BF-31D4-E63BBB4E49B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7099980" cy="5603875"/>
              </a:xfrm>
            </p:spPr>
            <p:txBody>
              <a:bodyPr/>
              <a:lstStyle/>
              <a:p>
                <a:r>
                  <a:rPr lang="en-US" altLang="ko-KR" b="1" dirty="0">
                    <a:effectLst/>
                    <a:latin typeface="Helvetica" pitchFamily="2" charset="0"/>
                  </a:rPr>
                  <a:t>Out-of place adder</a:t>
                </a:r>
              </a:p>
              <a:p>
                <a:pPr>
                  <a:buFontTx/>
                  <a:buChar char="-"/>
                </a:pPr>
                <a:r>
                  <a:rPr lang="en-US" altLang="ko-KR" sz="2400" dirty="0">
                    <a:latin typeface="Helvetica" pitchFamily="2" charset="0"/>
                  </a:rPr>
                  <a:t>n</a:t>
                </a:r>
                <a:r>
                  <a:rPr lang="ko-KR" altLang="en-US" sz="2400" dirty="0">
                    <a:latin typeface="Helvetica" pitchFamily="2" charset="0"/>
                  </a:rPr>
                  <a:t>비트 길이의 덧셈 대상 </a:t>
                </a:r>
                <a:r>
                  <a:rPr lang="en-US" altLang="ko-KR" sz="2400" dirty="0">
                    <a:latin typeface="Helvetica" pitchFamily="2" charset="0"/>
                  </a:rPr>
                  <a:t>a, b </a:t>
                </a:r>
                <a:r>
                  <a:rPr lang="ko-KR" altLang="en-US" sz="2400" dirty="0">
                    <a:latin typeface="Helvetica" pitchFamily="2" charset="0"/>
                  </a:rPr>
                  <a:t>와</a:t>
                </a:r>
                <a:r>
                  <a:rPr lang="en-US" altLang="ko-KR" sz="2400" dirty="0"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ore-KR" sz="22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ore-KR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ore-KR" sz="22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ko-Kore-KR" sz="22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ore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ore-KR" sz="2200" b="0" i="1" smtClean="0">
                        <a:latin typeface="Cambria Math" panose="02040503050406030204" pitchFamily="18" charset="0"/>
                      </a:rPr>
                      <m:t>−3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ore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ore-KR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ore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ko-Kore-KR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2200" dirty="0">
                    <a:latin typeface="Helvetica" pitchFamily="2" charset="0"/>
                  </a:rPr>
                  <a:t> </a:t>
                </a:r>
                <a:r>
                  <a:rPr lang="ko-KR" altLang="en-US" sz="2400" dirty="0">
                    <a:latin typeface="Helvetica" pitchFamily="2" charset="0"/>
                  </a:rPr>
                  <a:t>개의 </a:t>
                </a:r>
                <a:r>
                  <a:rPr lang="en-US" altLang="ko-KR" sz="2400" dirty="0">
                    <a:latin typeface="Helvetica" pitchFamily="2" charset="0"/>
                  </a:rPr>
                  <a:t>ancilla </a:t>
                </a:r>
                <a:r>
                  <a:rPr lang="ko-KR" altLang="en-US" sz="2400" dirty="0">
                    <a:latin typeface="Helvetica" pitchFamily="2" charset="0"/>
                  </a:rPr>
                  <a:t>큐비트를 입력으로 사용</a:t>
                </a:r>
                <a:endParaRPr lang="en-US" altLang="ko-KR" sz="2400" dirty="0">
                  <a:latin typeface="Helvetica" pitchFamily="2" charset="0"/>
                </a:endParaRPr>
              </a:p>
              <a:p>
                <a:pPr>
                  <a:buFontTx/>
                  <a:buChar char="-"/>
                </a:pPr>
                <a:endParaRPr lang="en-US" altLang="ko-KR" sz="500" dirty="0">
                  <a:effectLst/>
                  <a:latin typeface="Helvetica" pitchFamily="2" charset="0"/>
                </a:endParaRPr>
              </a:p>
              <a:p>
                <a:pPr>
                  <a:buFontTx/>
                  <a:buChar char="-"/>
                </a:pPr>
                <a:r>
                  <a:rPr lang="ko-KR" altLang="en-US" sz="2400" dirty="0">
                    <a:effectLst/>
                    <a:latin typeface="Helvetica" pitchFamily="2" charset="0"/>
                  </a:rPr>
                  <a:t>덧셈의 결과는 덧셈 대상이 아닌 </a:t>
                </a:r>
                <a:r>
                  <a:rPr lang="ko-KR" altLang="en-US" sz="2400" dirty="0">
                    <a:solidFill>
                      <a:schemeClr val="accent5"/>
                    </a:solidFill>
                    <a:effectLst/>
                    <a:latin typeface="Helvetica" pitchFamily="2" charset="0"/>
                  </a:rPr>
                  <a:t>외부 큐비트</a:t>
                </a:r>
                <a:r>
                  <a:rPr lang="ko-KR" altLang="en-US" sz="2400" dirty="0">
                    <a:effectLst/>
                    <a:latin typeface="Helvetica" pitchFamily="2" charset="0"/>
                  </a:rPr>
                  <a:t>에 저장</a:t>
                </a:r>
                <a:r>
                  <a:rPr lang="ko-KR" altLang="en-US" sz="2400" dirty="0">
                    <a:latin typeface="Helvetica" pitchFamily="2" charset="0"/>
                  </a:rPr>
                  <a:t>됨</a:t>
                </a:r>
                <a:endParaRPr lang="en-US" altLang="ko-KR" sz="2400" dirty="0">
                  <a:latin typeface="Helvetica" pitchFamily="2" charset="0"/>
                </a:endParaRPr>
              </a:p>
              <a:p>
                <a:pPr>
                  <a:buFontTx/>
                  <a:buChar char="-"/>
                </a:pPr>
                <a:endParaRPr lang="en-US" altLang="ko-KR" sz="500" dirty="0">
                  <a:effectLst/>
                  <a:latin typeface="Helvetica" pitchFamily="2" charset="0"/>
                </a:endParaRPr>
              </a:p>
              <a:p>
                <a:pPr>
                  <a:buFontTx/>
                  <a:buChar char="-"/>
                </a:pPr>
                <a:r>
                  <a:rPr lang="ko-KR" altLang="en-US" sz="2400" dirty="0">
                    <a:effectLst/>
                    <a:latin typeface="Helvetica" pitchFamily="2" charset="0"/>
                  </a:rPr>
                  <a:t>양자회로 </a:t>
                </a:r>
                <a:r>
                  <a:rPr lang="en-US" altLang="ko-KR" sz="2400" dirty="0">
                    <a:latin typeface="Helvetica" pitchFamily="2" charset="0"/>
                  </a:rPr>
                  <a:t>Depth 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ore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ore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ore-KR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ore-K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ore-KR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ore-KR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ko-Kore-KR" sz="24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ko-Kore-KR" altLang="en-US" sz="2400" dirty="0"/>
              </a:p>
              <a:p>
                <a:pPr>
                  <a:buFontTx/>
                  <a:buChar char="-"/>
                </a:pPr>
                <a:endParaRPr lang="ko-KR" altLang="en-US" sz="1600" dirty="0">
                  <a:effectLst/>
                  <a:latin typeface="Helvetica" pitchFamily="2" charset="0"/>
                </a:endParaRPr>
              </a:p>
              <a:p>
                <a:pPr>
                  <a:buFontTx/>
                  <a:buChar char="-"/>
                </a:pPr>
                <a:endParaRPr lang="en-US" altLang="ko-KR" sz="2400" dirty="0">
                  <a:effectLst/>
                  <a:latin typeface="Helvetica" pitchFamily="2" charset="0"/>
                </a:endParaRPr>
              </a:p>
              <a:p>
                <a:pPr marL="0" indent="0">
                  <a:buNone/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7ECF0FD-05F2-F1BF-31D4-E63BBB4E4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7099980" cy="5603875"/>
              </a:xfrm>
              <a:blipFill>
                <a:blip r:embed="rId2"/>
                <a:stretch>
                  <a:fillRect l="-1429" t="-1810" r="-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E660018-FADA-CFBF-DBA6-40EB646E2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43" y="0"/>
            <a:ext cx="4268937" cy="6497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FAB40-1B91-C695-9C84-E426DFF00A07}"/>
              </a:ext>
            </a:extLst>
          </p:cNvPr>
          <p:cNvSpPr txBox="1"/>
          <p:nvPr/>
        </p:nvSpPr>
        <p:spPr>
          <a:xfrm>
            <a:off x="7593515" y="6487504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&lt;</a:t>
            </a:r>
            <a:r>
              <a:rPr kumimoji="1" lang="ko-KR" altLang="en-US" dirty="0"/>
              <a:t>그림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Out-of</a:t>
            </a:r>
            <a:r>
              <a:rPr kumimoji="1" lang="en-US" altLang="ko-KR" dirty="0"/>
              <a:t> place</a:t>
            </a:r>
            <a:r>
              <a:rPr kumimoji="1" lang="ko-KR" altLang="en-US" dirty="0"/>
              <a:t> 덧셈 양자회로</a:t>
            </a:r>
            <a:r>
              <a:rPr kumimoji="1" lang="en-US" altLang="ko-KR" dirty="0"/>
              <a:t>&gt;</a:t>
            </a:r>
            <a:endParaRPr kumimoji="1" lang="ko-Kore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8">
                <a:extLst>
                  <a:ext uri="{FF2B5EF4-FFF2-40B4-BE49-F238E27FC236}">
                    <a16:creationId xmlns:a16="http://schemas.microsoft.com/office/drawing/2014/main" id="{02843E49-0E10-7F49-ACEE-C51C83EA7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3183278"/>
                  </p:ext>
                </p:extLst>
              </p:nvPr>
            </p:nvGraphicFramePr>
            <p:xfrm>
              <a:off x="328791" y="4881722"/>
              <a:ext cx="6955970" cy="1668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524">
                      <a:extLst>
                        <a:ext uri="{9D8B030D-6E8A-4147-A177-3AD203B41FA5}">
                          <a16:colId xmlns:a16="http://schemas.microsoft.com/office/drawing/2014/main" val="1619375654"/>
                        </a:ext>
                      </a:extLst>
                    </a:gridCol>
                    <a:gridCol w="2069865">
                      <a:extLst>
                        <a:ext uri="{9D8B030D-6E8A-4147-A177-3AD203B41FA5}">
                          <a16:colId xmlns:a16="http://schemas.microsoft.com/office/drawing/2014/main" val="924494909"/>
                        </a:ext>
                      </a:extLst>
                    </a:gridCol>
                    <a:gridCol w="3166581">
                      <a:extLst>
                        <a:ext uri="{9D8B030D-6E8A-4147-A177-3AD203B41FA5}">
                          <a16:colId xmlns:a16="http://schemas.microsoft.com/office/drawing/2014/main" val="4077174562"/>
                        </a:ext>
                      </a:extLst>
                    </a:gridCol>
                  </a:tblGrid>
                  <a:tr h="556329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400" dirty="0"/>
                            <a:t>Quantum gates</a:t>
                          </a:r>
                          <a:endParaRPr lang="ko-Kore-KR" alt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8228006"/>
                      </a:ext>
                    </a:extLst>
                  </a:tr>
                  <a:tr h="5563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X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CNOT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Toffoli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4379067"/>
                      </a:ext>
                    </a:extLst>
                  </a:tr>
                  <a:tr h="5563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None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ore-KR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8920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8">
                <a:extLst>
                  <a:ext uri="{FF2B5EF4-FFF2-40B4-BE49-F238E27FC236}">
                    <a16:creationId xmlns:a16="http://schemas.microsoft.com/office/drawing/2014/main" id="{02843E49-0E10-7F49-ACEE-C51C83EA7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3183278"/>
                  </p:ext>
                </p:extLst>
              </p:nvPr>
            </p:nvGraphicFramePr>
            <p:xfrm>
              <a:off x="328791" y="4881722"/>
              <a:ext cx="6955970" cy="1668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524">
                      <a:extLst>
                        <a:ext uri="{9D8B030D-6E8A-4147-A177-3AD203B41FA5}">
                          <a16:colId xmlns:a16="http://schemas.microsoft.com/office/drawing/2014/main" val="1619375654"/>
                        </a:ext>
                      </a:extLst>
                    </a:gridCol>
                    <a:gridCol w="2069865">
                      <a:extLst>
                        <a:ext uri="{9D8B030D-6E8A-4147-A177-3AD203B41FA5}">
                          <a16:colId xmlns:a16="http://schemas.microsoft.com/office/drawing/2014/main" val="924494909"/>
                        </a:ext>
                      </a:extLst>
                    </a:gridCol>
                    <a:gridCol w="3166581">
                      <a:extLst>
                        <a:ext uri="{9D8B030D-6E8A-4147-A177-3AD203B41FA5}">
                          <a16:colId xmlns:a16="http://schemas.microsoft.com/office/drawing/2014/main" val="4077174562"/>
                        </a:ext>
                      </a:extLst>
                    </a:gridCol>
                  </a:tblGrid>
                  <a:tr h="556329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400" dirty="0"/>
                            <a:t>Quantum gates</a:t>
                          </a:r>
                          <a:endParaRPr lang="ko-Kore-KR" alt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8228006"/>
                      </a:ext>
                    </a:extLst>
                  </a:tr>
                  <a:tr h="5563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X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CNOT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Toffoli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4379067"/>
                      </a:ext>
                    </a:extLst>
                  </a:tr>
                  <a:tr h="5563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None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049" t="-202273" r="-154601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0000" t="-202273" r="-800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8920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82803BB-D0E5-C91B-F18A-5BCB736D84D3}"/>
              </a:ext>
            </a:extLst>
          </p:cNvPr>
          <p:cNvSpPr txBox="1"/>
          <p:nvPr/>
        </p:nvSpPr>
        <p:spPr>
          <a:xfrm>
            <a:off x="1758747" y="4385519"/>
            <a:ext cx="409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&lt;Table 1.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Qut</a:t>
            </a:r>
            <a:r>
              <a:rPr kumimoji="1" lang="en-US" altLang="ko-KR" dirty="0"/>
              <a:t>-of place </a:t>
            </a:r>
            <a:r>
              <a:rPr kumimoji="1" lang="ko-KR" altLang="en-US" dirty="0"/>
              <a:t>덧셈 양자자원</a:t>
            </a:r>
            <a:r>
              <a:rPr kumimoji="1" lang="en-US" altLang="ko-KR" dirty="0"/>
              <a:t>&gt;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643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4DCCC-8132-5BE6-15EA-1D6CF86F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양자회로 </a:t>
            </a:r>
            <a:r>
              <a:rPr lang="ko-KR" altLang="en-US" dirty="0" err="1"/>
              <a:t>덧셈기</a:t>
            </a:r>
            <a:r>
              <a:rPr lang="ko-KR" altLang="en-US" dirty="0"/>
              <a:t> 구현동향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7ECF0FD-05F2-F1BF-31D4-E63BBB4E49B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0" y="1152525"/>
                <a:ext cx="7511143" cy="5603875"/>
              </a:xfrm>
            </p:spPr>
            <p:txBody>
              <a:bodyPr/>
              <a:lstStyle/>
              <a:p>
                <a:r>
                  <a:rPr lang="en-US" altLang="ko-KR" b="1" dirty="0">
                    <a:latin typeface="Helvetica" pitchFamily="2" charset="0"/>
                  </a:rPr>
                  <a:t>In</a:t>
                </a:r>
                <a:r>
                  <a:rPr lang="en-US" altLang="ko-KR" b="1" dirty="0">
                    <a:effectLst/>
                    <a:latin typeface="Helvetica" pitchFamily="2" charset="0"/>
                  </a:rPr>
                  <a:t>-of place adder</a:t>
                </a:r>
              </a:p>
              <a:p>
                <a:pPr>
                  <a:buFontTx/>
                  <a:buChar char="-"/>
                </a:pPr>
                <a:r>
                  <a:rPr lang="en-US" altLang="ko-KR" sz="2400" dirty="0">
                    <a:latin typeface="Helvetica" pitchFamily="2" charset="0"/>
                  </a:rPr>
                  <a:t>n</a:t>
                </a:r>
                <a:r>
                  <a:rPr lang="ko-KR" altLang="en-US" sz="2400" dirty="0">
                    <a:latin typeface="Helvetica" pitchFamily="2" charset="0"/>
                  </a:rPr>
                  <a:t>비트 길이의 덧셈 대상 </a:t>
                </a:r>
                <a:r>
                  <a:rPr lang="en-US" altLang="ko-KR" sz="2400" dirty="0">
                    <a:latin typeface="Helvetica" pitchFamily="2" charset="0"/>
                  </a:rPr>
                  <a:t>a, b </a:t>
                </a:r>
                <a:r>
                  <a:rPr lang="ko-KR" altLang="en-US" sz="2400" dirty="0">
                    <a:latin typeface="Helvetica" pitchFamily="2" charset="0"/>
                  </a:rPr>
                  <a:t>와</a:t>
                </a:r>
                <a:r>
                  <a:rPr lang="en-US" altLang="ko-KR" sz="2400" dirty="0"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ore-KR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ore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ore-KR" sz="22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ore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ore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ore-KR" sz="22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ore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ore-KR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ore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ko-Kore-KR" sz="2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2200" dirty="0">
                    <a:latin typeface="Helvetica" pitchFamily="2" charset="0"/>
                  </a:rPr>
                  <a:t> </a:t>
                </a:r>
                <a:r>
                  <a:rPr lang="ko-KR" altLang="en-US" sz="2400" dirty="0">
                    <a:latin typeface="Helvetica" pitchFamily="2" charset="0"/>
                  </a:rPr>
                  <a:t>개의 </a:t>
                </a:r>
                <a:r>
                  <a:rPr lang="en-US" altLang="ko-KR" sz="2400" dirty="0">
                    <a:latin typeface="Helvetica" pitchFamily="2" charset="0"/>
                  </a:rPr>
                  <a:t>ancilla </a:t>
                </a:r>
                <a:r>
                  <a:rPr lang="ko-KR" altLang="en-US" sz="2400" dirty="0">
                    <a:latin typeface="Helvetica" pitchFamily="2" charset="0"/>
                  </a:rPr>
                  <a:t>큐비트를 입력으로 사용</a:t>
                </a:r>
                <a:endParaRPr lang="en-US" altLang="ko-KR" sz="2400" dirty="0">
                  <a:latin typeface="Helvetica" pitchFamily="2" charset="0"/>
                </a:endParaRPr>
              </a:p>
              <a:p>
                <a:pPr>
                  <a:buFontTx/>
                  <a:buChar char="-"/>
                </a:pPr>
                <a:endParaRPr lang="en-US" altLang="ko-KR" sz="500" dirty="0">
                  <a:effectLst/>
                  <a:latin typeface="Helvetica" pitchFamily="2" charset="0"/>
                </a:endParaRPr>
              </a:p>
              <a:p>
                <a:pPr>
                  <a:buFontTx/>
                  <a:buChar char="-"/>
                </a:pPr>
                <a:r>
                  <a:rPr lang="ko-KR" altLang="en-US" sz="2400" dirty="0">
                    <a:effectLst/>
                    <a:latin typeface="Helvetica" pitchFamily="2" charset="0"/>
                  </a:rPr>
                  <a:t>덧셈의 결과가 </a:t>
                </a:r>
                <a:r>
                  <a:rPr lang="ko-KR" altLang="en-US" sz="2400" dirty="0">
                    <a:solidFill>
                      <a:schemeClr val="accent5"/>
                    </a:solidFill>
                    <a:effectLst/>
                    <a:latin typeface="Helvetica" pitchFamily="2" charset="0"/>
                  </a:rPr>
                  <a:t>덧셈 대상 중 한곳</a:t>
                </a:r>
                <a:r>
                  <a:rPr lang="ko-KR" altLang="en-US" sz="2400" dirty="0">
                    <a:effectLst/>
                    <a:latin typeface="Helvetica" pitchFamily="2" charset="0"/>
                  </a:rPr>
                  <a:t>에 저장됨</a:t>
                </a:r>
                <a:endParaRPr lang="en-US" altLang="ko-KR" sz="1600" dirty="0">
                  <a:effectLst/>
                  <a:latin typeface="Helvetica" pitchFamily="2" charset="0"/>
                </a:endParaRPr>
              </a:p>
              <a:p>
                <a:pPr>
                  <a:buFontTx/>
                  <a:buChar char="-"/>
                </a:pPr>
                <a:endParaRPr lang="en-US" altLang="ko-KR" sz="500" dirty="0">
                  <a:effectLst/>
                  <a:latin typeface="Helvetica" pitchFamily="2" charset="0"/>
                </a:endParaRPr>
              </a:p>
              <a:p>
                <a:pPr>
                  <a:buFontTx/>
                  <a:buChar char="-"/>
                </a:pPr>
                <a:r>
                  <a:rPr lang="ko-KR" altLang="en-US" sz="2000" dirty="0">
                    <a:effectLst/>
                    <a:latin typeface="Helvetica" pitchFamily="2" charset="0"/>
                  </a:rPr>
                  <a:t>양자회로 </a:t>
                </a:r>
                <a:r>
                  <a:rPr lang="en-US" altLang="ko-KR" sz="2000" dirty="0">
                    <a:latin typeface="Helvetica" pitchFamily="2" charset="0"/>
                  </a:rPr>
                  <a:t>Depth 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ore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ko-Kore-KR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ore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ore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ore-KR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func>
                      </m:e>
                    </m:d>
                    <m:r>
                      <a:rPr lang="en-US" altLang="ko-Kore-KR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ore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ore-KR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ko-Kore-KR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ore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ore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ore-KR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ore-KR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ko-KR" altLang="en-US" sz="2000" dirty="0">
                  <a:effectLst/>
                  <a:latin typeface="Helvetica" pitchFamily="2" charset="0"/>
                </a:endParaRPr>
              </a:p>
              <a:p>
                <a:pPr>
                  <a:buFontTx/>
                  <a:buChar char="-"/>
                </a:pPr>
                <a:endParaRPr lang="en-US" altLang="ko-KR" sz="2400" dirty="0">
                  <a:effectLst/>
                  <a:latin typeface="Helvetica" pitchFamily="2" charset="0"/>
                </a:endParaRPr>
              </a:p>
              <a:p>
                <a:pPr marL="0" indent="0">
                  <a:buNone/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7ECF0FD-05F2-F1BF-31D4-E63BBB4E4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0" y="1152525"/>
                <a:ext cx="7511143" cy="5603875"/>
              </a:xfrm>
              <a:blipFill>
                <a:blip r:embed="rId2"/>
                <a:stretch>
                  <a:fillRect l="-1520" t="-1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86FAB40-1B91-C695-9C84-E426DFF00A07}"/>
              </a:ext>
            </a:extLst>
          </p:cNvPr>
          <p:cNvSpPr txBox="1"/>
          <p:nvPr/>
        </p:nvSpPr>
        <p:spPr>
          <a:xfrm>
            <a:off x="7674494" y="6465587"/>
            <a:ext cx="382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&lt;</a:t>
            </a:r>
            <a:r>
              <a:rPr kumimoji="1" lang="ko-KR" altLang="en-US" dirty="0"/>
              <a:t>그림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In-of place</a:t>
            </a:r>
            <a:r>
              <a:rPr kumimoji="1" lang="ko-KR" altLang="en-US" dirty="0"/>
              <a:t> 덧셈 양자회로</a:t>
            </a:r>
            <a:r>
              <a:rPr kumimoji="1" lang="en-US" altLang="ko-KR" dirty="0"/>
              <a:t>&gt;</a:t>
            </a:r>
            <a:endParaRPr kumimoji="1" lang="ko-Kore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8">
                <a:extLst>
                  <a:ext uri="{FF2B5EF4-FFF2-40B4-BE49-F238E27FC236}">
                    <a16:creationId xmlns:a16="http://schemas.microsoft.com/office/drawing/2014/main" id="{02843E49-0E10-7F49-ACEE-C51C83EA7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347936"/>
                  </p:ext>
                </p:extLst>
              </p:nvPr>
            </p:nvGraphicFramePr>
            <p:xfrm>
              <a:off x="328791" y="4832249"/>
              <a:ext cx="6699580" cy="1746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6095">
                      <a:extLst>
                        <a:ext uri="{9D8B030D-6E8A-4147-A177-3AD203B41FA5}">
                          <a16:colId xmlns:a16="http://schemas.microsoft.com/office/drawing/2014/main" val="1619375654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924494909"/>
                        </a:ext>
                      </a:extLst>
                    </a:gridCol>
                    <a:gridCol w="4056571">
                      <a:extLst>
                        <a:ext uri="{9D8B030D-6E8A-4147-A177-3AD203B41FA5}">
                          <a16:colId xmlns:a16="http://schemas.microsoft.com/office/drawing/2014/main" val="4077174562"/>
                        </a:ext>
                      </a:extLst>
                    </a:gridCol>
                  </a:tblGrid>
                  <a:tr h="556329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400" dirty="0"/>
                            <a:t>Quantum gates</a:t>
                          </a:r>
                          <a:endParaRPr lang="ko-Kore-KR" alt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8228006"/>
                      </a:ext>
                    </a:extLst>
                  </a:tr>
                  <a:tr h="5563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X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CNOT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Toffoli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4379067"/>
                      </a:ext>
                    </a:extLst>
                  </a:tr>
                  <a:tr h="5563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ore-KR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ore-KR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ore-KR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98920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8">
                <a:extLst>
                  <a:ext uri="{FF2B5EF4-FFF2-40B4-BE49-F238E27FC236}">
                    <a16:creationId xmlns:a16="http://schemas.microsoft.com/office/drawing/2014/main" id="{02843E49-0E10-7F49-ACEE-C51C83EA77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347936"/>
                  </p:ext>
                </p:extLst>
              </p:nvPr>
            </p:nvGraphicFramePr>
            <p:xfrm>
              <a:off x="328791" y="4832249"/>
              <a:ext cx="6699580" cy="1746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6095">
                      <a:extLst>
                        <a:ext uri="{9D8B030D-6E8A-4147-A177-3AD203B41FA5}">
                          <a16:colId xmlns:a16="http://schemas.microsoft.com/office/drawing/2014/main" val="1619375654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924494909"/>
                        </a:ext>
                      </a:extLst>
                    </a:gridCol>
                    <a:gridCol w="4056571">
                      <a:extLst>
                        <a:ext uri="{9D8B030D-6E8A-4147-A177-3AD203B41FA5}">
                          <a16:colId xmlns:a16="http://schemas.microsoft.com/office/drawing/2014/main" val="4077174562"/>
                        </a:ext>
                      </a:extLst>
                    </a:gridCol>
                  </a:tblGrid>
                  <a:tr h="556329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400" dirty="0"/>
                            <a:t>Quantum gates</a:t>
                          </a:r>
                          <a:endParaRPr lang="ko-Kore-KR" alt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8228006"/>
                      </a:ext>
                    </a:extLst>
                  </a:tr>
                  <a:tr h="5563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X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CNOT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Toffoli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4379067"/>
                      </a:ext>
                    </a:extLst>
                  </a:tr>
                  <a:tr h="633794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53" t="-180000" r="-4589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211" t="-180000" r="-282456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5625" t="-180000" r="-625" b="-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8920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82803BB-D0E5-C91B-F18A-5BCB736D84D3}"/>
              </a:ext>
            </a:extLst>
          </p:cNvPr>
          <p:cNvSpPr txBox="1"/>
          <p:nvPr/>
        </p:nvSpPr>
        <p:spPr>
          <a:xfrm>
            <a:off x="1950709" y="4343799"/>
            <a:ext cx="391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&lt;Table 1.</a:t>
            </a:r>
            <a:r>
              <a:rPr kumimoji="1" lang="ko-KR" altLang="en-US" dirty="0"/>
              <a:t> </a:t>
            </a:r>
            <a:r>
              <a:rPr kumimoji="1" lang="en-US" altLang="ko-KR" dirty="0"/>
              <a:t>In-of place </a:t>
            </a:r>
            <a:r>
              <a:rPr kumimoji="1" lang="ko-KR" altLang="en-US" dirty="0"/>
              <a:t>덧셈 양자자원</a:t>
            </a:r>
            <a:r>
              <a:rPr kumimoji="1" lang="en-US" altLang="ko-KR" dirty="0"/>
              <a:t>&gt;</a:t>
            </a:r>
            <a:endParaRPr kumimoji="1" lang="ko-Kore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336F3A-95B0-35F6-EABA-A79FDF358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722" y="101600"/>
            <a:ext cx="4792234" cy="6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7703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704</Words>
  <Application>Microsoft Macintosh PowerPoint</Application>
  <PresentationFormat>와이드스크린</PresentationFormat>
  <Paragraphs>89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Cambria Math</vt:lpstr>
      <vt:lpstr>Helvetica</vt:lpstr>
      <vt:lpstr>Wingdings</vt:lpstr>
      <vt:lpstr>CryptoCraft 테마</vt:lpstr>
      <vt:lpstr>제목 테마</vt:lpstr>
      <vt:lpstr>양자회로에서의 덧셈 구현 동향</vt:lpstr>
      <vt:lpstr>PowerPoint 프레젠테이션</vt:lpstr>
      <vt:lpstr>서론</vt:lpstr>
      <vt:lpstr>관련연구 - 양자프로그래밍</vt:lpstr>
      <vt:lpstr>양자회로 덧셈기 구현동향</vt:lpstr>
      <vt:lpstr>양자회로 덧셈기 구현동향</vt:lpstr>
      <vt:lpstr>양자회로 덧셈기 구현동향</vt:lpstr>
      <vt:lpstr>양자회로 덧셈기 구현동향</vt:lpstr>
      <vt:lpstr>양자회로 덧셈기 구현동향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104</cp:revision>
  <dcterms:created xsi:type="dcterms:W3CDTF">2019-03-05T04:29:07Z</dcterms:created>
  <dcterms:modified xsi:type="dcterms:W3CDTF">2022-10-06T05:55:17Z</dcterms:modified>
</cp:coreProperties>
</file>