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1"/>
  </p:notesMasterIdLst>
  <p:handoutMasterIdLst>
    <p:handoutMasterId r:id="rId12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2022. 10. 3.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2022. 10. 3.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448262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930298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8461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765320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930299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842901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77189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64-bit ARMv8 </a:t>
            </a:r>
            <a:r>
              <a:rPr lang="ko-KR" altLang="en-US" dirty="0"/>
              <a:t>프로세서 상에서의 </a:t>
            </a:r>
            <a:r>
              <a:rPr lang="ko-KR" altLang="en-US" dirty="0" err="1"/>
              <a:t>양자내성암호</a:t>
            </a:r>
            <a:r>
              <a:rPr lang="ko-KR" altLang="en-US" dirty="0"/>
              <a:t> 최적구현 동향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err="1">
                <a:solidFill>
                  <a:srgbClr val="0070C0"/>
                </a:solidFill>
              </a:rPr>
              <a:t>권혁동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심민주</a:t>
            </a:r>
            <a:r>
              <a:rPr lang="en-US" altLang="ko-KR" dirty="0"/>
              <a:t>, </a:t>
            </a:r>
            <a:r>
              <a:rPr lang="ko-KR" altLang="en-US" dirty="0"/>
              <a:t>엄시우</a:t>
            </a:r>
            <a:r>
              <a:rPr lang="en-US" altLang="ko-KR" dirty="0"/>
              <a:t>, </a:t>
            </a:r>
            <a:r>
              <a:rPr lang="ko-KR" altLang="en-US" dirty="0" err="1"/>
              <a:t>서화정</a:t>
            </a:r>
            <a:endParaRPr lang="en-US" altLang="ko-KR" dirty="0"/>
          </a:p>
          <a:p>
            <a:r>
              <a:rPr lang="ko-KR" altLang="en-US" dirty="0"/>
              <a:t>한성대학교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최적 </a:t>
            </a:r>
            <a:r>
              <a:rPr lang="ko-KR" altLang="en-US" dirty="0" err="1"/>
              <a:t>구현물</a:t>
            </a:r>
            <a:r>
              <a:rPr lang="ko-KR" altLang="en-US" dirty="0"/>
              <a:t> 소개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NIST</a:t>
            </a:r>
            <a:r>
              <a:rPr lang="ko-KR" altLang="en-US" dirty="0"/>
              <a:t>의 </a:t>
            </a:r>
            <a:r>
              <a:rPr lang="ko-KR" altLang="en-US" dirty="0" err="1"/>
              <a:t>양자내성암호</a:t>
            </a:r>
            <a:r>
              <a:rPr lang="ko-KR" altLang="en-US" dirty="0"/>
              <a:t> 공모전에 출품된 작품들의 최적 </a:t>
            </a:r>
            <a:r>
              <a:rPr lang="ko-KR" altLang="en-US" dirty="0" err="1"/>
              <a:t>구현물</a:t>
            </a:r>
            <a:r>
              <a:rPr lang="ko-KR" altLang="en-US" dirty="0"/>
              <a:t> 확인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FrodoKEM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Rainbow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Saber</a:t>
            </a:r>
            <a:r>
              <a:rPr lang="en-US" altLang="ko-KR" dirty="0" err="1">
                <a:sym typeface="Wingdings" panose="05000000000000000000" pitchFamily="2" charset="2"/>
              </a:rPr>
              <a:t>Scabbard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대상 프로세서는 </a:t>
            </a:r>
            <a:r>
              <a:rPr lang="en-US" altLang="ko-KR" dirty="0">
                <a:sym typeface="Wingdings" panose="05000000000000000000" pitchFamily="2" charset="2"/>
              </a:rPr>
              <a:t>ARMv8 </a:t>
            </a:r>
            <a:r>
              <a:rPr lang="ko-KR" altLang="en-US" dirty="0">
                <a:sym typeface="Wingdings" panose="05000000000000000000" pitchFamily="2" charset="2"/>
              </a:rPr>
              <a:t>프로세서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벡터 레지스터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 err="1">
                <a:sym typeface="Wingdings" panose="05000000000000000000" pitchFamily="2" charset="2"/>
              </a:rPr>
              <a:t>인스트럭션을</a:t>
            </a:r>
            <a:r>
              <a:rPr lang="ko-KR" altLang="en-US" dirty="0">
                <a:sym typeface="Wingdings" panose="05000000000000000000" pitchFamily="2" charset="2"/>
              </a:rPr>
              <a:t> 활용한 병렬 구현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7950E-29CB-C69C-3DA5-7EB819D3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최적 </a:t>
            </a:r>
            <a:r>
              <a:rPr lang="ko-KR" altLang="en-US" dirty="0" err="1"/>
              <a:t>구현물</a:t>
            </a:r>
            <a:r>
              <a:rPr lang="ko-KR" altLang="en-US" dirty="0"/>
              <a:t>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E039CD-0FF7-EB29-A917-16998A5AF5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FrodoKEM</a:t>
            </a:r>
            <a:r>
              <a:rPr lang="en-US" altLang="ko-KR" dirty="0"/>
              <a:t> </a:t>
            </a:r>
            <a:r>
              <a:rPr lang="ko-KR" altLang="en-US" dirty="0"/>
              <a:t>최적 구현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ARMed</a:t>
            </a:r>
            <a:r>
              <a:rPr lang="ko-KR" altLang="en-US" dirty="0"/>
              <a:t> </a:t>
            </a:r>
            <a:r>
              <a:rPr lang="en-US" altLang="ko-KR" dirty="0"/>
              <a:t>Frodo</a:t>
            </a:r>
          </a:p>
          <a:p>
            <a:r>
              <a:rPr lang="ko-KR" altLang="en-US" dirty="0"/>
              <a:t>제안하는 기법의 특징</a:t>
            </a:r>
            <a:endParaRPr lang="en-US" altLang="ko-KR" dirty="0"/>
          </a:p>
          <a:p>
            <a:pPr lvl="1"/>
            <a:r>
              <a:rPr lang="en-US" altLang="ko-KR" dirty="0"/>
              <a:t>FrodoKEM-640</a:t>
            </a:r>
            <a:r>
              <a:rPr lang="ko-KR" altLang="en-US" dirty="0"/>
              <a:t>을 대상으로 최적 구현</a:t>
            </a:r>
            <a:endParaRPr lang="en-US" altLang="ko-KR" dirty="0"/>
          </a:p>
          <a:p>
            <a:pPr lvl="1"/>
            <a:r>
              <a:rPr lang="ko-KR" altLang="en-US" dirty="0"/>
              <a:t>행렬 곱 </a:t>
            </a:r>
            <a:r>
              <a:rPr lang="en-US" altLang="ko-KR" dirty="0"/>
              <a:t>A * s</a:t>
            </a:r>
            <a:r>
              <a:rPr lang="ko-KR" altLang="en-US" dirty="0"/>
              <a:t>와 </a:t>
            </a:r>
            <a:r>
              <a:rPr lang="en-US" altLang="ko-KR" dirty="0"/>
              <a:t>s * A</a:t>
            </a:r>
            <a:r>
              <a:rPr lang="ko-KR" altLang="en-US" dirty="0"/>
              <a:t>를 최적화하여 속도를 향상 시킴</a:t>
            </a:r>
            <a:endParaRPr lang="en-US" altLang="ko-KR" dirty="0"/>
          </a:p>
          <a:p>
            <a:pPr lvl="1"/>
            <a:r>
              <a:rPr lang="en-US" altLang="ko-KR" dirty="0"/>
              <a:t>AES</a:t>
            </a:r>
            <a:r>
              <a:rPr lang="ko-KR" altLang="en-US" dirty="0"/>
              <a:t> 가속기를 적용한 구현물을 제시</a:t>
            </a:r>
            <a:endParaRPr lang="en-US" altLang="ko-KR" dirty="0"/>
          </a:p>
          <a:p>
            <a:r>
              <a:rPr lang="ko-KR" altLang="en-US" dirty="0"/>
              <a:t>행렬 곱셈을 병렬화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회 연산에 </a:t>
            </a:r>
            <a:r>
              <a:rPr lang="en-US" altLang="ko-KR" b="1" dirty="0">
                <a:solidFill>
                  <a:srgbClr val="FF0000"/>
                </a:solidFill>
              </a:rPr>
              <a:t>8</a:t>
            </a:r>
            <a:r>
              <a:rPr lang="ko-KR" altLang="en-US" b="1" dirty="0">
                <a:solidFill>
                  <a:srgbClr val="FF0000"/>
                </a:solidFill>
              </a:rPr>
              <a:t>개의 연산 결과</a:t>
            </a:r>
            <a:r>
              <a:rPr lang="ko-KR" altLang="en-US" dirty="0"/>
              <a:t>를 생성</a:t>
            </a:r>
            <a:endParaRPr lang="en-US" altLang="ko-KR" dirty="0"/>
          </a:p>
          <a:p>
            <a:r>
              <a:rPr lang="ko-KR" altLang="en-US" dirty="0"/>
              <a:t>성능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* s: </a:t>
            </a:r>
            <a:r>
              <a:rPr lang="ko-KR" altLang="en-US" dirty="0"/>
              <a:t>제안 기법이 약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27.9</a:t>
            </a:r>
            <a:r>
              <a:rPr lang="ko-KR" altLang="en-US" dirty="0"/>
              <a:t>배 빠름</a:t>
            </a:r>
            <a:endParaRPr lang="en-US" altLang="ko-KR" dirty="0"/>
          </a:p>
          <a:p>
            <a:pPr lvl="1"/>
            <a:r>
              <a:rPr lang="en-US" altLang="ko-KR" dirty="0"/>
              <a:t>s * A: </a:t>
            </a:r>
            <a:r>
              <a:rPr lang="ko-KR" altLang="en-US" dirty="0"/>
              <a:t>제안 기법이 약 </a:t>
            </a:r>
            <a:r>
              <a:rPr lang="en-US" altLang="ko-KR" b="1" dirty="0">
                <a:solidFill>
                  <a:srgbClr val="0070C0"/>
                </a:solidFill>
              </a:rPr>
              <a:t>43.8</a:t>
            </a:r>
            <a:r>
              <a:rPr lang="ko-KR" altLang="en-US" dirty="0"/>
              <a:t>배 빠름</a:t>
            </a:r>
            <a:endParaRPr lang="en-US" altLang="ko-KR" dirty="0"/>
          </a:p>
          <a:p>
            <a:pPr lvl="1"/>
            <a:r>
              <a:rPr lang="en-US" altLang="ko-KR" dirty="0" err="1"/>
              <a:t>FrodoKEM</a:t>
            </a:r>
            <a:r>
              <a:rPr lang="ko-KR" altLang="en-US" dirty="0"/>
              <a:t>에 적용 시</a:t>
            </a:r>
            <a:r>
              <a:rPr lang="en-US" altLang="ko-KR" dirty="0"/>
              <a:t>: </a:t>
            </a:r>
            <a:r>
              <a:rPr lang="ko-KR" altLang="en-US" dirty="0"/>
              <a:t>제안 기법이 최대 </a:t>
            </a:r>
            <a:r>
              <a:rPr lang="en-US" altLang="ko-KR" b="1" dirty="0">
                <a:solidFill>
                  <a:srgbClr val="0070C0"/>
                </a:solidFill>
              </a:rPr>
              <a:t>10.22</a:t>
            </a:r>
            <a:r>
              <a:rPr lang="ko-KR" altLang="en-US" dirty="0"/>
              <a:t>배 빠름</a:t>
            </a:r>
            <a:endParaRPr lang="en-US" altLang="ko-KR" dirty="0"/>
          </a:p>
        </p:txBody>
      </p: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96A334CC-EB1F-9877-BEA0-058276F7EC93}"/>
              </a:ext>
            </a:extLst>
          </p:cNvPr>
          <p:cNvGrpSpPr/>
          <p:nvPr/>
        </p:nvGrpSpPr>
        <p:grpSpPr>
          <a:xfrm>
            <a:off x="7369406" y="1804559"/>
            <a:ext cx="4600245" cy="1946394"/>
            <a:chOff x="6435816" y="1691249"/>
            <a:chExt cx="5889402" cy="249184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BA7C6DB2-0B46-FBF7-14AB-B8783762BC65}"/>
                </a:ext>
              </a:extLst>
            </p:cNvPr>
            <p:cNvGrpSpPr/>
            <p:nvPr/>
          </p:nvGrpSpPr>
          <p:grpSpPr>
            <a:xfrm>
              <a:off x="9482020" y="1691249"/>
              <a:ext cx="2399378" cy="909527"/>
              <a:chOff x="2225827" y="1127268"/>
              <a:chExt cx="7740346" cy="2934116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A3F5A3E-FD0C-64A2-E99F-FC3884ACCF1F}"/>
                  </a:ext>
                </a:extLst>
              </p:cNvPr>
              <p:cNvSpPr/>
              <p:nvPr/>
            </p:nvSpPr>
            <p:spPr>
              <a:xfrm>
                <a:off x="5161975" y="1127269"/>
                <a:ext cx="748018" cy="2932640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  <a:latin typeface="+mn-ea"/>
                    <a:cs typeface="Liberation Serif" panose="02020603050405020304" pitchFamily="18" charset="0"/>
                  </a:rPr>
                  <a:t>*</a:t>
                </a:r>
                <a:endParaRPr lang="ko-KR" altLang="en-US" sz="1200" dirty="0">
                  <a:solidFill>
                    <a:sysClr val="windowText" lastClr="000000"/>
                  </a:solidFill>
                  <a:latin typeface="+mn-ea"/>
                  <a:cs typeface="Liberation Serif" panose="02020603050405020304" pitchFamily="18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182D0E8-83E5-4073-A701-B627E0FB5A66}"/>
                  </a:ext>
                </a:extLst>
              </p:cNvPr>
              <p:cNvSpPr/>
              <p:nvPr/>
            </p:nvSpPr>
            <p:spPr>
              <a:xfrm>
                <a:off x="7057988" y="1127269"/>
                <a:ext cx="1760187" cy="2932640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  <a:latin typeface="+mn-ea"/>
                    <a:cs typeface="Liberation Serif" panose="02020603050405020304" pitchFamily="18" charset="0"/>
                  </a:rPr>
                  <a:t>=</a:t>
                </a:r>
                <a:endParaRPr lang="ko-KR" altLang="en-US" sz="1200" dirty="0">
                  <a:solidFill>
                    <a:sysClr val="windowText" lastClr="000000"/>
                  </a:solidFill>
                  <a:latin typeface="+mn-ea"/>
                  <a:cs typeface="Liberation Serif" panose="02020603050405020304" pitchFamily="18" charset="0"/>
                </a:endParaRPr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28CE3E4-FF05-7E03-712C-A4D2FD80CB50}"/>
                  </a:ext>
                </a:extLst>
              </p:cNvPr>
              <p:cNvGrpSpPr/>
              <p:nvPr/>
            </p:nvGrpSpPr>
            <p:grpSpPr>
              <a:xfrm>
                <a:off x="5909990" y="1127268"/>
                <a:ext cx="1147999" cy="2934115"/>
                <a:chOff x="5909990" y="1127268"/>
                <a:chExt cx="1147999" cy="2934115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56EA91F8-A7D3-DAA6-300D-FE0A726C4A5F}"/>
                    </a:ext>
                  </a:extLst>
                </p:cNvPr>
                <p:cNvSpPr/>
                <p:nvPr/>
              </p:nvSpPr>
              <p:spPr>
                <a:xfrm>
                  <a:off x="5909992" y="1127269"/>
                  <a:ext cx="1147997" cy="293264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ysClr val="windowText" lastClr="000000"/>
                      </a:solidFill>
                      <a:latin typeface="+mn-ea"/>
                      <a:cs typeface="Liberation Serif" panose="02020603050405020304" pitchFamily="18" charset="0"/>
                    </a:rPr>
                    <a:t>s</a:t>
                  </a:r>
                  <a:endParaRPr lang="ko-KR" altLang="en-US" sz="1200" dirty="0">
                    <a:solidFill>
                      <a:sysClr val="windowText" lastClr="000000"/>
                    </a:solidFill>
                    <a:latin typeface="+mn-ea"/>
                    <a:cs typeface="Liberation Serif" panose="02020603050405020304" pitchFamily="18" charset="0"/>
                  </a:endParaRP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384127D8-3136-F44D-8E33-5616ADEBC1C2}"/>
                    </a:ext>
                  </a:extLst>
                </p:cNvPr>
                <p:cNvSpPr/>
                <p:nvPr/>
              </p:nvSpPr>
              <p:spPr>
                <a:xfrm rot="16200000">
                  <a:off x="4546223" y="2491035"/>
                  <a:ext cx="2934115" cy="206581"/>
                </a:xfrm>
                <a:prstGeom prst="rect">
                  <a:avLst/>
                </a:prstGeom>
                <a:solidFill>
                  <a:srgbClr val="0070C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+mn-ea"/>
                    <a:cs typeface="Liberation Serif" panose="02020603050405020304" pitchFamily="18" charset="0"/>
                  </a:endParaRP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9E32306-1F16-80B8-8799-DE29E3727F59}"/>
                  </a:ext>
                </a:extLst>
              </p:cNvPr>
              <p:cNvGrpSpPr/>
              <p:nvPr/>
            </p:nvGrpSpPr>
            <p:grpSpPr>
              <a:xfrm>
                <a:off x="2225827" y="1127269"/>
                <a:ext cx="2936147" cy="2932640"/>
                <a:chOff x="2225827" y="1127269"/>
                <a:chExt cx="2936147" cy="2932640"/>
              </a:xfrm>
            </p:grpSpPr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5A99DF44-33A8-0F80-6AD0-6DD9A3797A9E}"/>
                    </a:ext>
                  </a:extLst>
                </p:cNvPr>
                <p:cNvSpPr/>
                <p:nvPr/>
              </p:nvSpPr>
              <p:spPr>
                <a:xfrm>
                  <a:off x="2225827" y="1127269"/>
                  <a:ext cx="2936147" cy="293264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ysClr val="windowText" lastClr="000000"/>
                      </a:solidFill>
                      <a:latin typeface="+mn-ea"/>
                      <a:cs typeface="Liberation Serif" panose="02020603050405020304" pitchFamily="18" charset="0"/>
                    </a:rPr>
                    <a:t>A</a:t>
                  </a:r>
                  <a:endParaRPr lang="ko-KR" altLang="en-US" sz="1200" dirty="0">
                    <a:solidFill>
                      <a:sysClr val="windowText" lastClr="000000"/>
                    </a:solidFill>
                    <a:latin typeface="+mn-ea"/>
                    <a:cs typeface="Liberation Serif" panose="02020603050405020304" pitchFamily="18" charset="0"/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30F003C2-C9D3-C6A2-752A-9027731E9EE3}"/>
                    </a:ext>
                  </a:extLst>
                </p:cNvPr>
                <p:cNvSpPr/>
                <p:nvPr/>
              </p:nvSpPr>
              <p:spPr>
                <a:xfrm>
                  <a:off x="2225827" y="1127269"/>
                  <a:ext cx="2936147" cy="206581"/>
                </a:xfrm>
                <a:prstGeom prst="rect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+mn-ea"/>
                    <a:cs typeface="Liberation Serif" panose="02020603050405020304" pitchFamily="18" charset="0"/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A674323-819B-9E0F-DDB6-9276194BEE8D}"/>
                  </a:ext>
                </a:extLst>
              </p:cNvPr>
              <p:cNvGrpSpPr/>
              <p:nvPr/>
            </p:nvGrpSpPr>
            <p:grpSpPr>
              <a:xfrm>
                <a:off x="8818173" y="1127269"/>
                <a:ext cx="1148000" cy="2934115"/>
                <a:chOff x="8818173" y="1127269"/>
                <a:chExt cx="1148000" cy="2934115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1FA46C63-7D0F-FAF4-F39D-D9E3C50F7F49}"/>
                    </a:ext>
                  </a:extLst>
                </p:cNvPr>
                <p:cNvSpPr/>
                <p:nvPr/>
              </p:nvSpPr>
              <p:spPr>
                <a:xfrm>
                  <a:off x="8818176" y="1128744"/>
                  <a:ext cx="1147997" cy="293264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>
                    <a:solidFill>
                      <a:sysClr val="windowText" lastClr="000000"/>
                    </a:solidFill>
                    <a:latin typeface="+mn-ea"/>
                    <a:cs typeface="Liberation Serif" panose="02020603050405020304" pitchFamily="18" charset="0"/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D7907442-BB55-F7A0-D38F-46A72A3D36CF}"/>
                    </a:ext>
                  </a:extLst>
                </p:cNvPr>
                <p:cNvSpPr/>
                <p:nvPr/>
              </p:nvSpPr>
              <p:spPr>
                <a:xfrm>
                  <a:off x="8818173" y="1127269"/>
                  <a:ext cx="202079" cy="206580"/>
                </a:xfrm>
                <a:prstGeom prst="rect">
                  <a:avLst/>
                </a:prstGeom>
                <a:solidFill>
                  <a:srgbClr val="00B05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+mn-ea"/>
                    <a:cs typeface="Liberation Serif" panose="02020603050405020304" pitchFamily="18" charset="0"/>
                  </a:endParaRP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72AC40C-E077-AFCB-4F69-AAA7E38AB394}"/>
                </a:ext>
              </a:extLst>
            </p:cNvPr>
            <p:cNvGrpSpPr/>
            <p:nvPr/>
          </p:nvGrpSpPr>
          <p:grpSpPr>
            <a:xfrm>
              <a:off x="6435816" y="3274024"/>
              <a:ext cx="5637050" cy="909069"/>
              <a:chOff x="411162" y="4064695"/>
              <a:chExt cx="11465717" cy="1849040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D1EF013-35AB-CEA6-A5F0-A2949AEFFF12}"/>
                  </a:ext>
                </a:extLst>
              </p:cNvPr>
              <p:cNvSpPr/>
              <p:nvPr/>
            </p:nvSpPr>
            <p:spPr>
              <a:xfrm>
                <a:off x="411162" y="4064695"/>
                <a:ext cx="345281" cy="345281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B20D70A-1A55-3E59-466A-E933F733240D}"/>
                  </a:ext>
                </a:extLst>
              </p:cNvPr>
              <p:cNvSpPr/>
              <p:nvPr/>
            </p:nvSpPr>
            <p:spPr>
              <a:xfrm>
                <a:off x="756443" y="4064695"/>
                <a:ext cx="345281" cy="345281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68788A9-7B80-EC2A-58AD-41FC2EB68AB7}"/>
                  </a:ext>
                </a:extLst>
              </p:cNvPr>
              <p:cNvSpPr/>
              <p:nvPr/>
            </p:nvSpPr>
            <p:spPr>
              <a:xfrm>
                <a:off x="1101725" y="4064695"/>
                <a:ext cx="345281" cy="345281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AE5628B-6393-EEBB-86EA-37F5DA36478F}"/>
                  </a:ext>
                </a:extLst>
              </p:cNvPr>
              <p:cNvSpPr/>
              <p:nvPr/>
            </p:nvSpPr>
            <p:spPr>
              <a:xfrm>
                <a:off x="1447006" y="4064695"/>
                <a:ext cx="345281" cy="345281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69F485B-A858-9C07-C037-E98B25FAF81D}"/>
                  </a:ext>
                </a:extLst>
              </p:cNvPr>
              <p:cNvSpPr/>
              <p:nvPr/>
            </p:nvSpPr>
            <p:spPr>
              <a:xfrm>
                <a:off x="1792287" y="4064695"/>
                <a:ext cx="345281" cy="345281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7288AED-00EA-0C47-8CAA-7DF37F3FF554}"/>
                  </a:ext>
                </a:extLst>
              </p:cNvPr>
              <p:cNvSpPr/>
              <p:nvPr/>
            </p:nvSpPr>
            <p:spPr>
              <a:xfrm>
                <a:off x="2137568" y="4064695"/>
                <a:ext cx="345281" cy="345281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F6571FD-244A-7B75-942E-2DDCA5A90FB5}"/>
                  </a:ext>
                </a:extLst>
              </p:cNvPr>
              <p:cNvSpPr/>
              <p:nvPr/>
            </p:nvSpPr>
            <p:spPr>
              <a:xfrm>
                <a:off x="2482850" y="4064695"/>
                <a:ext cx="345281" cy="345281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EC844D7-A79B-9FE0-A1F8-0FFF577B71D0}"/>
                  </a:ext>
                </a:extLst>
              </p:cNvPr>
              <p:cNvSpPr/>
              <p:nvPr/>
            </p:nvSpPr>
            <p:spPr>
              <a:xfrm>
                <a:off x="2828131" y="4064695"/>
                <a:ext cx="345281" cy="345281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DC24365-3D44-6B4F-9764-9865FDFB7798}"/>
                  </a:ext>
                </a:extLst>
              </p:cNvPr>
              <p:cNvSpPr/>
              <p:nvPr/>
            </p:nvSpPr>
            <p:spPr>
              <a:xfrm>
                <a:off x="6342855" y="4064695"/>
                <a:ext cx="345281" cy="345281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E0FE1BB-C2CD-FD15-CB83-41D484B79AAA}"/>
                  </a:ext>
                </a:extLst>
              </p:cNvPr>
              <p:cNvSpPr/>
              <p:nvPr/>
            </p:nvSpPr>
            <p:spPr>
              <a:xfrm>
                <a:off x="6688136" y="4064695"/>
                <a:ext cx="345281" cy="345281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E0E9A98-AF2F-3AE9-0864-A3FDE5EDCAAE}"/>
                  </a:ext>
                </a:extLst>
              </p:cNvPr>
              <p:cNvSpPr/>
              <p:nvPr/>
            </p:nvSpPr>
            <p:spPr>
              <a:xfrm>
                <a:off x="7033418" y="4064695"/>
                <a:ext cx="345281" cy="345281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FEAD94B-4607-BFDC-472C-238FAEFE28E6}"/>
                  </a:ext>
                </a:extLst>
              </p:cNvPr>
              <p:cNvSpPr/>
              <p:nvPr/>
            </p:nvSpPr>
            <p:spPr>
              <a:xfrm>
                <a:off x="7378699" y="4064695"/>
                <a:ext cx="345281" cy="345281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B858BF5-D48C-CE6D-B9F9-393071384AAA}"/>
                  </a:ext>
                </a:extLst>
              </p:cNvPr>
              <p:cNvSpPr/>
              <p:nvPr/>
            </p:nvSpPr>
            <p:spPr>
              <a:xfrm>
                <a:off x="7723980" y="4064695"/>
                <a:ext cx="345281" cy="345281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194B78A-AB1C-3BF8-568C-1E835708F636}"/>
                  </a:ext>
                </a:extLst>
              </p:cNvPr>
              <p:cNvSpPr/>
              <p:nvPr/>
            </p:nvSpPr>
            <p:spPr>
              <a:xfrm>
                <a:off x="8069261" y="4064695"/>
                <a:ext cx="345281" cy="345281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934F9F0-8942-3BE6-3935-5C593C8F5449}"/>
                  </a:ext>
                </a:extLst>
              </p:cNvPr>
              <p:cNvSpPr/>
              <p:nvPr/>
            </p:nvSpPr>
            <p:spPr>
              <a:xfrm>
                <a:off x="8414543" y="4064695"/>
                <a:ext cx="345281" cy="345281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AD3A1CE-B1AA-AFA6-33D2-616B0AACCCE3}"/>
                  </a:ext>
                </a:extLst>
              </p:cNvPr>
              <p:cNvSpPr/>
              <p:nvPr/>
            </p:nvSpPr>
            <p:spPr>
              <a:xfrm>
                <a:off x="8759824" y="4064695"/>
                <a:ext cx="345281" cy="345281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E6D4023-CB75-A16B-AA97-C81204020CCD}"/>
                  </a:ext>
                </a:extLst>
              </p:cNvPr>
              <p:cNvSpPr/>
              <p:nvPr/>
            </p:nvSpPr>
            <p:spPr>
              <a:xfrm>
                <a:off x="3753245" y="5568454"/>
                <a:ext cx="345281" cy="345281"/>
              </a:xfrm>
              <a:prstGeom prst="rect">
                <a:avLst/>
              </a:prstGeom>
              <a:solidFill>
                <a:srgbClr val="00B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4214A90-AFA0-E708-70E6-0DE02B2AA47C}"/>
                  </a:ext>
                </a:extLst>
              </p:cNvPr>
              <p:cNvSpPr/>
              <p:nvPr/>
            </p:nvSpPr>
            <p:spPr>
              <a:xfrm>
                <a:off x="4098526" y="5568454"/>
                <a:ext cx="345281" cy="345281"/>
              </a:xfrm>
              <a:prstGeom prst="rect">
                <a:avLst/>
              </a:prstGeom>
              <a:solidFill>
                <a:srgbClr val="00B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94B226D7-84CB-B3B4-9A6A-DEC78DBEA615}"/>
                  </a:ext>
                </a:extLst>
              </p:cNvPr>
              <p:cNvSpPr/>
              <p:nvPr/>
            </p:nvSpPr>
            <p:spPr>
              <a:xfrm>
                <a:off x="4443808" y="5568454"/>
                <a:ext cx="345281" cy="345281"/>
              </a:xfrm>
              <a:prstGeom prst="rect">
                <a:avLst/>
              </a:prstGeom>
              <a:solidFill>
                <a:srgbClr val="00B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1EE4D95-27DC-5B56-2D8F-85371E1FCEE1}"/>
                  </a:ext>
                </a:extLst>
              </p:cNvPr>
              <p:cNvSpPr/>
              <p:nvPr/>
            </p:nvSpPr>
            <p:spPr>
              <a:xfrm>
                <a:off x="4789089" y="5568454"/>
                <a:ext cx="345281" cy="345281"/>
              </a:xfrm>
              <a:prstGeom prst="rect">
                <a:avLst/>
              </a:prstGeom>
              <a:solidFill>
                <a:srgbClr val="00B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A8E3086-9BEA-7312-2552-6E3D03BF50A4}"/>
                  </a:ext>
                </a:extLst>
              </p:cNvPr>
              <p:cNvSpPr/>
              <p:nvPr/>
            </p:nvSpPr>
            <p:spPr>
              <a:xfrm>
                <a:off x="5134370" y="5568454"/>
                <a:ext cx="345281" cy="345281"/>
              </a:xfrm>
              <a:prstGeom prst="rect">
                <a:avLst/>
              </a:prstGeom>
              <a:solidFill>
                <a:srgbClr val="00B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4C9D2CFA-C7AE-EA08-D551-BBF67920E5A9}"/>
                  </a:ext>
                </a:extLst>
              </p:cNvPr>
              <p:cNvSpPr/>
              <p:nvPr/>
            </p:nvSpPr>
            <p:spPr>
              <a:xfrm>
                <a:off x="5479651" y="5568454"/>
                <a:ext cx="345281" cy="345281"/>
              </a:xfrm>
              <a:prstGeom prst="rect">
                <a:avLst/>
              </a:prstGeom>
              <a:solidFill>
                <a:srgbClr val="00B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086D266-2B8D-3D5A-7FBF-2DA6F1C30334}"/>
                  </a:ext>
                </a:extLst>
              </p:cNvPr>
              <p:cNvSpPr/>
              <p:nvPr/>
            </p:nvSpPr>
            <p:spPr>
              <a:xfrm>
                <a:off x="5824933" y="5568454"/>
                <a:ext cx="345281" cy="345281"/>
              </a:xfrm>
              <a:prstGeom prst="rect">
                <a:avLst/>
              </a:prstGeom>
              <a:solidFill>
                <a:srgbClr val="00B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94F0E48-2997-AE38-4132-DEE640BBE62A}"/>
                  </a:ext>
                </a:extLst>
              </p:cNvPr>
              <p:cNvSpPr/>
              <p:nvPr/>
            </p:nvSpPr>
            <p:spPr>
              <a:xfrm>
                <a:off x="6170214" y="5568454"/>
                <a:ext cx="345281" cy="345281"/>
              </a:xfrm>
              <a:prstGeom prst="rect">
                <a:avLst/>
              </a:prstGeom>
              <a:solidFill>
                <a:srgbClr val="00B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E1CB7EDA-9FB1-64AB-04A7-3DF0EA0A889E}"/>
                  </a:ext>
                </a:extLst>
              </p:cNvPr>
              <p:cNvCxnSpPr>
                <a:stCxn id="17" idx="2"/>
                <a:endCxn id="33" idx="0"/>
              </p:cNvCxnSpPr>
              <p:nvPr/>
            </p:nvCxnSpPr>
            <p:spPr>
              <a:xfrm>
                <a:off x="583803" y="4409976"/>
                <a:ext cx="3342083" cy="115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7CCF62FF-7C36-847A-35C6-84A870EDCDE1}"/>
                  </a:ext>
                </a:extLst>
              </p:cNvPr>
              <p:cNvCxnSpPr>
                <a:cxnSpLocks/>
                <a:stCxn id="18" idx="2"/>
                <a:endCxn id="34" idx="0"/>
              </p:cNvCxnSpPr>
              <p:nvPr/>
            </p:nvCxnSpPr>
            <p:spPr>
              <a:xfrm>
                <a:off x="929084" y="4409976"/>
                <a:ext cx="3342083" cy="115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82CA0168-2BCB-5EC1-6D09-7F58DE5BEDC0}"/>
                  </a:ext>
                </a:extLst>
              </p:cNvPr>
              <p:cNvCxnSpPr>
                <a:cxnSpLocks/>
                <a:stCxn id="19" idx="2"/>
                <a:endCxn id="35" idx="0"/>
              </p:cNvCxnSpPr>
              <p:nvPr/>
            </p:nvCxnSpPr>
            <p:spPr>
              <a:xfrm>
                <a:off x="1274366" y="4409976"/>
                <a:ext cx="3342083" cy="115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D8560B1A-9440-C4BF-B8A1-DB4A8D148FC8}"/>
                  </a:ext>
                </a:extLst>
              </p:cNvPr>
              <p:cNvCxnSpPr>
                <a:cxnSpLocks/>
                <a:stCxn id="20" idx="2"/>
                <a:endCxn id="36" idx="0"/>
              </p:cNvCxnSpPr>
              <p:nvPr/>
            </p:nvCxnSpPr>
            <p:spPr>
              <a:xfrm>
                <a:off x="1619647" y="4409976"/>
                <a:ext cx="3342083" cy="115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B787B02F-9EE7-F92E-1A07-FE597CB4689E}"/>
                  </a:ext>
                </a:extLst>
              </p:cNvPr>
              <p:cNvCxnSpPr>
                <a:cxnSpLocks/>
                <a:stCxn id="21" idx="2"/>
                <a:endCxn id="37" idx="0"/>
              </p:cNvCxnSpPr>
              <p:nvPr/>
            </p:nvCxnSpPr>
            <p:spPr>
              <a:xfrm>
                <a:off x="1964928" y="4409976"/>
                <a:ext cx="3342083" cy="115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00928025-E9A5-3B20-1D97-4F72EC98947B}"/>
                  </a:ext>
                </a:extLst>
              </p:cNvPr>
              <p:cNvCxnSpPr>
                <a:cxnSpLocks/>
                <a:stCxn id="22" idx="2"/>
                <a:endCxn id="38" idx="0"/>
              </p:cNvCxnSpPr>
              <p:nvPr/>
            </p:nvCxnSpPr>
            <p:spPr>
              <a:xfrm>
                <a:off x="2310209" y="4409976"/>
                <a:ext cx="3342083" cy="115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D1F22078-E916-C663-019D-0E73D430D3DB}"/>
                  </a:ext>
                </a:extLst>
              </p:cNvPr>
              <p:cNvCxnSpPr>
                <a:cxnSpLocks/>
                <a:stCxn id="23" idx="2"/>
                <a:endCxn id="39" idx="0"/>
              </p:cNvCxnSpPr>
              <p:nvPr/>
            </p:nvCxnSpPr>
            <p:spPr>
              <a:xfrm>
                <a:off x="2655491" y="4409976"/>
                <a:ext cx="3342083" cy="115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4F973C40-2339-59D7-BB0F-69972E7A518E}"/>
                  </a:ext>
                </a:extLst>
              </p:cNvPr>
              <p:cNvCxnSpPr>
                <a:cxnSpLocks/>
                <a:stCxn id="24" idx="2"/>
                <a:endCxn id="40" idx="0"/>
              </p:cNvCxnSpPr>
              <p:nvPr/>
            </p:nvCxnSpPr>
            <p:spPr>
              <a:xfrm>
                <a:off x="3000772" y="4409976"/>
                <a:ext cx="3342083" cy="115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60730954-7504-D973-BA96-FF083A79E14A}"/>
                  </a:ext>
                </a:extLst>
              </p:cNvPr>
              <p:cNvCxnSpPr>
                <a:cxnSpLocks/>
                <a:stCxn id="25" idx="2"/>
                <a:endCxn id="33" idx="0"/>
              </p:cNvCxnSpPr>
              <p:nvPr/>
            </p:nvCxnSpPr>
            <p:spPr>
              <a:xfrm flipH="1">
                <a:off x="3925886" y="4409976"/>
                <a:ext cx="2589610" cy="115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BED1F323-4105-0A05-5ADC-2878254327D8}"/>
                  </a:ext>
                </a:extLst>
              </p:cNvPr>
              <p:cNvCxnSpPr>
                <a:cxnSpLocks/>
                <a:stCxn id="26" idx="2"/>
                <a:endCxn id="34" idx="0"/>
              </p:cNvCxnSpPr>
              <p:nvPr/>
            </p:nvCxnSpPr>
            <p:spPr>
              <a:xfrm flipH="1">
                <a:off x="4271167" y="4409976"/>
                <a:ext cx="2589610" cy="115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574C7FF7-C715-E913-B2D8-218F3A2AD6A0}"/>
                  </a:ext>
                </a:extLst>
              </p:cNvPr>
              <p:cNvCxnSpPr>
                <a:cxnSpLocks/>
                <a:stCxn id="27" idx="2"/>
                <a:endCxn id="35" idx="0"/>
              </p:cNvCxnSpPr>
              <p:nvPr/>
            </p:nvCxnSpPr>
            <p:spPr>
              <a:xfrm flipH="1">
                <a:off x="4616449" y="4409976"/>
                <a:ext cx="2589610" cy="115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022C53FF-38A9-8367-5037-F236AE3C7523}"/>
                  </a:ext>
                </a:extLst>
              </p:cNvPr>
              <p:cNvCxnSpPr>
                <a:cxnSpLocks/>
                <a:stCxn id="28" idx="2"/>
                <a:endCxn id="36" idx="0"/>
              </p:cNvCxnSpPr>
              <p:nvPr/>
            </p:nvCxnSpPr>
            <p:spPr>
              <a:xfrm flipH="1">
                <a:off x="4961730" y="4409976"/>
                <a:ext cx="2589610" cy="115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B38CD16D-DF1B-0AFA-5C61-1F6CE94D71EF}"/>
                  </a:ext>
                </a:extLst>
              </p:cNvPr>
              <p:cNvCxnSpPr>
                <a:cxnSpLocks/>
                <a:stCxn id="29" idx="2"/>
                <a:endCxn id="37" idx="0"/>
              </p:cNvCxnSpPr>
              <p:nvPr/>
            </p:nvCxnSpPr>
            <p:spPr>
              <a:xfrm flipH="1">
                <a:off x="5307011" y="4409976"/>
                <a:ext cx="2589610" cy="115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16C83328-C418-78E2-12BE-CCBD56BD8A20}"/>
                  </a:ext>
                </a:extLst>
              </p:cNvPr>
              <p:cNvCxnSpPr>
                <a:cxnSpLocks/>
                <a:stCxn id="30" idx="2"/>
                <a:endCxn id="38" idx="0"/>
              </p:cNvCxnSpPr>
              <p:nvPr/>
            </p:nvCxnSpPr>
            <p:spPr>
              <a:xfrm flipH="1">
                <a:off x="5652292" y="4409976"/>
                <a:ext cx="2589610" cy="115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9DCFC056-4C7D-9B3F-C592-5BD43B6B3B66}"/>
                  </a:ext>
                </a:extLst>
              </p:cNvPr>
              <p:cNvCxnSpPr>
                <a:cxnSpLocks/>
                <a:stCxn id="31" idx="2"/>
                <a:endCxn id="39" idx="0"/>
              </p:cNvCxnSpPr>
              <p:nvPr/>
            </p:nvCxnSpPr>
            <p:spPr>
              <a:xfrm flipH="1">
                <a:off x="5997574" y="4409976"/>
                <a:ext cx="2589610" cy="115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A788E724-7182-612F-5974-665A2FFE7F08}"/>
                  </a:ext>
                </a:extLst>
              </p:cNvPr>
              <p:cNvCxnSpPr>
                <a:cxnSpLocks/>
                <a:stCxn id="32" idx="2"/>
                <a:endCxn id="40" idx="0"/>
              </p:cNvCxnSpPr>
              <p:nvPr/>
            </p:nvCxnSpPr>
            <p:spPr>
              <a:xfrm flipH="1">
                <a:off x="6342855" y="4409976"/>
                <a:ext cx="2589610" cy="115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4AF0823A-43C4-DB8B-CC90-696D5FA82F00}"/>
                  </a:ext>
                </a:extLst>
              </p:cNvPr>
              <p:cNvSpPr/>
              <p:nvPr/>
            </p:nvSpPr>
            <p:spPr>
              <a:xfrm>
                <a:off x="3173412" y="4064695"/>
                <a:ext cx="345281" cy="345281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941A0CB7-A548-495C-50EF-C74DE5670EC8}"/>
                  </a:ext>
                </a:extLst>
              </p:cNvPr>
              <p:cNvSpPr/>
              <p:nvPr/>
            </p:nvSpPr>
            <p:spPr>
              <a:xfrm>
                <a:off x="3518693" y="4064695"/>
                <a:ext cx="345281" cy="345281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AF28016F-898E-C18C-4515-C2E4C0693364}"/>
                  </a:ext>
                </a:extLst>
              </p:cNvPr>
              <p:cNvSpPr/>
              <p:nvPr/>
            </p:nvSpPr>
            <p:spPr>
              <a:xfrm>
                <a:off x="3863975" y="4064695"/>
                <a:ext cx="345281" cy="345281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A4F3B640-E951-F44F-0696-407B500E2B08}"/>
                  </a:ext>
                </a:extLst>
              </p:cNvPr>
              <p:cNvSpPr/>
              <p:nvPr/>
            </p:nvSpPr>
            <p:spPr>
              <a:xfrm>
                <a:off x="4209256" y="4064695"/>
                <a:ext cx="345281" cy="345281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13C68FF7-5A49-DB94-CC77-3B4758CBA3FF}"/>
                  </a:ext>
                </a:extLst>
              </p:cNvPr>
              <p:cNvSpPr/>
              <p:nvPr/>
            </p:nvSpPr>
            <p:spPr>
              <a:xfrm>
                <a:off x="4554537" y="4064695"/>
                <a:ext cx="345281" cy="345281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2DFCCD7A-E410-A30B-58E1-2E2EDD37E282}"/>
                  </a:ext>
                </a:extLst>
              </p:cNvPr>
              <p:cNvSpPr/>
              <p:nvPr/>
            </p:nvSpPr>
            <p:spPr>
              <a:xfrm>
                <a:off x="4899818" y="4064695"/>
                <a:ext cx="345281" cy="345281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D7728A33-B871-8E6F-9A3D-B3B654D20AE2}"/>
                  </a:ext>
                </a:extLst>
              </p:cNvPr>
              <p:cNvSpPr/>
              <p:nvPr/>
            </p:nvSpPr>
            <p:spPr>
              <a:xfrm>
                <a:off x="5245100" y="4064695"/>
                <a:ext cx="345281" cy="345281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6618D397-EB90-4781-0E2F-F98795172BA6}"/>
                  </a:ext>
                </a:extLst>
              </p:cNvPr>
              <p:cNvSpPr/>
              <p:nvPr/>
            </p:nvSpPr>
            <p:spPr>
              <a:xfrm>
                <a:off x="5590381" y="4064695"/>
                <a:ext cx="345281" cy="345281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6E02247-5BEF-4CA9-A4F7-6572F1DE45D3}"/>
                  </a:ext>
                </a:extLst>
              </p:cNvPr>
              <p:cNvSpPr/>
              <p:nvPr/>
            </p:nvSpPr>
            <p:spPr>
              <a:xfrm>
                <a:off x="9114629" y="4064695"/>
                <a:ext cx="345281" cy="345281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6D84064E-61C9-686D-9A62-BF46D06A3DC5}"/>
                  </a:ext>
                </a:extLst>
              </p:cNvPr>
              <p:cNvSpPr/>
              <p:nvPr/>
            </p:nvSpPr>
            <p:spPr>
              <a:xfrm>
                <a:off x="9459910" y="4064695"/>
                <a:ext cx="345281" cy="345281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B264B99C-ABDC-132D-D893-7FF17B23708B}"/>
                  </a:ext>
                </a:extLst>
              </p:cNvPr>
              <p:cNvSpPr/>
              <p:nvPr/>
            </p:nvSpPr>
            <p:spPr>
              <a:xfrm>
                <a:off x="9805192" y="4064695"/>
                <a:ext cx="345281" cy="345281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566A8425-A9F7-0BC4-729D-113D794E7182}"/>
                  </a:ext>
                </a:extLst>
              </p:cNvPr>
              <p:cNvSpPr/>
              <p:nvPr/>
            </p:nvSpPr>
            <p:spPr>
              <a:xfrm>
                <a:off x="10150473" y="4064695"/>
                <a:ext cx="345281" cy="345281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D4CCC2A-CAAB-A341-5D4D-8DF64C8D4384}"/>
                  </a:ext>
                </a:extLst>
              </p:cNvPr>
              <p:cNvSpPr/>
              <p:nvPr/>
            </p:nvSpPr>
            <p:spPr>
              <a:xfrm>
                <a:off x="10495754" y="4064695"/>
                <a:ext cx="345281" cy="345281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38FAAFF0-BF26-B5A4-9C9F-7E60E68E08DE}"/>
                  </a:ext>
                </a:extLst>
              </p:cNvPr>
              <p:cNvSpPr/>
              <p:nvPr/>
            </p:nvSpPr>
            <p:spPr>
              <a:xfrm>
                <a:off x="10841035" y="4064695"/>
                <a:ext cx="345281" cy="345281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3DE5B181-991A-63F2-85E1-AC89076A498C}"/>
                  </a:ext>
                </a:extLst>
              </p:cNvPr>
              <p:cNvSpPr/>
              <p:nvPr/>
            </p:nvSpPr>
            <p:spPr>
              <a:xfrm>
                <a:off x="11186317" y="4064695"/>
                <a:ext cx="345281" cy="345281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DB09E8CC-AA12-E548-54CE-B5AB64F7CF66}"/>
                  </a:ext>
                </a:extLst>
              </p:cNvPr>
              <p:cNvSpPr/>
              <p:nvPr/>
            </p:nvSpPr>
            <p:spPr>
              <a:xfrm>
                <a:off x="11531598" y="4064695"/>
                <a:ext cx="345281" cy="345281"/>
              </a:xfrm>
              <a:prstGeom prst="rect">
                <a:avLst/>
              </a:prstGeom>
              <a:solidFill>
                <a:srgbClr val="0070C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B6D63B2B-04DC-DFD2-CBFD-631EB9CC19C4}"/>
                  </a:ext>
                </a:extLst>
              </p:cNvPr>
              <p:cNvSpPr/>
              <p:nvPr/>
            </p:nvSpPr>
            <p:spPr>
              <a:xfrm>
                <a:off x="6515494" y="5568454"/>
                <a:ext cx="345281" cy="345281"/>
              </a:xfrm>
              <a:prstGeom prst="rect">
                <a:avLst/>
              </a:prstGeom>
              <a:solidFill>
                <a:srgbClr val="00B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8301CD80-5E43-F163-E677-390A4C0B4A13}"/>
                  </a:ext>
                </a:extLst>
              </p:cNvPr>
              <p:cNvSpPr/>
              <p:nvPr/>
            </p:nvSpPr>
            <p:spPr>
              <a:xfrm>
                <a:off x="6860775" y="5568454"/>
                <a:ext cx="345281" cy="345281"/>
              </a:xfrm>
              <a:prstGeom prst="rect">
                <a:avLst/>
              </a:prstGeom>
              <a:solidFill>
                <a:srgbClr val="00B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1E1BCB0C-C57E-D390-7055-8918D22F85A2}"/>
                  </a:ext>
                </a:extLst>
              </p:cNvPr>
              <p:cNvSpPr/>
              <p:nvPr/>
            </p:nvSpPr>
            <p:spPr>
              <a:xfrm>
                <a:off x="7206057" y="5568454"/>
                <a:ext cx="345281" cy="345281"/>
              </a:xfrm>
              <a:prstGeom prst="rect">
                <a:avLst/>
              </a:prstGeom>
              <a:solidFill>
                <a:srgbClr val="00B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FE8879BF-76A3-D72A-035A-B02762756B31}"/>
                  </a:ext>
                </a:extLst>
              </p:cNvPr>
              <p:cNvSpPr/>
              <p:nvPr/>
            </p:nvSpPr>
            <p:spPr>
              <a:xfrm>
                <a:off x="7551338" y="5568454"/>
                <a:ext cx="345281" cy="345281"/>
              </a:xfrm>
              <a:prstGeom prst="rect">
                <a:avLst/>
              </a:prstGeom>
              <a:solidFill>
                <a:srgbClr val="00B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D381C5F1-0BB4-ECA1-988C-6FD287D88D69}"/>
                  </a:ext>
                </a:extLst>
              </p:cNvPr>
              <p:cNvSpPr/>
              <p:nvPr/>
            </p:nvSpPr>
            <p:spPr>
              <a:xfrm>
                <a:off x="7896619" y="5568454"/>
                <a:ext cx="345281" cy="345281"/>
              </a:xfrm>
              <a:prstGeom prst="rect">
                <a:avLst/>
              </a:prstGeom>
              <a:solidFill>
                <a:srgbClr val="00B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C97FF277-8F8B-D1B1-2FE0-5CB537DB7645}"/>
                  </a:ext>
                </a:extLst>
              </p:cNvPr>
              <p:cNvSpPr/>
              <p:nvPr/>
            </p:nvSpPr>
            <p:spPr>
              <a:xfrm>
                <a:off x="8241900" y="5568454"/>
                <a:ext cx="345281" cy="345281"/>
              </a:xfrm>
              <a:prstGeom prst="rect">
                <a:avLst/>
              </a:prstGeom>
              <a:solidFill>
                <a:srgbClr val="00B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9C4A9CB7-8A9E-D094-B1FF-E75405AB74BE}"/>
                  </a:ext>
                </a:extLst>
              </p:cNvPr>
              <p:cNvSpPr/>
              <p:nvPr/>
            </p:nvSpPr>
            <p:spPr>
              <a:xfrm>
                <a:off x="8587182" y="5568454"/>
                <a:ext cx="345281" cy="345281"/>
              </a:xfrm>
              <a:prstGeom prst="rect">
                <a:avLst/>
              </a:prstGeom>
              <a:solidFill>
                <a:srgbClr val="00B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178A1F1F-8A0D-DE35-35D6-96C2EFE13DE8}"/>
                  </a:ext>
                </a:extLst>
              </p:cNvPr>
              <p:cNvSpPr/>
              <p:nvPr/>
            </p:nvSpPr>
            <p:spPr>
              <a:xfrm>
                <a:off x="8932463" y="5568454"/>
                <a:ext cx="345281" cy="345281"/>
              </a:xfrm>
              <a:prstGeom prst="rect">
                <a:avLst/>
              </a:prstGeom>
              <a:solidFill>
                <a:srgbClr val="00B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n-ea"/>
                </a:endParaRPr>
              </a:p>
            </p:txBody>
          </p: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6C50121A-1134-1CC0-3F53-8D897E132301}"/>
                  </a:ext>
                </a:extLst>
              </p:cNvPr>
              <p:cNvCxnSpPr/>
              <p:nvPr/>
            </p:nvCxnSpPr>
            <p:spPr>
              <a:xfrm>
                <a:off x="3370268" y="4409976"/>
                <a:ext cx="3342083" cy="115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CEADD8B5-8D7A-AEA0-AF32-9E634E500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5549" y="4409976"/>
                <a:ext cx="3342083" cy="115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26C6D726-EE92-A580-46DE-A843EC817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0831" y="4409976"/>
                <a:ext cx="3342083" cy="115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E193FE68-E6E0-E405-8F0A-A1DFE3D1D9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6112" y="4409976"/>
                <a:ext cx="3342083" cy="115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>
                <a:extLst>
                  <a:ext uri="{FF2B5EF4-FFF2-40B4-BE49-F238E27FC236}">
                    <a16:creationId xmlns:a16="http://schemas.microsoft.com/office/drawing/2014/main" id="{077058F8-EA93-EDA2-943D-551922250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1393" y="4409976"/>
                <a:ext cx="3342083" cy="115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B8FB1EFA-F6C5-4E33-149A-8E0966778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6674" y="4409976"/>
                <a:ext cx="3342083" cy="115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18159B81-610C-E61B-FFA9-E84519DC44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1956" y="4409976"/>
                <a:ext cx="3342083" cy="115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1B93D187-6948-0609-2373-6093632F5A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7237" y="4409976"/>
                <a:ext cx="3342083" cy="115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BF5685FB-DF5D-35D2-59C8-D739C9A735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351" y="4409976"/>
                <a:ext cx="2589610" cy="115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DEEE2FEF-0389-69F5-0BD3-61E191712F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7632" y="4409976"/>
                <a:ext cx="2589610" cy="115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FBEA9D72-099B-509B-BC00-D7AB2312BF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02914" y="4409976"/>
                <a:ext cx="2589610" cy="115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5D14E30D-6F98-BAA1-7602-F03E63FB64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8195" y="4409976"/>
                <a:ext cx="2589610" cy="115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DA832459-2137-EB0D-51D4-04CE0368F2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93476" y="4409976"/>
                <a:ext cx="2589610" cy="115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8F5A36AF-CE3F-4A1B-902E-39B1E9EA98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38757" y="4409976"/>
                <a:ext cx="2589610" cy="115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F943E0E3-C3A8-8A6C-0D04-93E6668FE5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84039" y="4409976"/>
                <a:ext cx="2589610" cy="115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79B1F042-5853-D9E4-4A4E-3D7CB9C5F0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29320" y="4409976"/>
                <a:ext cx="2589610" cy="1158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연결선: 꺾임 96">
              <a:extLst>
                <a:ext uri="{FF2B5EF4-FFF2-40B4-BE49-F238E27FC236}">
                  <a16:creationId xmlns:a16="http://schemas.microsoft.com/office/drawing/2014/main" id="{6688E5FE-10F8-E507-EC8A-7454154417D3}"/>
                </a:ext>
              </a:extLst>
            </p:cNvPr>
            <p:cNvCxnSpPr>
              <a:cxnSpLocks/>
              <a:stCxn id="12" idx="2"/>
              <a:endCxn id="24" idx="0"/>
            </p:cNvCxnSpPr>
            <p:nvPr/>
          </p:nvCxnSpPr>
          <p:spPr>
            <a:xfrm rot="5400000">
              <a:off x="8486188" y="1823113"/>
              <a:ext cx="673706" cy="222811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9609A1B7-D594-16A2-56C1-4760C9BBACB6}"/>
                </a:ext>
              </a:extLst>
            </p:cNvPr>
            <p:cNvCxnSpPr>
              <a:cxnSpLocks/>
              <a:stCxn id="14" idx="2"/>
              <a:endCxn id="65" idx="0"/>
            </p:cNvCxnSpPr>
            <p:nvPr/>
          </p:nvCxnSpPr>
          <p:spPr>
            <a:xfrm rot="5400000">
              <a:off x="10463989" y="2936032"/>
              <a:ext cx="673705" cy="227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연결선: 꺾임 98">
              <a:extLst>
                <a:ext uri="{FF2B5EF4-FFF2-40B4-BE49-F238E27FC236}">
                  <a16:creationId xmlns:a16="http://schemas.microsoft.com/office/drawing/2014/main" id="{30DCA5D3-1AA3-42B9-4AFC-E8515A100559}"/>
                </a:ext>
              </a:extLst>
            </p:cNvPr>
            <p:cNvCxnSpPr>
              <a:cxnSpLocks/>
              <a:stCxn id="40" idx="2"/>
              <a:endCxn id="10" idx="3"/>
            </p:cNvCxnSpPr>
            <p:nvPr/>
          </p:nvCxnSpPr>
          <p:spPr>
            <a:xfrm rot="5400000" flipH="1" flipV="1">
              <a:off x="9598321" y="1900016"/>
              <a:ext cx="2036852" cy="2529301"/>
            </a:xfrm>
            <a:prstGeom prst="bentConnector4">
              <a:avLst>
                <a:gd name="adj1" fmla="val -11223"/>
                <a:gd name="adj2" fmla="val 10903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D67C610-1845-9FC4-ACDD-4C558D1F16A0}"/>
                </a:ext>
              </a:extLst>
            </p:cNvPr>
            <p:cNvSpPr/>
            <p:nvPr/>
          </p:nvSpPr>
          <p:spPr>
            <a:xfrm>
              <a:off x="11083401" y="2614173"/>
              <a:ext cx="1241817" cy="363247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  <a:latin typeface="+mn-ea"/>
                  <a:cs typeface="Liberation Serif" panose="02020603050405020304" pitchFamily="18" charset="0"/>
                </a:rPr>
                <a:t>Result</a:t>
              </a:r>
              <a:endParaRPr lang="ko-KR" altLang="en-US" sz="1200" dirty="0">
                <a:solidFill>
                  <a:sysClr val="windowText" lastClr="000000"/>
                </a:solidFill>
                <a:latin typeface="+mn-ea"/>
                <a:cs typeface="Liberation Serif" panose="02020603050405020304" pitchFamily="18" charset="0"/>
              </a:endParaRPr>
            </a:p>
          </p:txBody>
        </p:sp>
      </p:grpSp>
      <p:graphicFrame>
        <p:nvGraphicFramePr>
          <p:cNvPr id="101" name="표 5">
            <a:extLst>
              <a:ext uri="{FF2B5EF4-FFF2-40B4-BE49-F238E27FC236}">
                <a16:creationId xmlns:a16="http://schemas.microsoft.com/office/drawing/2014/main" id="{4588AF6B-D3CB-2DA3-CDDA-895610369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502972"/>
              </p:ext>
            </p:extLst>
          </p:nvPr>
        </p:nvGraphicFramePr>
        <p:xfrm>
          <a:off x="7776976" y="4105635"/>
          <a:ext cx="4026560" cy="1148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522">
                  <a:extLst>
                    <a:ext uri="{9D8B030D-6E8A-4147-A177-3AD203B41FA5}">
                      <a16:colId xmlns:a16="http://schemas.microsoft.com/office/drawing/2014/main" val="1554986633"/>
                    </a:ext>
                  </a:extLst>
                </a:gridCol>
                <a:gridCol w="1537414">
                  <a:extLst>
                    <a:ext uri="{9D8B030D-6E8A-4147-A177-3AD203B41FA5}">
                      <a16:colId xmlns:a16="http://schemas.microsoft.com/office/drawing/2014/main" val="2383018561"/>
                    </a:ext>
                  </a:extLst>
                </a:gridCol>
                <a:gridCol w="1610624">
                  <a:extLst>
                    <a:ext uri="{9D8B030D-6E8A-4147-A177-3AD203B41FA5}">
                      <a16:colId xmlns:a16="http://schemas.microsoft.com/office/drawing/2014/main" val="13801593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 * s</a:t>
                      </a:r>
                      <a:endParaRPr lang="ko-KR" altLang="en-US" sz="12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 * A</a:t>
                      </a:r>
                      <a:endParaRPr lang="ko-KR" altLang="en-US" sz="12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extLst>
                  <a:ext uri="{0D108BD9-81ED-4DB2-BD59-A6C34878D82A}">
                    <a16:rowId xmlns:a16="http://schemas.microsoft.com/office/drawing/2014/main" val="1179494766"/>
                  </a:ext>
                </a:extLst>
              </a:tr>
              <a:tr h="125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Previous</a:t>
                      </a:r>
                      <a:endParaRPr lang="ko-KR" altLang="en-US" sz="12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2228.5ms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(5303.0M)</a:t>
                      </a:r>
                      <a:endParaRPr lang="ko-KR" altLang="en-US" sz="12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2557.7ms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(6087.3M)</a:t>
                      </a:r>
                      <a:endParaRPr lang="ko-KR" altLang="en-US" sz="12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extLst>
                  <a:ext uri="{0D108BD9-81ED-4DB2-BD59-A6C34878D82A}">
                    <a16:rowId xmlns:a16="http://schemas.microsoft.com/office/drawing/2014/main" val="4110631007"/>
                  </a:ext>
                </a:extLst>
              </a:tr>
              <a:tr h="125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Proposed</a:t>
                      </a:r>
                      <a:endParaRPr lang="ko-KR" altLang="en-US" sz="1200" b="1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80.0ms</a:t>
                      </a:r>
                    </a:p>
                    <a:p>
                      <a:pPr algn="ctr" latinLnBrk="1"/>
                      <a:r>
                        <a:rPr lang="en-US" altLang="ko-KR" sz="1200" b="1" dirty="0"/>
                        <a:t>(190.4M)</a:t>
                      </a:r>
                      <a:endParaRPr lang="ko-KR" altLang="en-US" sz="1200" b="1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58.4ms</a:t>
                      </a:r>
                    </a:p>
                    <a:p>
                      <a:pPr algn="ctr" latinLnBrk="1"/>
                      <a:r>
                        <a:rPr lang="en-US" altLang="ko-KR" sz="1200" b="1" dirty="0"/>
                        <a:t>(139.0M)</a:t>
                      </a:r>
                      <a:endParaRPr lang="ko-KR" altLang="en-US" sz="1200" b="1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extLst>
                  <a:ext uri="{0D108BD9-81ED-4DB2-BD59-A6C34878D82A}">
                    <a16:rowId xmlns:a16="http://schemas.microsoft.com/office/drawing/2014/main" val="1988345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70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F7C3A-2696-E886-72D2-47F93C3C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최적 </a:t>
            </a:r>
            <a:r>
              <a:rPr lang="ko-KR" altLang="en-US" dirty="0" err="1"/>
              <a:t>구현물</a:t>
            </a:r>
            <a:r>
              <a:rPr lang="ko-KR" altLang="en-US" dirty="0"/>
              <a:t>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044C58-9C86-F0DE-48E0-9673A04BC2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Rainbow </a:t>
            </a:r>
            <a:r>
              <a:rPr lang="en-US" altLang="ko-KR" dirty="0">
                <a:sym typeface="Wingdings" panose="05000000000000000000" pitchFamily="2" charset="2"/>
              </a:rPr>
              <a:t> Look-up the Rainbow</a:t>
            </a:r>
          </a:p>
          <a:p>
            <a:r>
              <a:rPr lang="en-US" altLang="ko-KR" dirty="0"/>
              <a:t>Tower-field </a:t>
            </a:r>
            <a:r>
              <a:rPr lang="ko-KR" altLang="en-US" dirty="0"/>
              <a:t>기반의 </a:t>
            </a:r>
            <a:r>
              <a:rPr lang="en-US" altLang="ko-KR" dirty="0"/>
              <a:t>Toom-cook </a:t>
            </a:r>
            <a:r>
              <a:rPr lang="ko-KR" altLang="en-US" dirty="0"/>
              <a:t>연산을 최적화</a:t>
            </a:r>
            <a:endParaRPr lang="en-US" altLang="ko-KR" dirty="0"/>
          </a:p>
          <a:p>
            <a:pPr lvl="1"/>
            <a:r>
              <a:rPr lang="ko-KR" altLang="en-US" b="1" dirty="0" err="1">
                <a:solidFill>
                  <a:srgbClr val="FF0000"/>
                </a:solidFill>
              </a:rPr>
              <a:t>룩업</a:t>
            </a:r>
            <a:r>
              <a:rPr lang="ko-KR" altLang="en-US" b="1" dirty="0">
                <a:solidFill>
                  <a:srgbClr val="FF0000"/>
                </a:solidFill>
              </a:rPr>
              <a:t> 테이블 기반의 연산</a:t>
            </a:r>
            <a:r>
              <a:rPr lang="ko-KR" altLang="en-US" dirty="0"/>
              <a:t>으로 변경</a:t>
            </a:r>
            <a:endParaRPr lang="en-US" altLang="ko-KR" dirty="0"/>
          </a:p>
          <a:p>
            <a:pPr lvl="1"/>
            <a:r>
              <a:rPr lang="ko-KR" altLang="en-US" dirty="0"/>
              <a:t>테이블 크기 </a:t>
            </a:r>
            <a:r>
              <a:rPr lang="en-US" altLang="ko-KR" dirty="0"/>
              <a:t>256-byte(</a:t>
            </a:r>
            <a:r>
              <a:rPr lang="ko-KR" altLang="en-US" dirty="0"/>
              <a:t>또는 </a:t>
            </a:r>
            <a:r>
              <a:rPr lang="en-US" altLang="ko-KR" dirty="0"/>
              <a:t>272-byte)</a:t>
            </a:r>
          </a:p>
          <a:p>
            <a:r>
              <a:rPr lang="ko-KR" altLang="en-US" dirty="0"/>
              <a:t>테이블 </a:t>
            </a:r>
            <a:r>
              <a:rPr lang="ko-KR" altLang="en-US" dirty="0" err="1"/>
              <a:t>룩업</a:t>
            </a:r>
            <a:r>
              <a:rPr lang="ko-KR" altLang="en-US" dirty="0"/>
              <a:t> 진행 시</a:t>
            </a:r>
            <a:r>
              <a:rPr lang="en-US" altLang="ko-KR" dirty="0"/>
              <a:t>, </a:t>
            </a:r>
            <a:r>
              <a:rPr lang="ko-KR" altLang="en-US" dirty="0"/>
              <a:t>병렬화 적용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회 </a:t>
            </a:r>
            <a:r>
              <a:rPr lang="ko-KR" altLang="en-US" dirty="0" err="1"/>
              <a:t>룩업에</a:t>
            </a:r>
            <a:r>
              <a:rPr lang="ko-KR" altLang="en-US" dirty="0"/>
              <a:t> 한번에 </a:t>
            </a:r>
            <a:r>
              <a:rPr lang="en-US" altLang="ko-KR" dirty="0"/>
              <a:t>16</a:t>
            </a:r>
            <a:r>
              <a:rPr lang="ko-KR" altLang="en-US" dirty="0"/>
              <a:t>개 값의 </a:t>
            </a:r>
            <a:r>
              <a:rPr lang="ko-KR" altLang="en-US" dirty="0" err="1"/>
              <a:t>룩업</a:t>
            </a:r>
            <a:r>
              <a:rPr lang="ko-KR" altLang="en-US" dirty="0"/>
              <a:t> 진행</a:t>
            </a:r>
            <a:endParaRPr lang="en-US" altLang="ko-KR" dirty="0"/>
          </a:p>
          <a:p>
            <a:r>
              <a:rPr lang="ko-KR" altLang="en-US" dirty="0"/>
              <a:t>성능 비교</a:t>
            </a:r>
            <a:endParaRPr lang="en-US" altLang="ko-KR" dirty="0"/>
          </a:p>
          <a:p>
            <a:pPr lvl="1"/>
            <a:r>
              <a:rPr lang="en-US" altLang="ko-KR" dirty="0"/>
              <a:t>F</a:t>
            </a:r>
            <a:r>
              <a:rPr lang="en-US" altLang="ko-KR" baseline="-25000" dirty="0"/>
              <a:t>16</a:t>
            </a:r>
            <a:r>
              <a:rPr lang="en-US" altLang="ko-KR" dirty="0"/>
              <a:t>: </a:t>
            </a:r>
            <a:r>
              <a:rPr lang="ko-KR" altLang="en-US" dirty="0"/>
              <a:t>제안</a:t>
            </a:r>
            <a:r>
              <a:rPr lang="en-US" altLang="ko-KR" dirty="0"/>
              <a:t> </a:t>
            </a:r>
            <a:r>
              <a:rPr lang="ko-KR" altLang="en-US" dirty="0"/>
              <a:t>기법이 약 </a:t>
            </a:r>
            <a:r>
              <a:rPr lang="en-US" altLang="ko-KR" b="1" dirty="0">
                <a:solidFill>
                  <a:srgbClr val="0070C0"/>
                </a:solidFill>
              </a:rPr>
              <a:t>6.1</a:t>
            </a:r>
            <a:r>
              <a:rPr lang="ko-KR" altLang="en-US" dirty="0"/>
              <a:t>배 빠름</a:t>
            </a:r>
            <a:endParaRPr lang="en-US" altLang="ko-KR" dirty="0"/>
          </a:p>
          <a:p>
            <a:pPr lvl="1"/>
            <a:r>
              <a:rPr lang="en-US" altLang="ko-KR" dirty="0"/>
              <a:t>F</a:t>
            </a:r>
            <a:r>
              <a:rPr lang="en-US" altLang="ko-KR" baseline="-25000" dirty="0"/>
              <a:t>256</a:t>
            </a:r>
            <a:r>
              <a:rPr lang="en-US" altLang="ko-KR" dirty="0"/>
              <a:t>: </a:t>
            </a:r>
            <a:r>
              <a:rPr lang="ko-KR" altLang="en-US" dirty="0"/>
              <a:t>제안 기법이 약 </a:t>
            </a:r>
            <a:r>
              <a:rPr lang="en-US" altLang="ko-KR" b="1" dirty="0">
                <a:solidFill>
                  <a:srgbClr val="0070C0"/>
                </a:solidFill>
              </a:rPr>
              <a:t>167.2</a:t>
            </a:r>
            <a:r>
              <a:rPr lang="ko-KR" altLang="en-US" dirty="0"/>
              <a:t>배 빠름</a:t>
            </a:r>
            <a:endParaRPr lang="en-US" altLang="ko-KR" dirty="0"/>
          </a:p>
          <a:p>
            <a:pPr lvl="1"/>
            <a:r>
              <a:rPr lang="en-US" altLang="ko-KR" dirty="0"/>
              <a:t>Rainbow </a:t>
            </a:r>
            <a:r>
              <a:rPr lang="ko-KR" altLang="en-US" dirty="0"/>
              <a:t>적용 시</a:t>
            </a:r>
            <a:r>
              <a:rPr lang="en-US" altLang="ko-KR" dirty="0"/>
              <a:t>:</a:t>
            </a:r>
            <a:r>
              <a:rPr lang="ko-KR" altLang="en-US" dirty="0"/>
              <a:t> 제안 기법이 최대 약 </a:t>
            </a:r>
            <a:r>
              <a:rPr lang="en-US" altLang="ko-KR" b="1" dirty="0">
                <a:solidFill>
                  <a:srgbClr val="0070C0"/>
                </a:solidFill>
              </a:rPr>
              <a:t>51.6</a:t>
            </a:r>
            <a:r>
              <a:rPr lang="ko-KR" altLang="en-US" dirty="0"/>
              <a:t>배 빠름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474F2D-2B96-315A-9EC6-1B4C6710EA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483" y="1516167"/>
            <a:ext cx="3562597" cy="2253667"/>
          </a:xfrm>
          <a:prstGeom prst="rect">
            <a:avLst/>
          </a:prstGeom>
        </p:spPr>
      </p:pic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88E0F365-ABAB-6AA5-B0DF-D07DDDAAA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610666"/>
              </p:ext>
            </p:extLst>
          </p:nvPr>
        </p:nvGraphicFramePr>
        <p:xfrm>
          <a:off x="7923818" y="3984015"/>
          <a:ext cx="4026560" cy="1006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522">
                  <a:extLst>
                    <a:ext uri="{9D8B030D-6E8A-4147-A177-3AD203B41FA5}">
                      <a16:colId xmlns:a16="http://schemas.microsoft.com/office/drawing/2014/main" val="1554986633"/>
                    </a:ext>
                  </a:extLst>
                </a:gridCol>
                <a:gridCol w="1537414">
                  <a:extLst>
                    <a:ext uri="{9D8B030D-6E8A-4147-A177-3AD203B41FA5}">
                      <a16:colId xmlns:a16="http://schemas.microsoft.com/office/drawing/2014/main" val="2383018561"/>
                    </a:ext>
                  </a:extLst>
                </a:gridCol>
                <a:gridCol w="1610624">
                  <a:extLst>
                    <a:ext uri="{9D8B030D-6E8A-4147-A177-3AD203B41FA5}">
                      <a16:colId xmlns:a16="http://schemas.microsoft.com/office/drawing/2014/main" val="13801593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F</a:t>
                      </a:r>
                      <a:r>
                        <a:rPr lang="en-US" altLang="ko-KR" sz="1200" baseline="-250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16</a:t>
                      </a:r>
                      <a:endParaRPr lang="ko-KR" altLang="en-US" sz="1200" baseline="-250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</a:t>
                      </a:r>
                      <a:r>
                        <a:rPr lang="en-US" altLang="ko-KR" sz="1200" baseline="-25000" dirty="0"/>
                        <a:t>256</a:t>
                      </a:r>
                      <a:endParaRPr lang="ko-KR" altLang="en-US" sz="1200" baseline="-250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extLst>
                  <a:ext uri="{0D108BD9-81ED-4DB2-BD59-A6C34878D82A}">
                    <a16:rowId xmlns:a16="http://schemas.microsoft.com/office/drawing/2014/main" val="1179494766"/>
                  </a:ext>
                </a:extLst>
              </a:tr>
              <a:tr h="484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Previous</a:t>
                      </a:r>
                      <a:endParaRPr lang="ko-KR" altLang="en-US" sz="12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355cc</a:t>
                      </a:r>
                      <a:endParaRPr lang="ko-KR" altLang="en-US" sz="12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16,557cc</a:t>
                      </a:r>
                      <a:endParaRPr lang="ko-KR" altLang="en-US" sz="12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extLst>
                  <a:ext uri="{0D108BD9-81ED-4DB2-BD59-A6C34878D82A}">
                    <a16:rowId xmlns:a16="http://schemas.microsoft.com/office/drawing/2014/main" val="4110631007"/>
                  </a:ext>
                </a:extLst>
              </a:tr>
              <a:tr h="125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Proposed</a:t>
                      </a:r>
                      <a:endParaRPr lang="ko-KR" altLang="en-US" sz="1200" b="1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58cc</a:t>
                      </a:r>
                      <a:endParaRPr lang="ko-KR" altLang="en-US" sz="1200" b="1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99cc</a:t>
                      </a:r>
                      <a:endParaRPr lang="ko-KR" altLang="en-US" sz="1200" b="1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extLst>
                  <a:ext uri="{0D108BD9-81ED-4DB2-BD59-A6C34878D82A}">
                    <a16:rowId xmlns:a16="http://schemas.microsoft.com/office/drawing/2014/main" val="1988345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70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2FB91-3DBA-5A16-2B64-1D6DCFD3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최적 </a:t>
            </a:r>
            <a:r>
              <a:rPr lang="ko-KR" altLang="en-US" dirty="0" err="1"/>
              <a:t>구현물</a:t>
            </a:r>
            <a:r>
              <a:rPr lang="ko-KR" altLang="en-US" dirty="0"/>
              <a:t>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AF82D4-11EA-0AF6-7459-99A2481D9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Scabbard </a:t>
            </a:r>
            <a:r>
              <a:rPr lang="ko-KR" altLang="en-US" dirty="0"/>
              <a:t>최적 </a:t>
            </a:r>
            <a:r>
              <a:rPr lang="ko-KR" altLang="en-US" dirty="0" err="1"/>
              <a:t>구현물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ARMing</a:t>
            </a:r>
            <a:r>
              <a:rPr lang="en-US" altLang="ko-KR" dirty="0">
                <a:sym typeface="Wingdings" panose="05000000000000000000" pitchFamily="2" charset="2"/>
              </a:rPr>
              <a:t>-sword</a:t>
            </a:r>
          </a:p>
          <a:p>
            <a:pPr lvl="1"/>
            <a:r>
              <a:rPr lang="en-US" altLang="ko-KR" dirty="0"/>
              <a:t>Scabbard</a:t>
            </a:r>
            <a:r>
              <a:rPr lang="ko-KR" altLang="en-US" dirty="0"/>
              <a:t>는 </a:t>
            </a:r>
            <a:r>
              <a:rPr lang="en-US" altLang="ko-KR" dirty="0"/>
              <a:t>Saber</a:t>
            </a:r>
            <a:r>
              <a:rPr lang="ko-KR" altLang="en-US" dirty="0"/>
              <a:t>의 다른 형태의 암호</a:t>
            </a:r>
            <a:endParaRPr lang="en-US" altLang="ko-KR" dirty="0"/>
          </a:p>
          <a:p>
            <a:r>
              <a:rPr lang="ko-KR" altLang="en-US" dirty="0"/>
              <a:t>곱셈 연산의</a:t>
            </a:r>
            <a:r>
              <a:rPr lang="en-US" altLang="ko-KR" dirty="0"/>
              <a:t> </a:t>
            </a:r>
            <a:r>
              <a:rPr lang="ko-KR" altLang="en-US" dirty="0"/>
              <a:t>내부 구조를 변경하여 최적 구현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중간 단계를 건너 뛰고 최종 값을 생성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포인터를 고정시키고 값을 누적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성능 비교</a:t>
            </a:r>
            <a:endParaRPr lang="en-US" altLang="ko-KR" dirty="0"/>
          </a:p>
          <a:p>
            <a:pPr lvl="1"/>
            <a:r>
              <a:rPr lang="ko-KR" altLang="en-US" dirty="0" err="1"/>
              <a:t>곱셈기</a:t>
            </a:r>
            <a:r>
              <a:rPr lang="en-US" altLang="ko-KR" dirty="0"/>
              <a:t>: </a:t>
            </a:r>
            <a:r>
              <a:rPr lang="ko-KR" altLang="en-US" dirty="0"/>
              <a:t>제안 기법이 최대 </a:t>
            </a:r>
            <a:r>
              <a:rPr lang="en-US" altLang="ko-KR" b="1" dirty="0">
                <a:solidFill>
                  <a:srgbClr val="0070C0"/>
                </a:solidFill>
              </a:rPr>
              <a:t>6.34</a:t>
            </a:r>
            <a:r>
              <a:rPr lang="ko-KR" altLang="en-US" dirty="0"/>
              <a:t>배 빠름</a:t>
            </a:r>
            <a:endParaRPr lang="en-US" altLang="ko-KR" dirty="0"/>
          </a:p>
          <a:p>
            <a:pPr lvl="1"/>
            <a:r>
              <a:rPr lang="en-US" altLang="ko-KR" dirty="0"/>
              <a:t>Scabbard </a:t>
            </a:r>
            <a:r>
              <a:rPr lang="ko-KR" altLang="en-US" dirty="0"/>
              <a:t>적용시</a:t>
            </a:r>
            <a:r>
              <a:rPr lang="en-US" altLang="ko-KR" dirty="0"/>
              <a:t>: </a:t>
            </a:r>
            <a:r>
              <a:rPr lang="ko-KR" altLang="en-US" dirty="0"/>
              <a:t>제안 기법이 최대 </a:t>
            </a:r>
            <a:r>
              <a:rPr lang="en-US" altLang="ko-KR" b="1" dirty="0">
                <a:solidFill>
                  <a:srgbClr val="0070C0"/>
                </a:solidFill>
              </a:rPr>
              <a:t>2.17</a:t>
            </a:r>
            <a:r>
              <a:rPr lang="ko-KR" altLang="en-US" dirty="0"/>
              <a:t>배 빠름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C422E9-7630-476C-1D7F-B6446C58C319}"/>
              </a:ext>
            </a:extLst>
          </p:cNvPr>
          <p:cNvGrpSpPr/>
          <p:nvPr/>
        </p:nvGrpSpPr>
        <p:grpSpPr>
          <a:xfrm>
            <a:off x="7453837" y="2817549"/>
            <a:ext cx="4666276" cy="1362956"/>
            <a:chOff x="190585" y="3325091"/>
            <a:chExt cx="11810830" cy="344978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2801ACB-74A9-79D1-0078-9D438C6E6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85" y="3325091"/>
              <a:ext cx="11810830" cy="344978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6D939DF-937A-5B99-A761-F2CD4972BF5C}"/>
                </a:ext>
              </a:extLst>
            </p:cNvPr>
            <p:cNvSpPr/>
            <p:nvPr/>
          </p:nvSpPr>
          <p:spPr>
            <a:xfrm>
              <a:off x="6369627" y="3381555"/>
              <a:ext cx="3896591" cy="47013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9A918BE-0D59-8814-922E-4BD80EB68B47}"/>
                </a:ext>
              </a:extLst>
            </p:cNvPr>
            <p:cNvSpPr/>
            <p:nvPr/>
          </p:nvSpPr>
          <p:spPr>
            <a:xfrm>
              <a:off x="242839" y="4832330"/>
              <a:ext cx="3896591" cy="47013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33ED81A-AD75-372A-294C-61CBF591A9F1}"/>
                </a:ext>
              </a:extLst>
            </p:cNvPr>
            <p:cNvSpPr/>
            <p:nvPr/>
          </p:nvSpPr>
          <p:spPr>
            <a:xfrm>
              <a:off x="2191495" y="4796768"/>
              <a:ext cx="1989972" cy="546597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B7909DD-5F5C-12B6-1648-DD9CDF5FD181}"/>
                </a:ext>
              </a:extLst>
            </p:cNvPr>
            <p:cNvSpPr/>
            <p:nvPr/>
          </p:nvSpPr>
          <p:spPr>
            <a:xfrm>
              <a:off x="1332436" y="6219289"/>
              <a:ext cx="1947144" cy="503340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BDAF502-EC6D-A4A1-AC87-0E6EAF49E1DF}"/>
                </a:ext>
              </a:extLst>
            </p:cNvPr>
            <p:cNvSpPr/>
            <p:nvPr/>
          </p:nvSpPr>
          <p:spPr>
            <a:xfrm>
              <a:off x="8052570" y="4832329"/>
              <a:ext cx="3896591" cy="47013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7A06FA-8583-8D37-515E-ACE46372DCB5}"/>
                </a:ext>
              </a:extLst>
            </p:cNvPr>
            <p:cNvSpPr/>
            <p:nvPr/>
          </p:nvSpPr>
          <p:spPr>
            <a:xfrm>
              <a:off x="5227497" y="6219437"/>
              <a:ext cx="1947144" cy="503340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71004345-718C-5CE9-FB0D-3BAF949BF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45918"/>
              </p:ext>
            </p:extLst>
          </p:nvPr>
        </p:nvGraphicFramePr>
        <p:xfrm>
          <a:off x="7753520" y="4338218"/>
          <a:ext cx="4026560" cy="215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522">
                  <a:extLst>
                    <a:ext uri="{9D8B030D-6E8A-4147-A177-3AD203B41FA5}">
                      <a16:colId xmlns:a16="http://schemas.microsoft.com/office/drawing/2014/main" val="1554986633"/>
                    </a:ext>
                  </a:extLst>
                </a:gridCol>
                <a:gridCol w="1537414">
                  <a:extLst>
                    <a:ext uri="{9D8B030D-6E8A-4147-A177-3AD203B41FA5}">
                      <a16:colId xmlns:a16="http://schemas.microsoft.com/office/drawing/2014/main" val="2383018561"/>
                    </a:ext>
                  </a:extLst>
                </a:gridCol>
                <a:gridCol w="1610624">
                  <a:extLst>
                    <a:ext uri="{9D8B030D-6E8A-4147-A177-3AD203B41FA5}">
                      <a16:colId xmlns:a16="http://schemas.microsoft.com/office/drawing/2014/main" val="13801593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Previous</a:t>
                      </a:r>
                      <a:endParaRPr lang="ko-KR" altLang="en-US" sz="1200" baseline="-250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Proposed</a:t>
                      </a:r>
                      <a:endParaRPr lang="ko-KR" altLang="en-US" sz="1200" baseline="-250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extLst>
                  <a:ext uri="{0D108BD9-81ED-4DB2-BD59-A6C34878D82A}">
                    <a16:rowId xmlns:a16="http://schemas.microsoft.com/office/drawing/2014/main" val="1179494766"/>
                  </a:ext>
                </a:extLst>
              </a:tr>
              <a:tr h="4840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EV single</a:t>
                      </a:r>
                      <a:endParaRPr lang="ko-KR" altLang="en-US" sz="12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272cc</a:t>
                      </a:r>
                      <a:endParaRPr lang="ko-KR" altLang="en-US" sz="12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137.6cc</a:t>
                      </a:r>
                      <a:endParaRPr lang="ko-KR" altLang="en-US" sz="12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extLst>
                  <a:ext uri="{0D108BD9-81ED-4DB2-BD59-A6C34878D82A}">
                    <a16:rowId xmlns:a16="http://schemas.microsoft.com/office/drawing/2014/main" val="4110631007"/>
                  </a:ext>
                </a:extLst>
              </a:tr>
              <a:tr h="125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EV 3-way</a:t>
                      </a:r>
                      <a:endParaRPr lang="ko-KR" altLang="en-US" sz="1200" b="1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1,740.8cc</a:t>
                      </a:r>
                      <a:endParaRPr lang="ko-KR" altLang="en-US" sz="1200" b="1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329.6cc</a:t>
                      </a:r>
                      <a:endParaRPr lang="ko-KR" altLang="en-US" sz="1200" b="1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extLst>
                  <a:ext uri="{0D108BD9-81ED-4DB2-BD59-A6C34878D82A}">
                    <a16:rowId xmlns:a16="http://schemas.microsoft.com/office/drawing/2014/main" val="1988345878"/>
                  </a:ext>
                </a:extLst>
              </a:tr>
              <a:tr h="125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EV 4-way</a:t>
                      </a:r>
                      <a:endParaRPr lang="ko-KR" altLang="en-US" sz="1200" b="1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588.8cc</a:t>
                      </a:r>
                      <a:endParaRPr lang="ko-KR" altLang="en-US" sz="1200" b="1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92.8cc</a:t>
                      </a:r>
                      <a:endParaRPr lang="ko-KR" altLang="en-US" sz="1200" b="1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extLst>
                  <a:ext uri="{0D108BD9-81ED-4DB2-BD59-A6C34878D82A}">
                    <a16:rowId xmlns:a16="http://schemas.microsoft.com/office/drawing/2014/main" val="334142367"/>
                  </a:ext>
                </a:extLst>
              </a:tr>
              <a:tr h="125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Multiply Espada</a:t>
                      </a:r>
                      <a:endParaRPr lang="ko-KR" altLang="en-US" sz="1200" b="1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29,286.4cc</a:t>
                      </a:r>
                      <a:endParaRPr lang="ko-KR" altLang="en-US" sz="1200" b="1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8,736cc</a:t>
                      </a:r>
                      <a:endParaRPr lang="ko-KR" altLang="en-US" sz="1200" b="1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extLst>
                  <a:ext uri="{0D108BD9-81ED-4DB2-BD59-A6C34878D82A}">
                    <a16:rowId xmlns:a16="http://schemas.microsoft.com/office/drawing/2014/main" val="26949253"/>
                  </a:ext>
                </a:extLst>
              </a:tr>
              <a:tr h="1256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Multiply Others</a:t>
                      </a:r>
                      <a:endParaRPr lang="ko-KR" altLang="en-US" sz="1200" b="1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496cc</a:t>
                      </a:r>
                      <a:endParaRPr lang="ko-KR" altLang="en-US" sz="1200" b="1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425.6cc</a:t>
                      </a:r>
                      <a:endParaRPr lang="ko-KR" altLang="en-US" sz="1200" b="1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78139" marR="78139" marT="39069" marB="39069" anchor="ctr"/>
                </a:tc>
                <a:extLst>
                  <a:ext uri="{0D108BD9-81ED-4DB2-BD59-A6C34878D82A}">
                    <a16:rowId xmlns:a16="http://schemas.microsoft.com/office/drawing/2014/main" val="1239201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93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41B8E-D51F-A4FF-64BE-F2B0C1FD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194706-2876-1B2D-6B3D-05E407DBC1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양자내성암호</a:t>
            </a:r>
            <a:r>
              <a:rPr lang="ko-KR" altLang="en-US" dirty="0"/>
              <a:t> 공모전에 제출된 알고리즘의 최적 구현물을 살펴봄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공모전에 제안된 </a:t>
            </a:r>
            <a:r>
              <a:rPr lang="ko-KR" altLang="en-US" b="1" dirty="0">
                <a:solidFill>
                  <a:srgbClr val="0070C0"/>
                </a:solidFill>
              </a:rPr>
              <a:t>각종 구현물은 연구</a:t>
            </a:r>
            <a:r>
              <a:rPr lang="en-US" altLang="ko-KR" b="1" dirty="0">
                <a:solidFill>
                  <a:srgbClr val="0070C0"/>
                </a:solidFill>
              </a:rPr>
              <a:t>/</a:t>
            </a:r>
            <a:r>
              <a:rPr lang="ko-KR" altLang="en-US" b="1" dirty="0">
                <a:solidFill>
                  <a:srgbClr val="0070C0"/>
                </a:solidFill>
              </a:rPr>
              <a:t>학업에 도움</a:t>
            </a:r>
            <a:r>
              <a:rPr lang="ko-KR" altLang="en-US" dirty="0"/>
              <a:t>이 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제안된 암호들은 공모전 최종 라운드 탈락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제안된 구현물은 </a:t>
            </a:r>
            <a:r>
              <a:rPr lang="en-US" altLang="ko-KR" b="1" dirty="0">
                <a:solidFill>
                  <a:srgbClr val="0070C0"/>
                </a:solidFill>
              </a:rPr>
              <a:t>ARMv8</a:t>
            </a:r>
            <a:r>
              <a:rPr lang="ko-KR" altLang="en-US" dirty="0"/>
              <a:t> 상에서 구현됨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벡터 레지스터</a:t>
            </a:r>
            <a:r>
              <a:rPr lang="en-US" altLang="ko-KR" dirty="0"/>
              <a:t>/</a:t>
            </a:r>
            <a:r>
              <a:rPr lang="ko-KR" altLang="en-US" dirty="0" err="1"/>
              <a:t>인스트럭션의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병렬 연산을 주로 활용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알고리즘 전체를 수정하는 것이 아닌 </a:t>
            </a:r>
            <a:r>
              <a:rPr lang="ko-KR" altLang="en-US" b="1" dirty="0">
                <a:solidFill>
                  <a:srgbClr val="0070C0"/>
                </a:solidFill>
              </a:rPr>
              <a:t>핵심 연산을 수정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주로 </a:t>
            </a:r>
            <a:r>
              <a:rPr lang="ko-KR" altLang="en-US" b="1" dirty="0">
                <a:solidFill>
                  <a:srgbClr val="0070C0"/>
                </a:solidFill>
              </a:rPr>
              <a:t>곱셈기에 대한 최적화</a:t>
            </a:r>
            <a:r>
              <a:rPr lang="ko-KR" altLang="en-US" dirty="0"/>
              <a:t>가 진행됨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726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364</Words>
  <Application>Microsoft Macintosh PowerPoint</Application>
  <PresentationFormat>와이드스크린</PresentationFormat>
  <Paragraphs>95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Liberation Serif</vt:lpstr>
      <vt:lpstr>CryptoCraft 테마</vt:lpstr>
      <vt:lpstr>제목 테마</vt:lpstr>
      <vt:lpstr>64-bit ARMv8 프로세서 상에서의 양자내성암호 최적구현 동향</vt:lpstr>
      <vt:lpstr>PowerPoint 프레젠테이션</vt:lpstr>
      <vt:lpstr> 서론</vt:lpstr>
      <vt:lpstr> 최적 구현물 소개</vt:lpstr>
      <vt:lpstr> 최적 구현물 소개</vt:lpstr>
      <vt:lpstr> 최적 구현물 소개</vt:lpstr>
      <vt:lpstr> 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김경호</cp:lastModifiedBy>
  <cp:revision>61</cp:revision>
  <dcterms:created xsi:type="dcterms:W3CDTF">2019-03-05T04:29:07Z</dcterms:created>
  <dcterms:modified xsi:type="dcterms:W3CDTF">2022-10-03T14:35:22Z</dcterms:modified>
</cp:coreProperties>
</file>