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75" r:id="rId4"/>
    <p:sldId id="280" r:id="rId5"/>
    <p:sldId id="281" r:id="rId6"/>
    <p:sldId id="282" r:id="rId7"/>
    <p:sldId id="285" r:id="rId8"/>
    <p:sldId id="286" r:id="rId9"/>
    <p:sldId id="283" r:id="rId10"/>
    <p:sldId id="284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9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2022. 10. 11.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2022. 10. 11.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ARMv8 </a:t>
            </a:r>
            <a:r>
              <a:rPr lang="ko-KR" altLang="en-US" sz="4000" dirty="0"/>
              <a:t>상에서의 </a:t>
            </a:r>
            <a:r>
              <a:rPr lang="en-US" altLang="ko-KR" sz="4000" dirty="0"/>
              <a:t>Fault Attack</a:t>
            </a:r>
            <a:r>
              <a:rPr lang="ko-KR" altLang="en-US" sz="4000" dirty="0"/>
              <a:t>에 안전한 블록 암호 최적 구현 연구 동향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한성대학교</a:t>
            </a:r>
            <a:endParaRPr lang="en-US" altLang="ko-KR" dirty="0"/>
          </a:p>
          <a:p>
            <a:r>
              <a:rPr lang="ko-KR" altLang="en-US" b="1" dirty="0">
                <a:solidFill>
                  <a:srgbClr val="2E75B6"/>
                </a:solidFill>
              </a:rPr>
              <a:t>심민주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권혁동</a:t>
            </a:r>
            <a:r>
              <a:rPr lang="en-US" altLang="ko-KR" dirty="0"/>
              <a:t>,</a:t>
            </a:r>
            <a:r>
              <a:rPr lang="ko-KR" altLang="en-US" dirty="0"/>
              <a:t> 엄시우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Fault Attack Resistance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ARMv8 Processor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ARMv8</a:t>
            </a:r>
            <a:r>
              <a:rPr lang="ko-KR" altLang="en-US" dirty="0"/>
              <a:t> 상에서의 </a:t>
            </a:r>
            <a:r>
              <a:rPr lang="en-US" altLang="ko-KR" dirty="0"/>
              <a:t>Fault Attack</a:t>
            </a:r>
            <a:r>
              <a:rPr lang="ko-KR" altLang="en-US" dirty="0"/>
              <a:t>에 안전한 블록 암호 최적 구현 동향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Fault Attack Resistance</a:t>
            </a:r>
            <a:endParaRPr lang="ko-KR" altLang="en-US" sz="2800" dirty="0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오류 모델</a:t>
            </a:r>
            <a:r>
              <a:rPr lang="en-US" altLang="ko-KR" sz="2400" dirty="0">
                <a:latin typeface="+mn-ea"/>
              </a:rPr>
              <a:t>(Fault Model)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암호 시스템에서 오류를 주입하고 연산 오류나 명령어 오류 조작 가능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연산 오류 </a:t>
            </a:r>
            <a:endParaRPr lang="en-US" altLang="ko-KR" sz="2000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800" dirty="0">
                <a:latin typeface="+mn-ea"/>
              </a:rPr>
              <a:t>Random Word, Random Byte, Random Bit, Chosen Bit Pair</a:t>
            </a:r>
            <a:r>
              <a:rPr lang="ko-KR" altLang="en-US" sz="1800" dirty="0">
                <a:latin typeface="+mn-ea"/>
              </a:rPr>
              <a:t>로 분류 가능</a:t>
            </a:r>
            <a:endParaRPr lang="en-US" altLang="ko-KR" sz="1800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공격자는 목표로 하는 특정 값에 대해 워드</a:t>
            </a:r>
            <a:r>
              <a:rPr lang="en-US" altLang="ko-KR" sz="1800" dirty="0">
                <a:latin typeface="+mn-ea"/>
              </a:rPr>
              <a:t>,</a:t>
            </a:r>
            <a:r>
              <a:rPr lang="ko-KR" altLang="en-US" sz="1800" dirty="0">
                <a:latin typeface="+mn-ea"/>
              </a:rPr>
              <a:t> 바이트</a:t>
            </a:r>
            <a:r>
              <a:rPr lang="en-US" altLang="ko-KR" sz="1800" dirty="0">
                <a:latin typeface="+mn-ea"/>
              </a:rPr>
              <a:t>,</a:t>
            </a:r>
            <a:r>
              <a:rPr lang="ko-KR" altLang="en-US" sz="1800" dirty="0">
                <a:latin typeface="+mn-ea"/>
              </a:rPr>
              <a:t> 비트 선택된 비트 쌍에 대해 알 수 없는 임의 값으로 변경</a:t>
            </a:r>
            <a:endParaRPr lang="en-US" altLang="ko-KR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명령어 오류</a:t>
            </a:r>
            <a:endParaRPr lang="en-US" altLang="ko-KR" sz="2000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특정 명령어에 대해 실행하지 않고</a:t>
            </a:r>
            <a:r>
              <a:rPr lang="en-US" altLang="ko-KR" sz="1800" dirty="0">
                <a:latin typeface="+mn-ea"/>
              </a:rPr>
              <a:t>,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nop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명령어로 대체하여 특정 명령어 건너뛰게끔 변경</a:t>
            </a:r>
            <a:endParaRPr lang="en-US" altLang="ko-KR" sz="1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n-ea"/>
              </a:rPr>
              <a:t>Fault Attack Resistance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Inter-Instruction Redundancy(IRR)</a:t>
            </a:r>
            <a:r>
              <a:rPr lang="ko-KR" altLang="en-US" sz="2000" dirty="0" err="1">
                <a:latin typeface="+mn-ea"/>
              </a:rPr>
              <a:t>를</a:t>
            </a:r>
            <a:r>
              <a:rPr lang="ko-KR" altLang="en-US" sz="2000" dirty="0">
                <a:latin typeface="+mn-ea"/>
              </a:rPr>
              <a:t> 적용하여 오류 감지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알려진 </a:t>
            </a:r>
            <a:r>
              <a:rPr lang="ko-KR" altLang="en-US" sz="2000" dirty="0" err="1">
                <a:latin typeface="+mn-ea"/>
              </a:rPr>
              <a:t>평문과</a:t>
            </a:r>
            <a:r>
              <a:rPr lang="ko-KR" altLang="en-US" sz="2000" dirty="0">
                <a:latin typeface="+mn-ea"/>
              </a:rPr>
              <a:t> 암호문 쌍을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레지스터에 추가하여 오류 감지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임의의 비트에 따라 랜덤 </a:t>
            </a:r>
            <a:r>
              <a:rPr lang="ko-KR" altLang="en-US" sz="2000" dirty="0" err="1">
                <a:latin typeface="+mn-ea"/>
              </a:rPr>
              <a:t>셔플링</a:t>
            </a:r>
            <a:r>
              <a:rPr lang="ko-KR" altLang="en-US" sz="2000" dirty="0">
                <a:latin typeface="+mn-ea"/>
              </a:rPr>
              <a:t> 적용하여 공격자가 특정 값을 표적으로 삼는 것을 어렵게 함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ARMv8 Processor</a:t>
            </a:r>
            <a:endParaRPr lang="ko-KR" altLang="en-US" sz="2800" dirty="0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+mn-ea"/>
              </a:rPr>
              <a:t>ARM(Advanced RISC Machine)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: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ISA(Instruction Set Architecture)</a:t>
            </a:r>
            <a:r>
              <a:rPr lang="ko-KR" altLang="en-US" sz="2400" dirty="0">
                <a:latin typeface="+mn-ea"/>
              </a:rPr>
              <a:t> 고성능 임베디드 프로세서</a:t>
            </a:r>
            <a:endParaRPr lang="en-US" altLang="ko-KR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31</a:t>
            </a:r>
            <a:r>
              <a:rPr lang="ko-KR" altLang="en-US" sz="2400" dirty="0">
                <a:latin typeface="+mn-ea"/>
              </a:rPr>
              <a:t>개의 </a:t>
            </a:r>
            <a:r>
              <a:rPr lang="en-US" altLang="ko-KR" sz="2400" dirty="0">
                <a:latin typeface="+mn-ea"/>
              </a:rPr>
              <a:t>64</a:t>
            </a:r>
            <a:r>
              <a:rPr lang="ko-KR" altLang="en-US" sz="2400" dirty="0">
                <a:latin typeface="+mn-ea"/>
              </a:rPr>
              <a:t>비트 </a:t>
            </a:r>
            <a:r>
              <a:rPr lang="en-US" altLang="ko-KR" sz="2400" dirty="0">
                <a:latin typeface="+mn-ea"/>
              </a:rPr>
              <a:t>general </a:t>
            </a:r>
            <a:r>
              <a:rPr lang="ko-KR" altLang="en-US" sz="2400" dirty="0">
                <a:latin typeface="+mn-ea"/>
              </a:rPr>
              <a:t>레지스터와 </a:t>
            </a:r>
            <a:r>
              <a:rPr lang="en-US" altLang="ko-KR" sz="2400" dirty="0">
                <a:latin typeface="+mn-ea"/>
              </a:rPr>
              <a:t>128-bit 32</a:t>
            </a:r>
            <a:r>
              <a:rPr lang="ko-KR" altLang="en-US" sz="2400" dirty="0">
                <a:latin typeface="+mn-ea"/>
              </a:rPr>
              <a:t>개 벡터 레지스터</a:t>
            </a:r>
            <a:r>
              <a:rPr lang="en-US" altLang="ko-KR" sz="2400" dirty="0">
                <a:latin typeface="+mn-ea"/>
              </a:rPr>
              <a:t>(v0~v31)</a:t>
            </a:r>
            <a:r>
              <a:rPr lang="ko-KR" altLang="en-US" sz="2400" dirty="0">
                <a:latin typeface="+mn-ea"/>
              </a:rPr>
              <a:t> 지원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벡터 레지스터 내부에서는 </a:t>
            </a:r>
            <a:r>
              <a:rPr lang="en-US" altLang="ko-KR" sz="2400" dirty="0">
                <a:latin typeface="+mn-ea"/>
              </a:rPr>
              <a:t>packing unit</a:t>
            </a:r>
            <a:r>
              <a:rPr lang="ko-KR" altLang="en-US" sz="2400" dirty="0">
                <a:latin typeface="+mn-ea"/>
              </a:rPr>
              <a:t>에 따라 </a:t>
            </a:r>
            <a:r>
              <a:rPr lang="en-US" altLang="ko-KR" sz="2400" dirty="0">
                <a:latin typeface="+mn-ea"/>
              </a:rPr>
              <a:t>8,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16,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32,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64</a:t>
            </a:r>
            <a:r>
              <a:rPr lang="ko-KR" altLang="en-US" sz="2400" dirty="0">
                <a:latin typeface="+mn-ea"/>
              </a:rPr>
              <a:t>비트 단위로 병렬     처리 가능</a:t>
            </a:r>
            <a:endParaRPr lang="en-US" altLang="ko-KR" sz="2400" dirty="0">
              <a:latin typeface="+mn-ea"/>
            </a:endParaRPr>
          </a:p>
          <a:p>
            <a:endParaRPr lang="ko-KR" altLang="en-US" sz="24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4F3EE8F6-22BE-E0C2-6093-38D359F5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9841060"/>
                  </p:ext>
                </p:extLst>
              </p:nvPr>
            </p:nvGraphicFramePr>
            <p:xfrm>
              <a:off x="1471202" y="3312693"/>
              <a:ext cx="9249596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015">
                      <a:extLst>
                        <a:ext uri="{9D8B030D-6E8A-4147-A177-3AD203B41FA5}">
                          <a16:colId xmlns:a16="http://schemas.microsoft.com/office/drawing/2014/main" val="160889876"/>
                        </a:ext>
                      </a:extLst>
                    </a:gridCol>
                    <a:gridCol w="2736787">
                      <a:extLst>
                        <a:ext uri="{9D8B030D-6E8A-4147-A177-3AD203B41FA5}">
                          <a16:colId xmlns:a16="http://schemas.microsoft.com/office/drawing/2014/main" val="1188056571"/>
                        </a:ext>
                      </a:extLst>
                    </a:gridCol>
                    <a:gridCol w="4839794">
                      <a:extLst>
                        <a:ext uri="{9D8B030D-6E8A-4147-A177-3AD203B41FA5}">
                          <a16:colId xmlns:a16="http://schemas.microsoft.com/office/drawing/2014/main" val="37844837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Instruction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Operand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Operation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92508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ADD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Addition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07718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SRI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, #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Logical shift to right direction with insertion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044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SHL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, #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Logical shift to left direction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578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EOR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Exclusive-OR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9961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UZP1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Unzip vectors(primary)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131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UZP2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Unzip vectors(secondary)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7141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REV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Reverse vector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47431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DUP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ore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Duplication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72901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4F3EE8F6-22BE-E0C2-6093-38D359F597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9841060"/>
                  </p:ext>
                </p:extLst>
              </p:nvPr>
            </p:nvGraphicFramePr>
            <p:xfrm>
              <a:off x="1471202" y="3312693"/>
              <a:ext cx="9249596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3015">
                      <a:extLst>
                        <a:ext uri="{9D8B030D-6E8A-4147-A177-3AD203B41FA5}">
                          <a16:colId xmlns:a16="http://schemas.microsoft.com/office/drawing/2014/main" val="160889876"/>
                        </a:ext>
                      </a:extLst>
                    </a:gridCol>
                    <a:gridCol w="2736787">
                      <a:extLst>
                        <a:ext uri="{9D8B030D-6E8A-4147-A177-3AD203B41FA5}">
                          <a16:colId xmlns:a16="http://schemas.microsoft.com/office/drawing/2014/main" val="1188056571"/>
                        </a:ext>
                      </a:extLst>
                    </a:gridCol>
                    <a:gridCol w="4839794">
                      <a:extLst>
                        <a:ext uri="{9D8B030D-6E8A-4147-A177-3AD203B41FA5}">
                          <a16:colId xmlns:a16="http://schemas.microsoft.com/office/drawing/2014/main" val="37844837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Instruction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Operand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Operation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92508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ADD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111" t="-103333" r="-177778" b="-7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Addition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07718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SRI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111" t="-210345" r="-177778" b="-6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Logical shift to right direction with insertion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044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SHL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111" t="-310345" r="-177778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Logical shift to left direction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578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EOR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111" t="-396667" r="-177778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Exclusive-OR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9961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UZP1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111" t="-513793" r="-177778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Unzip vectors(primary)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9131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UZP2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111" t="-613793" r="-177778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Unzip vectors(secondary)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7141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REV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111" t="-690000" r="-177778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Reverse vector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47431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DUP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111" t="-817241" r="-177778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Duplication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72901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728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ARMv8</a:t>
            </a:r>
            <a:r>
              <a:rPr lang="ko-KR" altLang="en-US" sz="2800" dirty="0">
                <a:latin typeface="+mj-ea"/>
              </a:rPr>
              <a:t> 상에서의 </a:t>
            </a:r>
            <a:r>
              <a:rPr lang="en-US" altLang="ko-KR" sz="2800" dirty="0">
                <a:latin typeface="+mj-ea"/>
              </a:rPr>
              <a:t>Fault Attack</a:t>
            </a:r>
            <a:r>
              <a:rPr lang="ko-KR" altLang="en-US" sz="2800" dirty="0">
                <a:latin typeface="+mj-ea"/>
              </a:rPr>
              <a:t>에 안전한 블록 암호 최적 구현 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Song et al.[1]</a:t>
            </a:r>
            <a:r>
              <a:rPr lang="ko-KR" altLang="en-US" sz="2000" dirty="0">
                <a:latin typeface="+mn-ea"/>
              </a:rPr>
              <a:t>은 연산이 많이 필요한 랜덤 </a:t>
            </a:r>
            <a:r>
              <a:rPr lang="ko-KR" altLang="en-US" sz="2000" dirty="0" err="1">
                <a:latin typeface="+mn-ea"/>
              </a:rPr>
              <a:t>셔플링에</a:t>
            </a:r>
            <a:r>
              <a:rPr lang="ko-KR" altLang="en-US" sz="2000" dirty="0">
                <a:latin typeface="+mn-ea"/>
              </a:rPr>
              <a:t> 대해 </a:t>
            </a:r>
            <a:r>
              <a:rPr lang="en-US" altLang="ko-KR" sz="2000" dirty="0">
                <a:latin typeface="+mn-ea"/>
              </a:rPr>
              <a:t>ARM NEON</a:t>
            </a:r>
            <a:r>
              <a:rPr lang="ko-KR" altLang="en-US" sz="2000" dirty="0">
                <a:latin typeface="+mn-ea"/>
              </a:rPr>
              <a:t>을 사용한 랜덤 </a:t>
            </a:r>
            <a:r>
              <a:rPr lang="ko-KR" altLang="en-US" sz="2000" dirty="0" err="1">
                <a:latin typeface="+mn-ea"/>
              </a:rPr>
              <a:t>셔플링</a:t>
            </a:r>
            <a:r>
              <a:rPr lang="ko-KR" altLang="en-US" sz="2000" dirty="0">
                <a:latin typeface="+mn-ea"/>
              </a:rPr>
              <a:t> 최적화 기법 제안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랜덤 테이블을 효율적으로 조회하는 </a:t>
            </a:r>
            <a:r>
              <a:rPr lang="en-US" altLang="ko-KR" sz="1800" dirty="0">
                <a:latin typeface="+mn-ea"/>
              </a:rPr>
              <a:t>TBL </a:t>
            </a:r>
            <a:r>
              <a:rPr lang="ko-KR" altLang="en-US" sz="1800" dirty="0">
                <a:latin typeface="+mn-ea"/>
              </a:rPr>
              <a:t>명령어를 사용하여 구현</a:t>
            </a:r>
            <a:endParaRPr lang="en-US" altLang="ko-KR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+mn-ea"/>
              </a:rPr>
              <a:t>ARMv8</a:t>
            </a:r>
            <a:r>
              <a:rPr lang="ko-KR" altLang="en-US" sz="1800" dirty="0">
                <a:latin typeface="+mn-ea"/>
              </a:rPr>
              <a:t> 명령어를 사용한 새로운 오류 검사 방식 제안</a:t>
            </a:r>
            <a:endParaRPr lang="en-US" altLang="ko-KR" sz="1800" dirty="0">
              <a:latin typeface="+mn-ea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1)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UZP1</a:t>
            </a:r>
            <a:r>
              <a:rPr lang="ko-KR" altLang="en-US" sz="1600" dirty="0">
                <a:latin typeface="+mn-ea"/>
              </a:rPr>
              <a:t> 명령어를 통해 암호화된 데이터 추출 후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UZP2</a:t>
            </a:r>
            <a:r>
              <a:rPr lang="ko-KR" altLang="en-US" sz="1600" dirty="0">
                <a:latin typeface="+mn-ea"/>
              </a:rPr>
              <a:t> 명령어를 통해 중복된 데이터 추출</a:t>
            </a:r>
            <a:endParaRPr lang="en-US" altLang="ko-KR" sz="1600" dirty="0">
              <a:latin typeface="+mn-ea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2)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중복 데이터와 암호화된 데이터를 </a:t>
            </a:r>
            <a:r>
              <a:rPr lang="en-US" altLang="ko-KR" sz="1600" b="1" dirty="0">
                <a:latin typeface="+mn-ea"/>
              </a:rPr>
              <a:t>XOR </a:t>
            </a:r>
            <a:r>
              <a:rPr lang="ko-KR" altLang="en-US" sz="1600" b="1" dirty="0">
                <a:latin typeface="+mn-ea"/>
              </a:rPr>
              <a:t>연산</a:t>
            </a:r>
            <a:r>
              <a:rPr lang="ko-KR" altLang="en-US" sz="1600" dirty="0">
                <a:latin typeface="+mn-ea"/>
              </a:rPr>
              <a:t>하여 연산 오류 확인</a:t>
            </a:r>
            <a:endParaRPr lang="en-US" altLang="ko-KR" sz="1600" dirty="0">
              <a:latin typeface="+mn-ea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3)</a:t>
            </a:r>
            <a:r>
              <a:rPr lang="ko-KR" altLang="en-US" sz="1600" dirty="0">
                <a:latin typeface="+mn-ea"/>
              </a:rPr>
              <a:t> 암호화된 데이터가 저장된 레지스터에 위치한 </a:t>
            </a:r>
            <a:r>
              <a:rPr lang="en-US" altLang="ko-KR" sz="1600" dirty="0">
                <a:latin typeface="+mn-ea"/>
              </a:rPr>
              <a:t>KC(Known Cipher text)</a:t>
            </a:r>
            <a:r>
              <a:rPr lang="ko-KR" altLang="en-US" sz="1600" dirty="0">
                <a:latin typeface="+mn-ea"/>
              </a:rPr>
              <a:t> 추출</a:t>
            </a:r>
            <a:endParaRPr lang="en-US" altLang="ko-KR" sz="1600" dirty="0">
              <a:latin typeface="+mn-ea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4)</a:t>
            </a:r>
            <a:r>
              <a:rPr lang="ko-KR" altLang="en-US" sz="1600" dirty="0">
                <a:latin typeface="+mn-ea"/>
              </a:rPr>
              <a:t> 추출된 </a:t>
            </a:r>
            <a:r>
              <a:rPr lang="en-US" altLang="ko-KR" sz="1600" dirty="0">
                <a:latin typeface="+mn-ea"/>
              </a:rPr>
              <a:t>KC</a:t>
            </a:r>
            <a:r>
              <a:rPr lang="ko-KR" altLang="en-US" sz="1600" dirty="0" err="1">
                <a:latin typeface="+mn-ea"/>
              </a:rPr>
              <a:t>를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TBL</a:t>
            </a:r>
            <a:r>
              <a:rPr lang="ko-KR" altLang="en-US" sz="1600" dirty="0">
                <a:latin typeface="+mn-ea"/>
              </a:rPr>
              <a:t> 명령어 사용하여 올바르게 재정렬</a:t>
            </a:r>
            <a:endParaRPr lang="en-US" altLang="ko-KR" sz="1600" dirty="0">
              <a:latin typeface="+mn-ea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5)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KC</a:t>
            </a:r>
            <a:r>
              <a:rPr lang="ko-KR" altLang="en-US" sz="1600" b="1" dirty="0">
                <a:latin typeface="+mn-ea"/>
              </a:rPr>
              <a:t>와 알려진 암호문에 대해 </a:t>
            </a:r>
            <a:r>
              <a:rPr lang="en-US" altLang="ko-KR" sz="1600" b="1" dirty="0">
                <a:latin typeface="+mn-ea"/>
              </a:rPr>
              <a:t>XOR </a:t>
            </a:r>
            <a:r>
              <a:rPr lang="ko-KR" altLang="en-US" sz="1600" b="1" dirty="0">
                <a:latin typeface="+mn-ea"/>
              </a:rPr>
              <a:t>연산</a:t>
            </a:r>
            <a:r>
              <a:rPr lang="ko-KR" altLang="en-US" sz="1600" dirty="0">
                <a:latin typeface="+mn-ea"/>
              </a:rPr>
              <a:t> 후 비교</a:t>
            </a:r>
            <a:endParaRPr lang="en-US" altLang="ko-KR" sz="1600" dirty="0">
              <a:latin typeface="+mn-ea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 dirty="0">
                <a:latin typeface="+mn-ea"/>
              </a:rPr>
              <a:t>6)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5)</a:t>
            </a:r>
            <a:r>
              <a:rPr lang="ko-KR" altLang="en-US" sz="1600" dirty="0">
                <a:latin typeface="+mn-ea"/>
              </a:rPr>
              <a:t>의 연산 결과와 </a:t>
            </a:r>
            <a:r>
              <a:rPr lang="en-US" altLang="ko-KR" sz="1600" dirty="0">
                <a:latin typeface="+mn-ea"/>
              </a:rPr>
              <a:t>2)</a:t>
            </a:r>
            <a:r>
              <a:rPr lang="ko-KR" altLang="en-US" sz="1600" dirty="0">
                <a:latin typeface="+mn-ea"/>
              </a:rPr>
              <a:t>의 결과를 다시 </a:t>
            </a:r>
            <a:r>
              <a:rPr lang="en-US" altLang="ko-KR" sz="1600" dirty="0" err="1">
                <a:latin typeface="+mn-ea"/>
              </a:rPr>
              <a:t>xor</a:t>
            </a:r>
            <a:r>
              <a:rPr lang="ko-KR" altLang="en-US" sz="1600" dirty="0">
                <a:latin typeface="+mn-ea"/>
              </a:rPr>
              <a:t> 연산하였을 때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0</a:t>
            </a:r>
            <a:r>
              <a:rPr lang="ko-KR" altLang="en-US" sz="1600" dirty="0">
                <a:latin typeface="+mn-ea"/>
              </a:rPr>
              <a:t>이 결과값으로 나오면 오류 주입 </a:t>
            </a:r>
            <a:r>
              <a:rPr lang="en-US" altLang="ko-KR" sz="1600" dirty="0">
                <a:latin typeface="+mn-ea"/>
              </a:rPr>
              <a:t>X</a:t>
            </a:r>
            <a:endParaRPr lang="en-US" altLang="ko-KR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79259-494C-880E-C95C-F01A11AF5C30}"/>
              </a:ext>
            </a:extLst>
          </p:cNvPr>
          <p:cNvSpPr txBox="1"/>
          <p:nvPr/>
        </p:nvSpPr>
        <p:spPr>
          <a:xfrm>
            <a:off x="550623" y="6527142"/>
            <a:ext cx="112294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effectLst/>
                <a:latin typeface="+mn-ea"/>
              </a:rPr>
              <a:t>[1]</a:t>
            </a:r>
            <a:r>
              <a:rPr lang="ko-KR" altLang="en-US" sz="1000" dirty="0">
                <a:effectLst/>
                <a:latin typeface="+mn-ea"/>
              </a:rPr>
              <a:t> </a:t>
            </a:r>
            <a:r>
              <a:rPr lang="en" altLang="ko-Kore-KR" sz="1000" dirty="0">
                <a:effectLst/>
                <a:latin typeface="+mn-ea"/>
              </a:rPr>
              <a:t>Song, </a:t>
            </a:r>
            <a:r>
              <a:rPr lang="en" altLang="ko-Kore-KR" sz="1000" dirty="0" err="1">
                <a:effectLst/>
                <a:latin typeface="+mn-ea"/>
              </a:rPr>
              <a:t>Jingyo</a:t>
            </a:r>
            <a:r>
              <a:rPr lang="en" altLang="ko-Kore-KR" sz="1000" dirty="0">
                <a:effectLst/>
                <a:latin typeface="+mn-ea"/>
              </a:rPr>
              <a:t>, and </a:t>
            </a:r>
            <a:r>
              <a:rPr lang="en" altLang="ko-Kore-KR" sz="1000" dirty="0" err="1">
                <a:effectLst/>
                <a:latin typeface="+mn-ea"/>
              </a:rPr>
              <a:t>Seog</a:t>
            </a:r>
            <a:r>
              <a:rPr lang="en" altLang="ko-Kore-KR" sz="1000" dirty="0">
                <a:effectLst/>
                <a:latin typeface="+mn-ea"/>
              </a:rPr>
              <a:t> Chung </a:t>
            </a:r>
            <a:r>
              <a:rPr lang="en" altLang="ko-Kore-KR" sz="1000" dirty="0" err="1">
                <a:effectLst/>
                <a:latin typeface="+mn-ea"/>
              </a:rPr>
              <a:t>Seo</a:t>
            </a:r>
            <a:r>
              <a:rPr lang="en" altLang="ko-Kore-KR" sz="1000" dirty="0">
                <a:effectLst/>
                <a:latin typeface="+mn-ea"/>
              </a:rPr>
              <a:t>. "Secure and fast implementation of ARX-based block ciphers using ASIMD instructions in ARMv8 platforms." IEEE Access 8 (2020): 193138-193153. </a:t>
            </a:r>
            <a:endParaRPr lang="en" altLang="ko-Kore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374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ARMv8</a:t>
            </a:r>
            <a:r>
              <a:rPr lang="ko-KR" altLang="en-US" sz="2800" dirty="0">
                <a:latin typeface="+mj-ea"/>
              </a:rPr>
              <a:t> 상에서의 </a:t>
            </a:r>
            <a:r>
              <a:rPr lang="en-US" altLang="ko-KR" sz="2800" dirty="0">
                <a:latin typeface="+mj-ea"/>
              </a:rPr>
              <a:t>Fault Attack</a:t>
            </a:r>
            <a:r>
              <a:rPr lang="ko-KR" altLang="en-US" sz="2800" dirty="0">
                <a:latin typeface="+mj-ea"/>
              </a:rPr>
              <a:t>에 안전한 블록 암호 최적 구현 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n-ea"/>
              </a:rPr>
              <a:t>HIGHT</a:t>
            </a:r>
            <a:r>
              <a:rPr lang="ko-KR" altLang="en-US" sz="2400" dirty="0">
                <a:latin typeface="+mn-ea"/>
              </a:rPr>
              <a:t> 최적 구현</a:t>
            </a:r>
            <a:endParaRPr lang="en-US" altLang="ko-KR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err="1">
                <a:latin typeface="+mn-ea"/>
              </a:rPr>
              <a:t>평문과</a:t>
            </a:r>
            <a:r>
              <a:rPr lang="ko-KR" altLang="en-US" sz="2000" dirty="0">
                <a:latin typeface="+mn-ea"/>
              </a:rPr>
              <a:t> 알려진 </a:t>
            </a:r>
            <a:r>
              <a:rPr lang="ko-KR" altLang="en-US" sz="2000" dirty="0" err="1">
                <a:latin typeface="+mn-ea"/>
              </a:rPr>
              <a:t>평문을</a:t>
            </a:r>
            <a:r>
              <a:rPr lang="ko-KR" altLang="en-US" sz="2000" dirty="0">
                <a:latin typeface="+mn-ea"/>
              </a:rPr>
              <a:t> 벡터 레지스터에 로드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IRR</a:t>
            </a:r>
            <a:r>
              <a:rPr lang="ko-KR" altLang="en-US" sz="2000" dirty="0">
                <a:latin typeface="+mn-ea"/>
              </a:rPr>
              <a:t> 적용을 위해 </a:t>
            </a:r>
            <a:r>
              <a:rPr lang="en-US" altLang="ko-KR" sz="2000" dirty="0">
                <a:latin typeface="+mn-ea"/>
              </a:rPr>
              <a:t>MOV </a:t>
            </a:r>
            <a:r>
              <a:rPr lang="ko-KR" altLang="en-US" sz="2000" dirty="0">
                <a:latin typeface="+mn-ea"/>
              </a:rPr>
              <a:t>명령어와 </a:t>
            </a:r>
            <a:r>
              <a:rPr lang="en-US" altLang="ko-KR" sz="2000" dirty="0">
                <a:latin typeface="+mn-ea"/>
              </a:rPr>
              <a:t>TBL </a:t>
            </a:r>
            <a:r>
              <a:rPr lang="ko-KR" altLang="en-US" sz="2000" dirty="0">
                <a:latin typeface="+mn-ea"/>
              </a:rPr>
              <a:t>명령어로 레지스터 내부 정렬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메시지와 라운드 키에는 랜덤 </a:t>
            </a:r>
            <a:r>
              <a:rPr lang="ko-KR" altLang="en-US" sz="2000" dirty="0" err="1">
                <a:latin typeface="+mn-ea"/>
              </a:rPr>
              <a:t>셔플링</a:t>
            </a:r>
            <a:r>
              <a:rPr lang="ko-KR" altLang="en-US" sz="2000" dirty="0">
                <a:latin typeface="+mn-ea"/>
              </a:rPr>
              <a:t> 적용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HIGHT 32</a:t>
            </a:r>
            <a:r>
              <a:rPr lang="ko-KR" altLang="en-US" sz="2000" dirty="0">
                <a:latin typeface="+mn-ea"/>
              </a:rPr>
              <a:t>번의 라운드 수행 후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IRR </a:t>
            </a:r>
            <a:r>
              <a:rPr lang="ko-KR" altLang="en-US" sz="2000" dirty="0">
                <a:latin typeface="+mn-ea"/>
              </a:rPr>
              <a:t>적용하기 전과 같은 모양으로 내부 정렬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오류 검사를 통해 오류 여부 확인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레퍼런스보다 </a:t>
            </a:r>
            <a:r>
              <a:rPr lang="en-US" altLang="ko-KR" sz="2000" dirty="0">
                <a:latin typeface="+mn-ea"/>
              </a:rPr>
              <a:t>100%</a:t>
            </a:r>
            <a:r>
              <a:rPr lang="ko-KR" altLang="en-US" sz="2000" dirty="0">
                <a:latin typeface="+mn-ea"/>
              </a:rPr>
              <a:t> 성능 향상 보임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79259-494C-880E-C95C-F01A11AF5C30}"/>
              </a:ext>
            </a:extLst>
          </p:cNvPr>
          <p:cNvSpPr txBox="1"/>
          <p:nvPr/>
        </p:nvSpPr>
        <p:spPr>
          <a:xfrm>
            <a:off x="411163" y="6570932"/>
            <a:ext cx="112294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effectLst/>
                <a:latin typeface="+mn-ea"/>
              </a:rPr>
              <a:t>[1]</a:t>
            </a:r>
            <a:r>
              <a:rPr lang="ko-KR" altLang="en-US" sz="1000" dirty="0">
                <a:effectLst/>
                <a:latin typeface="+mn-ea"/>
              </a:rPr>
              <a:t> </a:t>
            </a:r>
            <a:r>
              <a:rPr lang="en" altLang="ko-Kore-KR" sz="1000" dirty="0">
                <a:effectLst/>
                <a:latin typeface="+mn-ea"/>
              </a:rPr>
              <a:t>Song, </a:t>
            </a:r>
            <a:r>
              <a:rPr lang="en" altLang="ko-Kore-KR" sz="1000" dirty="0" err="1">
                <a:effectLst/>
                <a:latin typeface="+mn-ea"/>
              </a:rPr>
              <a:t>Jingyo</a:t>
            </a:r>
            <a:r>
              <a:rPr lang="en" altLang="ko-Kore-KR" sz="1000" dirty="0">
                <a:effectLst/>
                <a:latin typeface="+mn-ea"/>
              </a:rPr>
              <a:t>, and </a:t>
            </a:r>
            <a:r>
              <a:rPr lang="en" altLang="ko-Kore-KR" sz="1000" dirty="0" err="1">
                <a:effectLst/>
                <a:latin typeface="+mn-ea"/>
              </a:rPr>
              <a:t>Seog</a:t>
            </a:r>
            <a:r>
              <a:rPr lang="en" altLang="ko-Kore-KR" sz="1000" dirty="0">
                <a:effectLst/>
                <a:latin typeface="+mn-ea"/>
              </a:rPr>
              <a:t> Chung </a:t>
            </a:r>
            <a:r>
              <a:rPr lang="en" altLang="ko-Kore-KR" sz="1000" dirty="0" err="1">
                <a:effectLst/>
                <a:latin typeface="+mn-ea"/>
              </a:rPr>
              <a:t>Seo</a:t>
            </a:r>
            <a:r>
              <a:rPr lang="en" altLang="ko-Kore-KR" sz="1000" dirty="0">
                <a:effectLst/>
                <a:latin typeface="+mn-ea"/>
              </a:rPr>
              <a:t>. "Secure and fast implementation of ARX-based block ciphers using ASIMD instructions in ARMv8 platforms." IEEE Access 8 (2020): 193138-193153. </a:t>
            </a:r>
            <a:endParaRPr lang="en" altLang="ko-Kore-KR" sz="1000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6481FC-F07F-3286-64CA-55FA1C8B5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093"/>
          <a:stretch/>
        </p:blipFill>
        <p:spPr>
          <a:xfrm>
            <a:off x="1978667" y="4840017"/>
            <a:ext cx="8234666" cy="173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6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ARMv8</a:t>
            </a:r>
            <a:r>
              <a:rPr lang="ko-KR" altLang="en-US" sz="2800" dirty="0">
                <a:latin typeface="+mj-ea"/>
              </a:rPr>
              <a:t> 상에서의 </a:t>
            </a:r>
            <a:r>
              <a:rPr lang="en-US" altLang="ko-KR" sz="2800" dirty="0">
                <a:latin typeface="+mj-ea"/>
              </a:rPr>
              <a:t>Fault Attack</a:t>
            </a:r>
            <a:r>
              <a:rPr lang="ko-KR" altLang="en-US" sz="2800" dirty="0">
                <a:latin typeface="+mj-ea"/>
              </a:rPr>
              <a:t>에 안전한 블록 암호 최적 구현 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n-ea"/>
              </a:rPr>
              <a:t>CHAM</a:t>
            </a:r>
            <a:r>
              <a:rPr lang="ko-KR" altLang="en-US" sz="2400" dirty="0">
                <a:latin typeface="+mn-ea"/>
              </a:rPr>
              <a:t> 최적 구현</a:t>
            </a:r>
            <a:endParaRPr lang="en-US" altLang="ko-KR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HIGHT</a:t>
            </a:r>
            <a:r>
              <a:rPr lang="ko-KR" altLang="en-US" sz="2000" dirty="0">
                <a:latin typeface="+mn-ea"/>
              </a:rPr>
              <a:t>와 유사하게 구현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각 라운드를 랜덤 </a:t>
            </a:r>
            <a:r>
              <a:rPr lang="ko-KR" altLang="en-US" sz="2000" dirty="0" err="1">
                <a:latin typeface="+mn-ea"/>
              </a:rPr>
              <a:t>셔플링으로</a:t>
            </a:r>
            <a:r>
              <a:rPr lang="ko-KR" altLang="en-US" sz="2000" dirty="0">
                <a:latin typeface="+mn-ea"/>
              </a:rPr>
              <a:t> 수행한 </a:t>
            </a:r>
            <a:r>
              <a:rPr lang="en-US" altLang="ko-KR" sz="2000" dirty="0">
                <a:latin typeface="+mn-ea"/>
              </a:rPr>
              <a:t>HIGHT</a:t>
            </a:r>
            <a:r>
              <a:rPr lang="ko-KR" altLang="en-US" sz="2000" dirty="0">
                <a:latin typeface="+mn-ea"/>
              </a:rPr>
              <a:t> 달리 </a:t>
            </a:r>
            <a:r>
              <a:rPr lang="en-US" altLang="ko-KR" sz="2000" dirty="0">
                <a:latin typeface="+mn-ea"/>
              </a:rPr>
              <a:t>4</a:t>
            </a:r>
            <a:r>
              <a:rPr lang="ko-KR" altLang="en-US" sz="2000" dirty="0">
                <a:latin typeface="+mn-ea"/>
              </a:rPr>
              <a:t>라운드마다 한번씩 랜덤 </a:t>
            </a:r>
            <a:r>
              <a:rPr lang="ko-KR" altLang="en-US" sz="2000" dirty="0" err="1">
                <a:latin typeface="+mn-ea"/>
              </a:rPr>
              <a:t>셔플링</a:t>
            </a:r>
            <a:r>
              <a:rPr lang="ko-KR" altLang="en-US" sz="2000" dirty="0">
                <a:latin typeface="+mn-ea"/>
              </a:rPr>
              <a:t> 수행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이외의 과정은 </a:t>
            </a:r>
            <a:r>
              <a:rPr lang="en-US" altLang="ko-KR" sz="2000" dirty="0">
                <a:latin typeface="+mn-ea"/>
              </a:rPr>
              <a:t>HIGHT</a:t>
            </a:r>
            <a:r>
              <a:rPr lang="ko-KR" altLang="en-US" sz="2000" dirty="0">
                <a:latin typeface="+mn-ea"/>
              </a:rPr>
              <a:t>와 동일하게 구현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레퍼런스 코드 대비 </a:t>
            </a:r>
            <a:endParaRPr lang="en-US" altLang="ko-KR" sz="2000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CHAM-64/128 : 130% </a:t>
            </a:r>
            <a:r>
              <a:rPr lang="ko-KR" altLang="en-US" sz="1600" dirty="0">
                <a:latin typeface="+mn-ea"/>
              </a:rPr>
              <a:t>성능 향상</a:t>
            </a:r>
            <a:endParaRPr lang="en-US" altLang="ko-KR" sz="1600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CHAM-128/128 : 230% </a:t>
            </a:r>
            <a:r>
              <a:rPr lang="ko-KR" altLang="en-US" sz="1600" dirty="0">
                <a:latin typeface="+mn-ea"/>
              </a:rPr>
              <a:t>성능 향상</a:t>
            </a:r>
            <a:endParaRPr lang="en-US" altLang="ko-KR" sz="1600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CHAM-128/256 : 190% </a:t>
            </a:r>
            <a:r>
              <a:rPr lang="ko-KR" altLang="en-US" sz="1600" dirty="0">
                <a:latin typeface="+mn-ea"/>
              </a:rPr>
              <a:t>성능 향상</a:t>
            </a:r>
            <a:endParaRPr lang="en-US" altLang="ko-KR" sz="1600" dirty="0">
              <a:latin typeface="+mn-ea"/>
            </a:endParaRPr>
          </a:p>
          <a:p>
            <a:pPr lvl="2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lvl="2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79259-494C-880E-C95C-F01A11AF5C30}"/>
              </a:ext>
            </a:extLst>
          </p:cNvPr>
          <p:cNvSpPr txBox="1"/>
          <p:nvPr/>
        </p:nvSpPr>
        <p:spPr>
          <a:xfrm>
            <a:off x="411163" y="6527142"/>
            <a:ext cx="112294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effectLst/>
                <a:latin typeface="+mn-ea"/>
              </a:rPr>
              <a:t>[1]</a:t>
            </a:r>
            <a:r>
              <a:rPr lang="ko-KR" altLang="en-US" sz="1000" dirty="0">
                <a:effectLst/>
                <a:latin typeface="+mn-ea"/>
              </a:rPr>
              <a:t> </a:t>
            </a:r>
            <a:r>
              <a:rPr lang="en" altLang="ko-Kore-KR" sz="1000" dirty="0">
                <a:effectLst/>
                <a:latin typeface="+mn-ea"/>
              </a:rPr>
              <a:t>Song, </a:t>
            </a:r>
            <a:r>
              <a:rPr lang="en" altLang="ko-Kore-KR" sz="1000" dirty="0" err="1">
                <a:effectLst/>
                <a:latin typeface="+mn-ea"/>
              </a:rPr>
              <a:t>Jingyo</a:t>
            </a:r>
            <a:r>
              <a:rPr lang="en" altLang="ko-Kore-KR" sz="1000" dirty="0">
                <a:effectLst/>
                <a:latin typeface="+mn-ea"/>
              </a:rPr>
              <a:t>, and </a:t>
            </a:r>
            <a:r>
              <a:rPr lang="en" altLang="ko-Kore-KR" sz="1000" dirty="0" err="1">
                <a:effectLst/>
                <a:latin typeface="+mn-ea"/>
              </a:rPr>
              <a:t>Seog</a:t>
            </a:r>
            <a:r>
              <a:rPr lang="en" altLang="ko-Kore-KR" sz="1000" dirty="0">
                <a:effectLst/>
                <a:latin typeface="+mn-ea"/>
              </a:rPr>
              <a:t> Chung </a:t>
            </a:r>
            <a:r>
              <a:rPr lang="en" altLang="ko-Kore-KR" sz="1000" dirty="0" err="1">
                <a:effectLst/>
                <a:latin typeface="+mn-ea"/>
              </a:rPr>
              <a:t>Seo</a:t>
            </a:r>
            <a:r>
              <a:rPr lang="en" altLang="ko-Kore-KR" sz="1000" dirty="0">
                <a:effectLst/>
                <a:latin typeface="+mn-ea"/>
              </a:rPr>
              <a:t>. "Secure and fast implementation of ARX-based block ciphers using ASIMD instructions in ARMv8 platforms." IEEE Access 8 (2020): 193138-193153. </a:t>
            </a:r>
            <a:endParaRPr lang="en" altLang="ko-Kore-KR" sz="10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CBEAF6-4E90-8267-4AE9-38677086F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459" y="5359447"/>
            <a:ext cx="6595082" cy="10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9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+mj-ea"/>
              </a:rPr>
              <a:t>ARMv8</a:t>
            </a:r>
            <a:r>
              <a:rPr lang="ko-KR" altLang="en-US" sz="2800" dirty="0">
                <a:latin typeface="+mj-ea"/>
              </a:rPr>
              <a:t> 상에서의 </a:t>
            </a:r>
            <a:r>
              <a:rPr lang="en-US" altLang="ko-KR" sz="2800" dirty="0">
                <a:latin typeface="+mj-ea"/>
              </a:rPr>
              <a:t>Fault Attack</a:t>
            </a:r>
            <a:r>
              <a:rPr lang="ko-KR" altLang="en-US" sz="2800" dirty="0">
                <a:latin typeface="+mj-ea"/>
              </a:rPr>
              <a:t>에 안전한 블록 암호 최적 구현 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n-ea"/>
              </a:rPr>
              <a:t>PIPO </a:t>
            </a:r>
            <a:r>
              <a:rPr lang="ko-KR" altLang="en-US" sz="2400" dirty="0">
                <a:latin typeface="+mn-ea"/>
              </a:rPr>
              <a:t>최적 구현</a:t>
            </a:r>
            <a:endParaRPr lang="en-US" altLang="ko-KR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Song et al.[2]</a:t>
            </a:r>
            <a:r>
              <a:rPr lang="ko-KR" altLang="en-US" sz="2000" dirty="0">
                <a:latin typeface="+mn-ea"/>
              </a:rPr>
              <a:t>는  </a:t>
            </a:r>
            <a:r>
              <a:rPr lang="en-US" altLang="ko-KR" sz="2000" dirty="0">
                <a:latin typeface="+mn-ea"/>
              </a:rPr>
              <a:t>ARM/NEON </a:t>
            </a:r>
            <a:r>
              <a:rPr lang="ko-KR" altLang="en-US" sz="2000" dirty="0">
                <a:latin typeface="+mn-ea"/>
              </a:rPr>
              <a:t>프로세서의 각각의 명령어 모두를 사용하는 </a:t>
            </a:r>
            <a:r>
              <a:rPr lang="en-US" altLang="ko-KR" sz="2000" dirty="0">
                <a:latin typeface="+mn-ea"/>
              </a:rPr>
              <a:t>interleaved </a:t>
            </a:r>
            <a:r>
              <a:rPr lang="ko-KR" altLang="en-US" sz="2000" dirty="0">
                <a:latin typeface="+mn-ea"/>
              </a:rPr>
              <a:t>방식의 랜덤 </a:t>
            </a:r>
            <a:r>
              <a:rPr lang="ko-KR" altLang="en-US" sz="2000" dirty="0" err="1">
                <a:latin typeface="+mn-ea"/>
              </a:rPr>
              <a:t>셔플링</a:t>
            </a:r>
            <a:r>
              <a:rPr lang="ko-KR" altLang="en-US" sz="2000" dirty="0">
                <a:latin typeface="+mn-ea"/>
              </a:rPr>
              <a:t> 제안</a:t>
            </a:r>
            <a:endParaRPr lang="en-US" altLang="ko-KR" sz="1600" dirty="0"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Interleaved </a:t>
            </a:r>
            <a:r>
              <a:rPr lang="ko-KR" altLang="en-US" sz="1600" dirty="0">
                <a:latin typeface="+mn-ea"/>
              </a:rPr>
              <a:t>방식을 적용하면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ARM </a:t>
            </a:r>
            <a:r>
              <a:rPr lang="ko-KR" altLang="en-US" sz="1600" dirty="0">
                <a:latin typeface="+mn-ea"/>
              </a:rPr>
              <a:t>연산에 대한 </a:t>
            </a:r>
            <a:r>
              <a:rPr lang="en-US" altLang="ko-KR" sz="1600" dirty="0">
                <a:latin typeface="+mn-ea"/>
              </a:rPr>
              <a:t>Latency</a:t>
            </a:r>
            <a:r>
              <a:rPr lang="ko-KR" altLang="en-US" sz="1600" dirty="0">
                <a:latin typeface="+mn-ea"/>
              </a:rPr>
              <a:t>가 </a:t>
            </a:r>
            <a:r>
              <a:rPr lang="en-US" altLang="ko-KR" sz="1600" dirty="0">
                <a:latin typeface="+mn-ea"/>
              </a:rPr>
              <a:t>NEON</a:t>
            </a:r>
            <a:r>
              <a:rPr lang="ko-KR" altLang="en-US" sz="1600" dirty="0">
                <a:latin typeface="+mn-ea"/>
              </a:rPr>
              <a:t>의  오버헤드에 숨겨져  전체적인 연산 오버헤드 줄일 수 있음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PIPO </a:t>
            </a:r>
            <a:r>
              <a:rPr lang="ko-KR" altLang="en-US" sz="1600" dirty="0">
                <a:latin typeface="+mn-ea"/>
              </a:rPr>
              <a:t>레퍼런스보다 </a:t>
            </a:r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배 빠른 성능을 보임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endParaRPr lang="ko-KR" altLang="en-US" sz="20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B05842-417A-80FB-D1A4-A2B33F69D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971" y="4586412"/>
            <a:ext cx="6122058" cy="1623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9209CB-3AF1-E2FE-35F5-39CCBA3EB118}"/>
              </a:ext>
            </a:extLst>
          </p:cNvPr>
          <p:cNvSpPr txBox="1"/>
          <p:nvPr/>
        </p:nvSpPr>
        <p:spPr>
          <a:xfrm>
            <a:off x="411163" y="6527142"/>
            <a:ext cx="98379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effectLst/>
                <a:latin typeface="HCRBatang"/>
              </a:rPr>
              <a:t>[2]</a:t>
            </a:r>
            <a:r>
              <a:rPr lang="ko-KR" altLang="en-US" sz="1000" dirty="0">
                <a:effectLst/>
                <a:latin typeface="HCRBatang"/>
              </a:rPr>
              <a:t> </a:t>
            </a:r>
            <a:r>
              <a:rPr lang="en" altLang="ko-Kore-KR" sz="1000" dirty="0">
                <a:effectLst/>
                <a:latin typeface="HCRBatang"/>
              </a:rPr>
              <a:t>Song, </a:t>
            </a:r>
            <a:r>
              <a:rPr lang="en" altLang="ko-Kore-KR" sz="1000" dirty="0" err="1">
                <a:effectLst/>
                <a:latin typeface="HCRBatang"/>
              </a:rPr>
              <a:t>Jingyo</a:t>
            </a:r>
            <a:r>
              <a:rPr lang="en" altLang="ko-Kore-KR" sz="1000" dirty="0">
                <a:effectLst/>
                <a:latin typeface="HCRBatang"/>
              </a:rPr>
              <a:t>, </a:t>
            </a:r>
            <a:r>
              <a:rPr lang="en" altLang="ko-Kore-KR" sz="1000" dirty="0" err="1">
                <a:effectLst/>
                <a:latin typeface="HCRBatang"/>
              </a:rPr>
              <a:t>Youngbeom</a:t>
            </a:r>
            <a:r>
              <a:rPr lang="en" altLang="ko-Kore-KR" sz="1000" dirty="0">
                <a:effectLst/>
                <a:latin typeface="HCRBatang"/>
              </a:rPr>
              <a:t> Kim, and </a:t>
            </a:r>
            <a:r>
              <a:rPr lang="en" altLang="ko-Kore-KR" sz="1000" dirty="0" err="1">
                <a:effectLst/>
                <a:latin typeface="HCRBatang"/>
              </a:rPr>
              <a:t>Seog</a:t>
            </a:r>
            <a:r>
              <a:rPr lang="en" altLang="ko-Kore-KR" sz="1000" dirty="0">
                <a:effectLst/>
                <a:latin typeface="HCRBatang"/>
              </a:rPr>
              <a:t> Chung </a:t>
            </a:r>
            <a:r>
              <a:rPr lang="en" altLang="ko-Kore-KR" sz="1000" dirty="0" err="1">
                <a:effectLst/>
                <a:latin typeface="HCRBatang"/>
              </a:rPr>
              <a:t>Seo</a:t>
            </a:r>
            <a:r>
              <a:rPr lang="en" altLang="ko-Kore-KR" sz="1000" dirty="0">
                <a:effectLst/>
                <a:latin typeface="HCRBatang"/>
              </a:rPr>
              <a:t>. "High-Speed Fault Attack Resistant Implementation of PIPO Block Cipher on ARM Cortex-A." IEEE Access 9 (2021): 162893-162908. </a:t>
            </a:r>
            <a:endParaRPr lang="en" altLang="ko-Kore-KR" sz="1000" dirty="0"/>
          </a:p>
        </p:txBody>
      </p:sp>
    </p:spTree>
    <p:extLst>
      <p:ext uri="{BB962C8B-B14F-4D97-AF65-F5344CB8AC3E}">
        <p14:creationId xmlns:p14="http://schemas.microsoft.com/office/powerpoint/2010/main" val="212130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결론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본 논문에서는 </a:t>
            </a:r>
            <a:r>
              <a:rPr lang="en-US" altLang="ko-KR" sz="2400" dirty="0">
                <a:latin typeface="+mn-ea"/>
              </a:rPr>
              <a:t>ARMv8 </a:t>
            </a:r>
            <a:r>
              <a:rPr lang="ko-KR" altLang="en-US" sz="2400" dirty="0">
                <a:latin typeface="+mn-ea"/>
              </a:rPr>
              <a:t>상에서의 </a:t>
            </a:r>
            <a:r>
              <a:rPr lang="en-US" altLang="ko-KR" sz="2400" dirty="0">
                <a:latin typeface="+mn-ea"/>
              </a:rPr>
              <a:t>Fault Attack</a:t>
            </a:r>
            <a:r>
              <a:rPr lang="ko-KR" altLang="en-US" sz="2400" dirty="0">
                <a:latin typeface="+mn-ea"/>
              </a:rPr>
              <a:t>에 안전한 블록 암호 최적 구현 연구 동향에 대해 살펴봄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TBL</a:t>
            </a:r>
            <a:r>
              <a:rPr lang="ko-KR" altLang="en-US" sz="2000" dirty="0">
                <a:latin typeface="+mn-ea"/>
              </a:rPr>
              <a:t> 명령어를 사용하여 효율적인 랜덤 </a:t>
            </a:r>
            <a:r>
              <a:rPr lang="ko-KR" altLang="en-US" sz="2000" dirty="0" err="1">
                <a:latin typeface="+mn-ea"/>
              </a:rPr>
              <a:t>셔플링</a:t>
            </a:r>
            <a:r>
              <a:rPr lang="ko-KR" altLang="en-US" sz="2000" dirty="0">
                <a:latin typeface="+mn-ea"/>
              </a:rPr>
              <a:t> 기법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새로운 오류 검사 방식 제안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ARM/NEON Interleaved </a:t>
            </a:r>
            <a:r>
              <a:rPr lang="ko-KR" altLang="en-US" sz="2000" dirty="0">
                <a:latin typeface="+mn-ea"/>
              </a:rPr>
              <a:t>방식을 적용한 효율적인 랜덤 </a:t>
            </a:r>
            <a:r>
              <a:rPr lang="ko-KR" altLang="en-US" sz="2000" dirty="0" err="1">
                <a:latin typeface="+mn-ea"/>
              </a:rPr>
              <a:t>셔플링</a:t>
            </a:r>
            <a:r>
              <a:rPr lang="ko-KR" altLang="en-US" sz="2000" dirty="0">
                <a:latin typeface="+mn-ea"/>
              </a:rPr>
              <a:t> 기법 제안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향후 연구로</a:t>
            </a:r>
            <a:r>
              <a:rPr lang="en-US" altLang="ko-KR" sz="2400" dirty="0">
                <a:latin typeface="+mn-ea"/>
              </a:rPr>
              <a:t>,</a:t>
            </a:r>
            <a:r>
              <a:rPr lang="ko-KR" altLang="en-US" sz="2400">
                <a:latin typeface="+mn-ea"/>
              </a:rPr>
              <a:t> 다른 </a:t>
            </a:r>
            <a:r>
              <a:rPr lang="ko-KR" altLang="en-US" sz="2400" dirty="0">
                <a:latin typeface="+mn-ea"/>
              </a:rPr>
              <a:t>블록 암호에 대해서도 </a:t>
            </a:r>
            <a:r>
              <a:rPr lang="en-US" altLang="ko-KR" sz="2400" dirty="0">
                <a:latin typeface="+mn-ea"/>
              </a:rPr>
              <a:t>ARMv8</a:t>
            </a:r>
            <a:r>
              <a:rPr lang="ko-KR" altLang="en-US" sz="2400" dirty="0">
                <a:latin typeface="+mn-ea"/>
              </a:rPr>
              <a:t> 상에서의 </a:t>
            </a:r>
            <a:r>
              <a:rPr lang="en-US" altLang="ko-KR" sz="2400" dirty="0">
                <a:latin typeface="+mn-ea"/>
              </a:rPr>
              <a:t>Fault Attack</a:t>
            </a:r>
            <a:r>
              <a:rPr lang="ko-KR" altLang="en-US" sz="2400" dirty="0">
                <a:latin typeface="+mn-ea"/>
              </a:rPr>
              <a:t>에 안전한 최적 구현 제안</a:t>
            </a:r>
            <a:r>
              <a:rPr lang="en-US" altLang="ko-KR" sz="2400" dirty="0"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417582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CLEAN]_CryptoCraft Lab PPT 양식" id="{8C68638E-4867-E749-8486-D39A28E80D84}" vid="{6C0921E3-463B-8043-88E7-28D1BBB440D6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CLEAN]_CryptoCraft Lab PPT 양식" id="{8C68638E-4867-E749-8486-D39A28E80D84}" vid="{EF4CA654-8630-AD43-99D8-2157A50053C2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CryptoCraft 테마</Template>
  <TotalTime>91</TotalTime>
  <Words>794</Words>
  <Application>Microsoft Macintosh PowerPoint</Application>
  <PresentationFormat>와이드스크린</PresentationFormat>
  <Paragraphs>102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HCRBatang</vt:lpstr>
      <vt:lpstr>맑은 고딕</vt:lpstr>
      <vt:lpstr>Arial</vt:lpstr>
      <vt:lpstr>Cambria Math</vt:lpstr>
      <vt:lpstr>CryptoCraft 테마</vt:lpstr>
      <vt:lpstr>제목 테마</vt:lpstr>
      <vt:lpstr>ARMv8 상에서의 Fault Attack에 안전한 블록 암호 최적 구현 연구 동향 </vt:lpstr>
      <vt:lpstr>PowerPoint 프레젠테이션</vt:lpstr>
      <vt:lpstr>Fault Attack Resistance</vt:lpstr>
      <vt:lpstr>ARMv8 Processor</vt:lpstr>
      <vt:lpstr>ARMv8 상에서의 Fault Attack에 안전한 블록 암호 최적 구현 동향</vt:lpstr>
      <vt:lpstr>ARMv8 상에서의 Fault Attack에 안전한 블록 암호 최적 구현 동향</vt:lpstr>
      <vt:lpstr>ARMv8 상에서의 Fault Attack에 안전한 블록 암호 최적 구현 동향</vt:lpstr>
      <vt:lpstr>ARMv8 상에서의 Fault Attack에 안전한 블록 암호 최적 구현 동향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ARMv8 상에서의 Fault Attack에 안전한 블록 암호 최적 구현 연구 동향 </dc:title>
  <dc:creator>심민주</dc:creator>
  <cp:lastModifiedBy>심민주</cp:lastModifiedBy>
  <cp:revision>2</cp:revision>
  <dcterms:created xsi:type="dcterms:W3CDTF">2022-10-04T10:22:50Z</dcterms:created>
  <dcterms:modified xsi:type="dcterms:W3CDTF">2022-10-10T23:41:27Z</dcterms:modified>
</cp:coreProperties>
</file>