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0" r:id="rId4"/>
    <p:sldId id="281" r:id="rId5"/>
    <p:sldId id="286" r:id="rId6"/>
    <p:sldId id="284" r:id="rId7"/>
    <p:sldId id="285" r:id="rId8"/>
    <p:sldId id="28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r>
              <a:rPr lang="ko-KR" altLang="en-US" dirty="0"/>
              <a:t>상에서의 </a:t>
            </a:r>
            <a:r>
              <a:rPr lang="en-US" altLang="ko-KR" dirty="0"/>
              <a:t>NTT</a:t>
            </a:r>
            <a:r>
              <a:rPr lang="ko-KR" altLang="en-US" dirty="0"/>
              <a:t> 구현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E75B6"/>
                </a:solidFill>
              </a:rPr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817867"/>
          </a:xfrm>
        </p:spPr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공모전에서 최종 선택된 암호의 대부분은 격자 기반 암호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18ABB-7DD4-1FF0-C656-CFADAA2C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56" y="1970392"/>
            <a:ext cx="4267775" cy="2233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85E95C-4CAC-A430-7BFA-50C943C0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56" y="3159093"/>
            <a:ext cx="4270738" cy="349116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E644CC6-CFEE-EC35-5547-7E796C399DE6}"/>
              </a:ext>
            </a:extLst>
          </p:cNvPr>
          <p:cNvSpPr txBox="1">
            <a:spLocks/>
          </p:cNvSpPr>
          <p:nvPr/>
        </p:nvSpPr>
        <p:spPr>
          <a:xfrm>
            <a:off x="411164" y="2153007"/>
            <a:ext cx="6915930" cy="449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격자 기반 암호에서는 다항식 곱셈이 많이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정수 다항식 곱셈을 위해서 </a:t>
            </a:r>
            <a:r>
              <a:rPr lang="en-US" altLang="ko-KR" dirty="0"/>
              <a:t>NTT</a:t>
            </a:r>
            <a:r>
              <a:rPr lang="ko-KR" altLang="en-US" dirty="0"/>
              <a:t> 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논문에서는 고성능 임베디드 </a:t>
            </a:r>
            <a:r>
              <a:rPr lang="en-US" altLang="ko-KR" dirty="0"/>
              <a:t>64-bit </a:t>
            </a:r>
            <a:r>
              <a:rPr lang="ko-KR" altLang="en-US" dirty="0"/>
              <a:t>아키텍처인 </a:t>
            </a:r>
            <a:r>
              <a:rPr lang="en-US" altLang="ko-KR" dirty="0"/>
              <a:t>ARMv8</a:t>
            </a:r>
            <a:r>
              <a:rPr lang="ko-KR" altLang="en-US" dirty="0"/>
              <a:t>상에서의 </a:t>
            </a:r>
            <a:r>
              <a:rPr lang="en-US" altLang="ko-KR" dirty="0"/>
              <a:t>NTT</a:t>
            </a:r>
            <a:r>
              <a:rPr lang="ko-KR" altLang="en-US" dirty="0"/>
              <a:t> 구현 연구 동향 조사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NTT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Theoretic</a:t>
            </a:r>
            <a:r>
              <a:rPr lang="ko-KR" altLang="en-US" dirty="0"/>
              <a:t> </a:t>
            </a:r>
            <a:r>
              <a:rPr lang="en-US" altLang="ko-KR" dirty="0"/>
              <a:t>Transform(NTT)</a:t>
            </a:r>
            <a:r>
              <a:rPr lang="ko-KR" altLang="en-US" dirty="0"/>
              <a:t>는 고전적인 </a:t>
            </a:r>
            <a:r>
              <a:rPr lang="en-US" altLang="ko-KR" dirty="0"/>
              <a:t>DFT</a:t>
            </a:r>
            <a:r>
              <a:rPr lang="ko-KR" altLang="en-US" dirty="0" err="1"/>
              <a:t>를</a:t>
            </a:r>
            <a:r>
              <a:rPr lang="ko-KR" altLang="en-US" dirty="0"/>
              <a:t> 유한 필드로 일반화한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다항식 곱셈의 계산 복잡도를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O(n*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FE8B8-477B-5524-DC3B-2919125D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62" y="4159599"/>
            <a:ext cx="3868606" cy="630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73D5C-F6E4-8A06-FAE8-4B3D2B2D4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84" y="5263949"/>
            <a:ext cx="3847584" cy="883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3744CA-FE1B-2F1B-A992-0DDD3733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828" y="4831295"/>
            <a:ext cx="3941904" cy="47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E9ECC-2839-64C4-70E0-B883B248587F}"/>
              </a:ext>
            </a:extLst>
          </p:cNvPr>
          <p:cNvSpPr txBox="1"/>
          <p:nvPr/>
        </p:nvSpPr>
        <p:spPr>
          <a:xfrm>
            <a:off x="611645" y="42903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NTT(a)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EFE2B-7FDE-E781-48AD-55692E078E92}"/>
              </a:ext>
            </a:extLst>
          </p:cNvPr>
          <p:cNvSpPr txBox="1"/>
          <p:nvPr/>
        </p:nvSpPr>
        <p:spPr>
          <a:xfrm>
            <a:off x="557324" y="5520809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NTT</a:t>
            </a:r>
            <a:r>
              <a:rPr kumimoji="1" lang="en-US" altLang="ko-KR" baseline="30000" dirty="0"/>
              <a:t>-1</a:t>
            </a:r>
            <a:r>
              <a:rPr kumimoji="1" lang="en-US" altLang="ko-Kore-KR" dirty="0"/>
              <a:t>(a)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99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Neon NTT: Faster </a:t>
            </a:r>
            <a:r>
              <a:rPr lang="en-US" altLang="ko-KR" dirty="0" err="1"/>
              <a:t>Dilithium</a:t>
            </a:r>
            <a:r>
              <a:rPr lang="en-US" altLang="ko-KR" dirty="0"/>
              <a:t>, </a:t>
            </a:r>
            <a:r>
              <a:rPr lang="en-US" altLang="ko-KR" dirty="0" err="1"/>
              <a:t>Kyber</a:t>
            </a:r>
            <a:r>
              <a:rPr lang="en-US" altLang="ko-KR" dirty="0"/>
              <a:t>, and Saber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75597"/>
          </a:xfrm>
        </p:spPr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</a:t>
            </a:r>
            <a:r>
              <a:rPr lang="en-US" altLang="ko-KR" dirty="0"/>
              <a:t> Becker</a:t>
            </a:r>
            <a:r>
              <a:rPr lang="ko-KR" altLang="en-US" dirty="0"/>
              <a:t>는 </a:t>
            </a:r>
            <a:r>
              <a:rPr lang="en-US" altLang="ko-KR" dirty="0"/>
              <a:t>NIST PQC </a:t>
            </a:r>
            <a:r>
              <a:rPr lang="ko-KR" altLang="en-US" dirty="0"/>
              <a:t>격자 기반 암호들의 정수 다항식 곱셈 </a:t>
            </a:r>
            <a:r>
              <a:rPr lang="en-US" altLang="ko-KR" dirty="0"/>
              <a:t>NTT </a:t>
            </a:r>
            <a:r>
              <a:rPr lang="ko-KR" altLang="en-US" dirty="0"/>
              <a:t>알고리즘에 대해 연구하였다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NTT</a:t>
            </a:r>
            <a:r>
              <a:rPr lang="ko-KR" altLang="en-US" dirty="0"/>
              <a:t>외의 다항식 곱셈에 대한 다른 </a:t>
            </a:r>
            <a:r>
              <a:rPr lang="ko-KR" altLang="en-US" dirty="0" err="1"/>
              <a:t>곱셈기</a:t>
            </a:r>
            <a:r>
              <a:rPr lang="en-US" altLang="ko-KR" dirty="0"/>
              <a:t>(Toom-Cook, Karatsuba)</a:t>
            </a:r>
            <a:r>
              <a:rPr lang="ko-KR" altLang="en-US" dirty="0"/>
              <a:t>와 비교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효율적인 곱셈을 위해서 몽고메리 곱셈과 거의 동일하지만 </a:t>
            </a:r>
            <a:r>
              <a:rPr lang="en-US" altLang="ko-KR" dirty="0"/>
              <a:t>NEON</a:t>
            </a:r>
            <a:r>
              <a:rPr lang="ko-KR" altLang="en-US" dirty="0"/>
              <a:t>에 특히 적합한 </a:t>
            </a:r>
            <a:r>
              <a:rPr lang="en-US" altLang="ko-KR" dirty="0"/>
              <a:t>Barrett-reduction</a:t>
            </a:r>
            <a:r>
              <a:rPr lang="ko-KR" altLang="en-US" dirty="0"/>
              <a:t> 기반의 알려진 인자 곱셈을 포함하여 기존 구현을 개선한 새로운 구현 기법 제안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Saber</a:t>
            </a:r>
            <a:r>
              <a:rPr lang="ko-KR" altLang="en-US" dirty="0"/>
              <a:t>에서 </a:t>
            </a:r>
            <a:r>
              <a:rPr lang="en-US" altLang="ko-KR" dirty="0"/>
              <a:t>NTT</a:t>
            </a:r>
            <a:r>
              <a:rPr lang="ko-KR" altLang="en-US" dirty="0"/>
              <a:t>는 </a:t>
            </a:r>
            <a:r>
              <a:rPr lang="en-US" altLang="ko-KR" dirty="0"/>
              <a:t>Toom-Cook</a:t>
            </a:r>
            <a:r>
              <a:rPr lang="ko-KR" altLang="en-US" dirty="0"/>
              <a:t> 곱셈 보다 </a:t>
            </a:r>
            <a:r>
              <a:rPr lang="en-US" altLang="ko-KR" dirty="0"/>
              <a:t>2</a:t>
            </a:r>
            <a:r>
              <a:rPr lang="ko-KR" altLang="en-US" dirty="0"/>
              <a:t>배 높은 성능을 보여주고</a:t>
            </a:r>
            <a:r>
              <a:rPr lang="en-US" altLang="ko-KR" dirty="0"/>
              <a:t>,</a:t>
            </a:r>
            <a:r>
              <a:rPr lang="ko-KR" altLang="en-US" dirty="0"/>
              <a:t> 제안 기법을 적용하여 </a:t>
            </a:r>
            <a:r>
              <a:rPr lang="en-US" altLang="ko-KR" dirty="0"/>
              <a:t>Apple M1</a:t>
            </a:r>
            <a:r>
              <a:rPr lang="ko-KR" altLang="en-US" dirty="0"/>
              <a:t>에서 </a:t>
            </a:r>
            <a:r>
              <a:rPr lang="en-US" altLang="ko-KR" dirty="0" err="1"/>
              <a:t>Kyber</a:t>
            </a:r>
            <a:r>
              <a:rPr lang="ko-KR" altLang="en-US" dirty="0"/>
              <a:t>와 </a:t>
            </a:r>
            <a:r>
              <a:rPr lang="en-US" altLang="ko-KR" dirty="0"/>
              <a:t>Saber </a:t>
            </a:r>
            <a:r>
              <a:rPr lang="ko-KR" altLang="en-US" dirty="0"/>
              <a:t>구현 시 </a:t>
            </a:r>
            <a:r>
              <a:rPr lang="en-US" altLang="ko-KR" dirty="0"/>
              <a:t>19~36%</a:t>
            </a:r>
            <a:r>
              <a:rPr lang="ko-KR" altLang="en-US" dirty="0"/>
              <a:t> 성능 향상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08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Accelerating Falcon on ARMv8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Kim</a:t>
            </a:r>
            <a:r>
              <a:rPr lang="ko-KR" altLang="en-US" dirty="0"/>
              <a:t>은 </a:t>
            </a:r>
            <a:r>
              <a:rPr lang="en-US" altLang="ko-KR" dirty="0"/>
              <a:t>NIST</a:t>
            </a:r>
            <a:r>
              <a:rPr lang="ko-KR" altLang="en-US" dirty="0"/>
              <a:t> </a:t>
            </a:r>
            <a:r>
              <a:rPr lang="en-US" altLang="ko-KR" dirty="0"/>
              <a:t>PQC</a:t>
            </a:r>
            <a:r>
              <a:rPr lang="ko-KR" altLang="en-US" dirty="0"/>
              <a:t>의 격자 기반 서명 알고리즘인 </a:t>
            </a:r>
            <a:r>
              <a:rPr lang="en-US" altLang="ko-KR" dirty="0"/>
              <a:t>Falcon</a:t>
            </a:r>
            <a:r>
              <a:rPr lang="ko-KR" altLang="en-US" dirty="0"/>
              <a:t>의 </a:t>
            </a:r>
            <a:r>
              <a:rPr lang="en-US" altLang="ko-KR" dirty="0"/>
              <a:t>FFT/NTT</a:t>
            </a:r>
            <a:r>
              <a:rPr lang="ko-KR" altLang="en-US" dirty="0"/>
              <a:t> 기반 다항식 곱셈 최적화를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NEON </a:t>
            </a:r>
            <a:r>
              <a:rPr lang="ko-KR" altLang="en-US" dirty="0"/>
              <a:t>벡터 레지스터의 크기와 </a:t>
            </a:r>
            <a:r>
              <a:rPr lang="en-US" altLang="ko-KR" dirty="0"/>
              <a:t>Falcon</a:t>
            </a:r>
            <a:r>
              <a:rPr lang="ko-KR" altLang="en-US" dirty="0"/>
              <a:t>의 </a:t>
            </a:r>
            <a:r>
              <a:rPr lang="ko-KR" altLang="en-US" dirty="0" err="1"/>
              <a:t>모듈러스를</a:t>
            </a:r>
            <a:r>
              <a:rPr lang="ko-KR" altLang="en-US" dirty="0"/>
              <a:t> 고려하여 </a:t>
            </a:r>
            <a:r>
              <a:rPr lang="en-US" altLang="ko-KR" dirty="0"/>
              <a:t>8</a:t>
            </a:r>
            <a:r>
              <a:rPr lang="ko-KR" altLang="en-US" dirty="0"/>
              <a:t>개의 계수를 동시에 수행하는 </a:t>
            </a:r>
            <a:r>
              <a:rPr lang="en-US" altLang="ko-KR" dirty="0">
                <a:solidFill>
                  <a:srgbClr val="2E75B6"/>
                </a:solidFill>
              </a:rPr>
              <a:t>CT-Butterfly</a:t>
            </a:r>
            <a:r>
              <a:rPr lang="ko-KR" altLang="en-US" dirty="0">
                <a:solidFill>
                  <a:srgbClr val="2E75B6"/>
                </a:solidFill>
              </a:rPr>
              <a:t> 병렬 구현</a:t>
            </a:r>
            <a:r>
              <a:rPr lang="ko-KR" altLang="en-US" dirty="0"/>
              <a:t>을 제안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NEON</a:t>
            </a:r>
            <a:r>
              <a:rPr lang="ko-KR" altLang="en-US" dirty="0"/>
              <a:t> 엔진에서 사용 가능한 레지스터를 최대한 활용하여 </a:t>
            </a:r>
            <a:r>
              <a:rPr lang="ko-KR" altLang="en-US" dirty="0">
                <a:solidFill>
                  <a:srgbClr val="2E75B6"/>
                </a:solidFill>
              </a:rPr>
              <a:t>중복 메모리 접근을 최소화</a:t>
            </a:r>
            <a:endParaRPr lang="en-US" altLang="ko-KR" dirty="0">
              <a:solidFill>
                <a:srgbClr val="2E75B6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Falcon</a:t>
            </a:r>
            <a:r>
              <a:rPr lang="ko-KR" altLang="en-US" dirty="0"/>
              <a:t>의 키 생성에서 </a:t>
            </a:r>
            <a:r>
              <a:rPr lang="en-US" altLang="ko-KR" dirty="0">
                <a:solidFill>
                  <a:srgbClr val="2E75B6"/>
                </a:solidFill>
              </a:rPr>
              <a:t>15.1%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16.5%</a:t>
            </a:r>
            <a:r>
              <a:rPr lang="ko-KR" altLang="en-US" dirty="0">
                <a:solidFill>
                  <a:srgbClr val="2E75B6"/>
                </a:solidFill>
              </a:rPr>
              <a:t> </a:t>
            </a:r>
            <a:r>
              <a:rPr lang="en-US" altLang="ko-KR" dirty="0">
                <a:solidFill>
                  <a:srgbClr val="2E75B6"/>
                </a:solidFill>
              </a:rPr>
              <a:t>65.4%</a:t>
            </a:r>
            <a:r>
              <a:rPr lang="ko-KR" altLang="en-US" dirty="0"/>
              <a:t>의 성능 향상을 보여줌</a:t>
            </a:r>
          </a:p>
        </p:txBody>
      </p:sp>
    </p:spTree>
    <p:extLst>
      <p:ext uri="{BB962C8B-B14F-4D97-AF65-F5344CB8AC3E}">
        <p14:creationId xmlns:p14="http://schemas.microsoft.com/office/powerpoint/2010/main" val="3736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Crystals-</a:t>
            </a:r>
            <a:r>
              <a:rPr lang="en-US" altLang="ko-KR" dirty="0" err="1"/>
              <a:t>Dilithium</a:t>
            </a:r>
            <a:r>
              <a:rPr lang="en-US" altLang="ko-KR" dirty="0"/>
              <a:t> on ARMv8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Kim</a:t>
            </a:r>
            <a:r>
              <a:rPr lang="ko-KR" altLang="en-US" dirty="0"/>
              <a:t>은 </a:t>
            </a:r>
            <a:r>
              <a:rPr lang="en-US" altLang="ko-KR" dirty="0" err="1"/>
              <a:t>Dilithium</a:t>
            </a:r>
            <a:r>
              <a:rPr lang="ko-KR" altLang="en-US" dirty="0"/>
              <a:t>의 성능 향상을 </a:t>
            </a:r>
            <a:r>
              <a:rPr lang="en-US" altLang="ko-KR" dirty="0"/>
              <a:t>NTT</a:t>
            </a:r>
            <a:r>
              <a:rPr lang="ko-KR" altLang="en-US" dirty="0"/>
              <a:t> 기반 다항식 곱셈을 최적화하였다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NTT </a:t>
            </a:r>
            <a:r>
              <a:rPr lang="ko-KR" altLang="en-US" dirty="0"/>
              <a:t>곱셈의 </a:t>
            </a:r>
            <a:r>
              <a:rPr lang="en-US" altLang="ko-KR" dirty="0"/>
              <a:t>NTT, NTT</a:t>
            </a:r>
            <a:r>
              <a:rPr lang="en-US" altLang="ko-KR" baseline="30000" dirty="0"/>
              <a:t>-1</a:t>
            </a:r>
            <a:r>
              <a:rPr lang="en-US" altLang="ko-KR" dirty="0"/>
              <a:t>, Point-wise</a:t>
            </a:r>
            <a:r>
              <a:rPr lang="ko-KR" altLang="en-US" dirty="0"/>
              <a:t>에 대한 구체적인 최적화 전략을 소개</a:t>
            </a:r>
            <a:endParaRPr lang="en-US" altLang="ko-KR" dirty="0"/>
          </a:p>
          <a:p>
            <a:r>
              <a:rPr lang="en-US" altLang="ko-KR" dirty="0"/>
              <a:t>ARM/NEON</a:t>
            </a:r>
            <a:r>
              <a:rPr lang="ko-KR" altLang="en-US" dirty="0"/>
              <a:t> 프로세서를 </a:t>
            </a:r>
            <a:r>
              <a:rPr lang="ko-KR" altLang="en-US" dirty="0" err="1"/>
              <a:t>둘다</a:t>
            </a:r>
            <a:r>
              <a:rPr lang="ko-KR" altLang="en-US" dirty="0"/>
              <a:t> 사용한 통합 버터플라이 방식의 </a:t>
            </a:r>
            <a:r>
              <a:rPr lang="en-US" altLang="ko-KR" dirty="0"/>
              <a:t>Interleaving </a:t>
            </a:r>
            <a:r>
              <a:rPr lang="ko-KR" altLang="en-US" dirty="0"/>
              <a:t>개념을 제안</a:t>
            </a:r>
            <a:endParaRPr lang="en-US" altLang="ko-KR" dirty="0"/>
          </a:p>
          <a:p>
            <a:pPr lvl="1"/>
            <a:r>
              <a:rPr lang="en-US" altLang="ko-KR" dirty="0"/>
              <a:t>ARM</a:t>
            </a:r>
            <a:r>
              <a:rPr lang="ko-KR" altLang="en-US" dirty="0"/>
              <a:t> 연산의 대기시간을 </a:t>
            </a:r>
            <a:r>
              <a:rPr lang="en-US" altLang="ko-KR" dirty="0"/>
              <a:t>NEON</a:t>
            </a:r>
            <a:r>
              <a:rPr lang="ko-KR" altLang="en-US" dirty="0"/>
              <a:t> 오버헤드로 숨김으로써 성능 향상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결과적으로 레퍼런스 대비 키 생성에서 </a:t>
            </a:r>
            <a:r>
              <a:rPr lang="en-US" altLang="ko-KR" dirty="0"/>
              <a:t>43%,</a:t>
            </a:r>
            <a:r>
              <a:rPr lang="ko-KR" altLang="en-US" dirty="0"/>
              <a:t> 서명에서 </a:t>
            </a:r>
            <a:r>
              <a:rPr lang="en-US" altLang="ko-KR" dirty="0"/>
              <a:t>113%, </a:t>
            </a:r>
            <a:r>
              <a:rPr lang="ko-KR" altLang="en-US" dirty="0"/>
              <a:t>검증에서 </a:t>
            </a:r>
            <a:r>
              <a:rPr lang="en-US" altLang="ko-KR" dirty="0"/>
              <a:t>41%</a:t>
            </a:r>
            <a:r>
              <a:rPr lang="ko-KR" altLang="en-US" dirty="0"/>
              <a:t>의 성능 향상 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Conclusion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본 논문에서는 </a:t>
            </a:r>
            <a:r>
              <a:rPr lang="en-US" altLang="ko-KR" dirty="0"/>
              <a:t>ARMv8</a:t>
            </a:r>
            <a:r>
              <a:rPr lang="ko-KR" altLang="en-US" dirty="0"/>
              <a:t>상에서의 </a:t>
            </a:r>
            <a:r>
              <a:rPr lang="en-US" altLang="ko-KR" dirty="0"/>
              <a:t>NTT </a:t>
            </a:r>
            <a:r>
              <a:rPr lang="ko-KR" altLang="en-US" dirty="0"/>
              <a:t>최적화 구현 동향에 대해 알아보았다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NIST PQC</a:t>
            </a:r>
            <a:r>
              <a:rPr lang="ko-KR" altLang="en-US" dirty="0"/>
              <a:t>에서 선택된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암호중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암호가 격자 기반 암호이며</a:t>
            </a:r>
            <a:r>
              <a:rPr lang="en-US" altLang="ko-KR" dirty="0"/>
              <a:t>,</a:t>
            </a:r>
            <a:r>
              <a:rPr lang="ko-KR" altLang="en-US" dirty="0"/>
              <a:t> 격자 기반 암호에서는 다항식 곱셈이 많이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성능 향상을 위해서 다항식 곱셈의 최적화가 필수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NTT</a:t>
            </a:r>
            <a:r>
              <a:rPr lang="ko-KR" altLang="en-US" dirty="0" err="1"/>
              <a:t>를</a:t>
            </a:r>
            <a:r>
              <a:rPr lang="ko-KR" altLang="en-US" dirty="0"/>
              <a:t> 사용한 연구가 진행되고 있으며</a:t>
            </a:r>
            <a:r>
              <a:rPr lang="en-US" altLang="ko-KR" dirty="0"/>
              <a:t>,</a:t>
            </a:r>
            <a:r>
              <a:rPr lang="ko-KR" altLang="en-US" dirty="0"/>
              <a:t> 여러 곱셈기와 비교하는 연구도 진행되면 좋을 거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399</Words>
  <Application>Microsoft Macintosh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AppleGothic</vt:lpstr>
      <vt:lpstr>맑은 고딕</vt:lpstr>
      <vt:lpstr>Arial</vt:lpstr>
      <vt:lpstr>CryptoCraft 테마</vt:lpstr>
      <vt:lpstr>제목 테마</vt:lpstr>
      <vt:lpstr>ARMv8상에서의 NTT 구현 동향</vt:lpstr>
      <vt:lpstr>1. 요약</vt:lpstr>
      <vt:lpstr>2. 관련 연구 - NTT</vt:lpstr>
      <vt:lpstr>3. Neon NTT: Faster Dilithium, Kyber, and Saber</vt:lpstr>
      <vt:lpstr>3. Accelerating Falcon on ARMv8</vt:lpstr>
      <vt:lpstr>3. Crystals-Dilithium on ARMv8</vt:lpstr>
      <vt:lpstr>4.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63</cp:revision>
  <dcterms:created xsi:type="dcterms:W3CDTF">2019-03-05T04:29:07Z</dcterms:created>
  <dcterms:modified xsi:type="dcterms:W3CDTF">2022-10-04T07:59:23Z</dcterms:modified>
</cp:coreProperties>
</file>