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420" r:id="rId2"/>
    <p:sldId id="425" r:id="rId3"/>
    <p:sldId id="431" r:id="rId4"/>
    <p:sldId id="407" r:id="rId5"/>
    <p:sldId id="429" r:id="rId6"/>
    <p:sldId id="422" r:id="rId7"/>
    <p:sldId id="423" r:id="rId8"/>
    <p:sldId id="424" r:id="rId9"/>
    <p:sldId id="428" r:id="rId10"/>
    <p:sldId id="426" r:id="rId11"/>
    <p:sldId id="427" r:id="rId12"/>
    <p:sldId id="430" r:id="rId13"/>
    <p:sldId id="297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3" autoAdjust="0"/>
    <p:restoredTop sz="91998"/>
  </p:normalViewPr>
  <p:slideViewPr>
    <p:cSldViewPr snapToGrid="0">
      <p:cViewPr varScale="1">
        <p:scale>
          <a:sx n="138" d="100"/>
          <a:sy n="138" d="100"/>
        </p:scale>
        <p:origin x="8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" altLang="ko-KR" sz="3600" b="1" dirty="0">
                <a:effectLst/>
                <a:latin typeface="Helvetica" pitchFamily="2" charset="0"/>
              </a:rPr>
              <a:t>PIPO </a:t>
            </a:r>
            <a:r>
              <a:rPr lang="ko-KR" altLang="en-US" sz="3600" b="1" dirty="0">
                <a:effectLst/>
                <a:latin typeface="Helvetica" pitchFamily="2" charset="0"/>
              </a:rPr>
              <a:t>블록 암호에 대한 딥러닝 기반의 신경망 </a:t>
            </a:r>
            <a:r>
              <a:rPr lang="ko-KR" altLang="en-US" sz="3600" b="1" dirty="0" err="1">
                <a:effectLst/>
                <a:latin typeface="Helvetica" pitchFamily="2" charset="0"/>
              </a:rPr>
              <a:t>구별자</a:t>
            </a:r>
            <a:endParaRPr lang="ko-KR" altLang="en-US" sz="3600" dirty="0">
              <a:effectLst/>
              <a:latin typeface="Helvetica" pitchFamily="2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한성대학교 김현지</a:t>
            </a:r>
          </a:p>
        </p:txBody>
      </p:sp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실험 환경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Apple M1 Pro 16GB RAM</a:t>
            </a:r>
            <a:r>
              <a:rPr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Python 3.8.9, </a:t>
            </a:r>
            <a:r>
              <a:rPr lang="en" altLang="ko-KR" sz="2000" b="1" dirty="0" err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Pytorch</a:t>
            </a:r>
            <a:r>
              <a:rPr lang="en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1.12.0</a:t>
            </a:r>
            <a:endParaRPr lang="en-US" altLang="ko-KR" sz="2000" b="1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 문제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인해 다수의 학습 데이터를 사용하는 것이 불가능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en-US" altLang="ko-KR" sz="18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1,2 </a:t>
            </a:r>
            <a:r>
              <a:rPr lang="ko-KR" altLang="en-US" sz="18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암호문 데이터에 대한 실험만 진행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GPU 51GB RAM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제공하는 </a:t>
            </a:r>
            <a:r>
              <a:rPr lang="en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Google </a:t>
            </a:r>
            <a:r>
              <a:rPr lang="en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Colaboratory</a:t>
            </a:r>
            <a:r>
              <a:rPr lang="en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Pro Plus 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클라우드 플랫폼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 시도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lvl="1"/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 문제로 인해 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800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만개 이상의 데이터에 대한 학습이 불가능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이로 인해 </a:t>
            </a:r>
            <a:r>
              <a:rPr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2-</a:t>
            </a:r>
            <a:r>
              <a:rPr lang="en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round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</a:t>
            </a:r>
            <a:r>
              <a:rPr lang="ko-KR" altLang="en-US" sz="2000" b="1" dirty="0" err="1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결과까지만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확인</a:t>
            </a:r>
            <a:endParaRPr kumimoji="1" lang="ko-KR" altLang="en-US" sz="2000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12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평가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1,</a:t>
            </a:r>
            <a:r>
              <a:rPr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라운드에 대해 높은 정확도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각각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1.0, 0.98)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암호문과 랜덤 데이터 구별 성공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정확도가 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0.5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 큰 경우 신경망 구별자로 사용 가능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모델은 </a:t>
            </a:r>
            <a:r>
              <a:rPr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 데이터에 대해 </a:t>
            </a:r>
            <a:r>
              <a:rPr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0.48 (=0.98–0.5) </a:t>
            </a:r>
            <a:r>
              <a:rPr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신뢰성을 갖는 신경망 구별자로 사용 가능</a:t>
            </a:r>
            <a:endParaRPr lang="en-US" altLang="ko-KR" sz="1600" b="1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 증가 시 파라미터의 수가 </a:t>
            </a:r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80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 증가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라운드의 경우 </a:t>
            </a:r>
            <a:r>
              <a:rPr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800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만개의 데이터 사용 </a:t>
            </a:r>
            <a:r>
              <a:rPr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그러나 분류 실패 </a:t>
            </a:r>
            <a:r>
              <a:rPr lang="en-US" altLang="ko-KR" sz="12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lang="ko-KR" altLang="en-US" sz="12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그 이상은 메모리 문제로 실험에 실패</a:t>
            </a:r>
            <a:r>
              <a:rPr lang="en-US" altLang="ko-KR" sz="12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endParaRPr lang="en-US" altLang="ko-KR" sz="1200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라운드가 늘어날수록 필요한 데이터의 수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파라미터의 수가 </a:t>
            </a:r>
            <a:r>
              <a:rPr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큰 폭으로 늘어날 것으로 예상</a:t>
            </a:r>
            <a:endParaRPr lang="en-US" altLang="ko-KR" sz="2000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A657FAC3-7183-1840-548D-F7551900B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02573"/>
                  </p:ext>
                </p:extLst>
              </p:nvPr>
            </p:nvGraphicFramePr>
            <p:xfrm>
              <a:off x="838200" y="3610666"/>
              <a:ext cx="10515600" cy="303958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71531">
                      <a:extLst>
                        <a:ext uri="{9D8B030D-6E8A-4147-A177-3AD203B41FA5}">
                          <a16:colId xmlns:a16="http://schemas.microsoft.com/office/drawing/2014/main" val="3018755421"/>
                        </a:ext>
                      </a:extLst>
                    </a:gridCol>
                    <a:gridCol w="2313991">
                      <a:extLst>
                        <a:ext uri="{9D8B030D-6E8A-4147-A177-3AD203B41FA5}">
                          <a16:colId xmlns:a16="http://schemas.microsoft.com/office/drawing/2014/main" val="3542467933"/>
                        </a:ext>
                      </a:extLst>
                    </a:gridCol>
                    <a:gridCol w="2500815">
                      <a:extLst>
                        <a:ext uri="{9D8B030D-6E8A-4147-A177-3AD203B41FA5}">
                          <a16:colId xmlns:a16="http://schemas.microsoft.com/office/drawing/2014/main" val="3122853715"/>
                        </a:ext>
                      </a:extLst>
                    </a:gridCol>
                    <a:gridCol w="3329263">
                      <a:extLst>
                        <a:ext uri="{9D8B030D-6E8A-4147-A177-3AD203B41FA5}">
                          <a16:colId xmlns:a16="http://schemas.microsoft.com/office/drawing/2014/main" val="3762416954"/>
                        </a:ext>
                      </a:extLst>
                    </a:gridCol>
                  </a:tblGrid>
                  <a:tr h="32567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Round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ko-KR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1829215752"/>
                      </a:ext>
                    </a:extLst>
                  </a:tr>
                  <a:tr h="32567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The number of parameters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ko-KR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16879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1349121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1732530969"/>
                      </a:ext>
                    </a:extLst>
                  </a:tr>
                  <a:tr h="43422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Epoch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ko-KR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614476"/>
                      </a:ext>
                    </a:extLst>
                  </a:tr>
                  <a:tr h="32567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Georgia" panose="02040502050405020303" pitchFamily="18" charset="0"/>
                            </a:rPr>
                            <a:t>The number of data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Training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20.7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aseline="-250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6141353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Validation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20.2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18472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Test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16.46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baseline="-250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204232"/>
                      </a:ext>
                    </a:extLst>
                  </a:tr>
                  <a:tr h="32567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Accuracy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Training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1691573841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Validation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0.99</m:t>
                                </m:r>
                              </m:oMath>
                            </m:oMathPara>
                          </a14:m>
                          <a:endParaRPr lang="en-US" altLang="ko-KR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2824461428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Test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1.00</m:t>
                                </m:r>
                              </m:oMath>
                            </m:oMathPara>
                          </a14:m>
                          <a:endParaRPr lang="en-US" altLang="ko-KR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0.98</m:t>
                                </m:r>
                              </m:oMath>
                            </m:oMathPara>
                          </a14:m>
                          <a:endParaRPr lang="en-US" altLang="ko-KR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18412460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A657FAC3-7183-1840-548D-F7551900B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702573"/>
                  </p:ext>
                </p:extLst>
              </p:nvPr>
            </p:nvGraphicFramePr>
            <p:xfrm>
              <a:off x="838200" y="3610666"/>
              <a:ext cx="10515600" cy="3039587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371531">
                      <a:extLst>
                        <a:ext uri="{9D8B030D-6E8A-4147-A177-3AD203B41FA5}">
                          <a16:colId xmlns:a16="http://schemas.microsoft.com/office/drawing/2014/main" val="3018755421"/>
                        </a:ext>
                      </a:extLst>
                    </a:gridCol>
                    <a:gridCol w="2313991">
                      <a:extLst>
                        <a:ext uri="{9D8B030D-6E8A-4147-A177-3AD203B41FA5}">
                          <a16:colId xmlns:a16="http://schemas.microsoft.com/office/drawing/2014/main" val="3542467933"/>
                        </a:ext>
                      </a:extLst>
                    </a:gridCol>
                    <a:gridCol w="2500815">
                      <a:extLst>
                        <a:ext uri="{9D8B030D-6E8A-4147-A177-3AD203B41FA5}">
                          <a16:colId xmlns:a16="http://schemas.microsoft.com/office/drawing/2014/main" val="3122853715"/>
                        </a:ext>
                      </a:extLst>
                    </a:gridCol>
                    <a:gridCol w="3329263">
                      <a:extLst>
                        <a:ext uri="{9D8B030D-6E8A-4147-A177-3AD203B41FA5}">
                          <a16:colId xmlns:a16="http://schemas.microsoft.com/office/drawing/2014/main" val="3762416954"/>
                        </a:ext>
                      </a:extLst>
                    </a:gridCol>
                  </a:tblGrid>
                  <a:tr h="32567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Round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ko-KR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87817" t="-15385" r="-134010" b="-85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216412" t="-15385" r="-763" b="-85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215752"/>
                      </a:ext>
                    </a:extLst>
                  </a:tr>
                  <a:tr h="32567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The number of parameters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ko-KR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87817" t="-120000" r="-134010" b="-79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216412" t="-120000" r="-763" b="-7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2530969"/>
                      </a:ext>
                    </a:extLst>
                  </a:tr>
                  <a:tr h="434227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Epoch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altLang="ko-KR" dirty="0">
                            <a:effectLst/>
                            <a:latin typeface="Helvetica" pitchFamily="2" charset="0"/>
                          </a:endParaRPr>
                        </a:p>
                      </a:txBody>
                      <a:tcPr marL="47625" marR="47625" marT="0" marB="0" anchor="ctr"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610" t="-157143" r="-436" b="-46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7614476"/>
                      </a:ext>
                    </a:extLst>
                  </a:tr>
                  <a:tr h="32567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Georgia" panose="02040502050405020303" pitchFamily="18" charset="0"/>
                            </a:rPr>
                            <a:t>The number of data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Training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80610" t="-360000" r="-436" b="-552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6141353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Validation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80610" t="-442308" r="-436" b="-4307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218472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Test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80610" t="-542308" r="-436" b="-33076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99204232"/>
                      </a:ext>
                    </a:extLst>
                  </a:tr>
                  <a:tr h="32567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Accuracy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Training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87817" t="-642308" r="-134010" b="-2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216412" t="-642308" r="-763" b="-2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1573841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Validation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87817" t="-772000" r="-134010" b="-1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216412" t="-772000" r="-763" b="-1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4461428"/>
                      </a:ext>
                    </a:extLst>
                  </a:tr>
                  <a:tr h="32567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Georgia" panose="02040502050405020303" pitchFamily="18" charset="0"/>
                            </a:rPr>
                            <a:t>Test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87817" t="-838462" r="-134010" b="-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216412" t="-838462" r="-763" b="-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12460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0947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결론 및 향후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결론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블록암호 </a:t>
            </a:r>
            <a:r>
              <a:rPr lang="en" altLang="ko-KR" sz="1800" b="1" dirty="0">
                <a:solidFill>
                  <a:srgbClr val="0070C0"/>
                </a:solidFill>
              </a:rPr>
              <a:t>PIPO</a:t>
            </a:r>
            <a:r>
              <a:rPr lang="ko-KR" altLang="en-US" sz="1800" b="1" dirty="0">
                <a:solidFill>
                  <a:srgbClr val="0070C0"/>
                </a:solidFill>
              </a:rPr>
              <a:t>에 대한 차분분석을 위한 딥러닝 기반의 신경망 구별자</a:t>
            </a:r>
            <a:r>
              <a:rPr lang="ko-KR" altLang="en-US" sz="1800" dirty="0"/>
              <a:t>를 제안</a:t>
            </a:r>
            <a:endParaRPr lang="en-US" altLang="ko-KR" sz="1800" dirty="0"/>
          </a:p>
          <a:p>
            <a:pPr lvl="1"/>
            <a:r>
              <a:rPr lang="ko-KR" altLang="en-US" sz="1800" dirty="0"/>
              <a:t>실험 환경의 제약으로 인해 </a:t>
            </a:r>
            <a:r>
              <a:rPr lang="en-US" altLang="ko-KR" sz="1800" dirty="0"/>
              <a:t>1, 2 </a:t>
            </a:r>
            <a:r>
              <a:rPr lang="ko-KR" altLang="en-US" sz="1800" dirty="0"/>
              <a:t>라운드에 대해서만 실험</a:t>
            </a:r>
            <a:endParaRPr lang="en-US" altLang="ko-KR" sz="1800" dirty="0"/>
          </a:p>
          <a:p>
            <a:pPr lvl="1"/>
            <a:r>
              <a:rPr lang="ko-KR" altLang="en-US" sz="1800" dirty="0"/>
              <a:t>각각 </a:t>
            </a:r>
            <a:r>
              <a:rPr lang="en-US" altLang="ko-KR" sz="1800" b="1" dirty="0">
                <a:solidFill>
                  <a:srgbClr val="0070C0"/>
                </a:solidFill>
              </a:rPr>
              <a:t>1.00, 0.98</a:t>
            </a:r>
            <a:r>
              <a:rPr lang="ko-KR" altLang="en-US" sz="1800" b="1" dirty="0">
                <a:solidFill>
                  <a:srgbClr val="0070C0"/>
                </a:solidFill>
              </a:rPr>
              <a:t>의 높은 정확도를 달성 </a:t>
            </a:r>
            <a:r>
              <a:rPr lang="en-US" altLang="ko-KR" sz="1800" b="1" dirty="0"/>
              <a:t>(2</a:t>
            </a:r>
            <a:r>
              <a:rPr lang="ko-KR" altLang="en-US" sz="1800" b="1" dirty="0"/>
              <a:t>라운드에 대해 </a:t>
            </a:r>
            <a:r>
              <a:rPr lang="en-US" altLang="ko-KR" sz="1800" b="1" dirty="0"/>
              <a:t>0.48</a:t>
            </a:r>
            <a:r>
              <a:rPr lang="ko-KR" altLang="en-US" sz="1800" b="1" dirty="0"/>
              <a:t>의 신뢰성 확보</a:t>
            </a:r>
            <a:r>
              <a:rPr lang="en-US" altLang="ko-KR" sz="1800" b="1" dirty="0"/>
              <a:t>)</a:t>
            </a:r>
          </a:p>
          <a:p>
            <a:pPr lvl="1"/>
            <a:r>
              <a:rPr lang="ko-KR" altLang="en-US" sz="1800" b="1" dirty="0">
                <a:solidFill>
                  <a:srgbClr val="C00000"/>
                </a:solidFill>
              </a:rPr>
              <a:t>제안 기법이 </a:t>
            </a:r>
            <a:r>
              <a:rPr lang="en" altLang="ko-KR" sz="1800" b="1" dirty="0">
                <a:solidFill>
                  <a:srgbClr val="C00000"/>
                </a:solidFill>
              </a:rPr>
              <a:t>PIPO </a:t>
            </a:r>
            <a:r>
              <a:rPr lang="ko-KR" altLang="en-US" sz="1800" b="1" dirty="0">
                <a:solidFill>
                  <a:srgbClr val="C00000"/>
                </a:solidFill>
              </a:rPr>
              <a:t>블록암호의 차분 분석을 위해 신뢰성이 높은 신경망 구별자로 사용 가능함을 보임</a:t>
            </a:r>
            <a:endParaRPr lang="en-US" altLang="ko-KR" sz="1800" b="1" dirty="0">
              <a:solidFill>
                <a:srgbClr val="C00000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b="1" dirty="0"/>
              <a:t>향후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연구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더 많은 라운드에 대한 실험을 위해 </a:t>
            </a:r>
            <a:r>
              <a:rPr lang="ko-KR" altLang="en-US" sz="1800" b="1" dirty="0">
                <a:solidFill>
                  <a:srgbClr val="0070C0"/>
                </a:solidFill>
              </a:rPr>
              <a:t>메모리 문제를 해결하기 위한 방법 찾기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lvl="1"/>
            <a:r>
              <a:rPr lang="ko-KR" altLang="en-US" sz="1800" dirty="0"/>
              <a:t>또 다른 인공지능 기술 또는 </a:t>
            </a:r>
            <a:r>
              <a:rPr lang="ko-KR" altLang="en-US" sz="1800" dirty="0" err="1"/>
              <a:t>전처리</a:t>
            </a:r>
            <a:r>
              <a:rPr lang="ko-KR" altLang="en-US" sz="1800" dirty="0"/>
              <a:t> 과정을 통해 </a:t>
            </a:r>
            <a:r>
              <a:rPr lang="ko-KR" altLang="en-US" sz="1800" b="1" dirty="0">
                <a:solidFill>
                  <a:srgbClr val="0070C0"/>
                </a:solidFill>
              </a:rPr>
              <a:t>효율적인 신경망 구별자를 설계</a:t>
            </a:r>
            <a:endParaRPr lang="en-US" altLang="ko-KR" sz="1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1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chemeClr val="tx1"/>
                </a:solidFill>
              </a:rPr>
              <a:t>감사합니다</a:t>
            </a:r>
            <a:r>
              <a:rPr kumimoji="1" lang="en-US" altLang="ko-KR" sz="3600" b="1" dirty="0">
                <a:solidFill>
                  <a:schemeClr val="tx1"/>
                </a:solidFill>
              </a:rPr>
              <a:t>.</a:t>
            </a:r>
            <a:endParaRPr kumimoji="1" lang="ko-KR" altLang="en-US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201383-9A86-DA66-0F36-8947458093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R" dirty="0"/>
              <a:t>PIPO block cipher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846D70-CDF9-CAE8-A83F-F19B0E90E9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ko-KR" dirty="0"/>
              <a:t>Dataset, Model architecture, and Training</a:t>
            </a:r>
            <a:endParaRPr kumimoji="1"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3209B-974E-E45F-6243-EA10C6606E1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ko-KR" dirty="0"/>
              <a:t>Evaluation</a:t>
            </a:r>
            <a:endParaRPr kumimoji="1"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AA7395-FAF9-CAE3-41EE-925858F1867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ko-KR" dirty="0"/>
              <a:t>Conclusion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48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신경망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구별자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차분 특성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차분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 차분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차분에 따라 특정 확률로 특정 출력 차분이 만족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된다는 성질을 이용하여 입력 차분을 구별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인공 신경망을 사용하여 차분 데이터와 랜덤 데이터를 구별하도록 함</a:t>
            </a:r>
            <a:endParaRPr kumimoji="1" lang="en-US" altLang="ko-KR" sz="2000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차분 특성을 활용하는 차분 분석에서의 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 복잡도를 감소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시킬 수 있음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4028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PIPO block cipher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ICISC’20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발표된 경량 블록암호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64-bit </a:t>
            </a:r>
            <a:r>
              <a:rPr kumimoji="1" lang="ko-KR" altLang="en-US" sz="2000" b="1" dirty="0" err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평문과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128-bit, 256-bit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키를 지원</a:t>
            </a:r>
            <a:endParaRPr kumimoji="1" lang="en-US" altLang="ko-KR" sz="2000" b="1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키의 길이에 따라 라운드가 다름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(64/128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13-round, 64/256  17-round)</a:t>
            </a:r>
          </a:p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각 라운드에서는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S-layer (S-box), R-layer (rotation), Key addition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을 반복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r>
              <a:rPr kumimoji="1"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입력 차분 </a:t>
            </a:r>
            <a:r>
              <a:rPr kumimoji="1"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: </a:t>
            </a:r>
            <a:r>
              <a:rPr lang="en" altLang="ko-KR" sz="2000" b="1" dirty="0">
                <a:solidFill>
                  <a:srgbClr val="C00000"/>
                </a:solidFill>
              </a:rPr>
              <a:t>0x8800088008088000</a:t>
            </a:r>
            <a:endParaRPr lang="ko-KR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2722984" y="2082113"/>
            <a:ext cx="6746032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chemeClr val="tx1"/>
                </a:solidFill>
              </a:rPr>
              <a:t>데이터 셋</a:t>
            </a:r>
            <a:r>
              <a:rPr kumimoji="1" lang="en-US" altLang="ko-KR" sz="3600" b="1" dirty="0">
                <a:solidFill>
                  <a:schemeClr val="tx1"/>
                </a:solidFill>
              </a:rPr>
              <a:t>, </a:t>
            </a:r>
            <a:r>
              <a:rPr kumimoji="1" lang="ko-KR" altLang="en-US" sz="3600" b="1" dirty="0">
                <a:solidFill>
                  <a:schemeClr val="tx1"/>
                </a:solidFill>
              </a:rPr>
              <a:t>모델 구성 및 학습</a:t>
            </a:r>
          </a:p>
        </p:txBody>
      </p:sp>
    </p:spTree>
    <p:extLst>
      <p:ext uri="{BB962C8B-B14F-4D97-AF65-F5344CB8AC3E}">
        <p14:creationId xmlns:p14="http://schemas.microsoft.com/office/powerpoint/2010/main" val="137280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Dataset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랜덤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 선택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평문은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차분 관계가 아님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하나의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평문에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차분을 </a:t>
            </a:r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XOR</a:t>
            </a:r>
          </a:p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총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암호화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랜덤 암호문 쌍은 </a:t>
            </a:r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차분을 갖는 </a:t>
            </a:r>
            <a:r>
              <a:rPr kumimoji="1" lang="ko-KR" altLang="en-US" sz="2000" b="1" dirty="0" err="1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평문에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대한 암호문 쌍은 </a:t>
            </a:r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라벨링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66FC1E-85E4-64F3-8481-F267E596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743" y="1259633"/>
            <a:ext cx="4180337" cy="526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1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Model architecture for neural distinguisher for PIPO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사용한 모델 구조는 다음과 같음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 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사용</a:t>
            </a:r>
            <a:endParaRPr kumimoji="1" lang="en-US" altLang="ko-KR" sz="2000" b="1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 데이터가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라운드에 비해 복잡한 데이터이므로 </a:t>
            </a:r>
            <a:r>
              <a:rPr kumimoji="1" lang="ko-KR" altLang="en-US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 크기를 늘림</a:t>
            </a:r>
            <a:endParaRPr kumimoji="1" lang="en-US" altLang="ko-KR" sz="2000" b="1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 차이임에도 불구하고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19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레이어 추가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+ 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레이어의 유닛의 수도 </a:t>
            </a:r>
            <a:r>
              <a:rPr kumimoji="1" lang="en-US" altLang="ko-KR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</a:t>
            </a:r>
            <a:r>
              <a:rPr kumimoji="1" lang="ko-KR" altLang="en-US" sz="18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증가시킴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이진분류에 맞는 손실함수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en-US" altLang="ko-KR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BCELoss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일반적으로 성능이 좋은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Adam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최적화함수 사용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약간의 과적합이 발생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해결하기 위해 </a:t>
            </a:r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Dropout layer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추가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+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전체 구조를 </a:t>
            </a:r>
            <a:r>
              <a:rPr kumimoji="1" lang="en-US" altLang="ko-KR" sz="2000" b="1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Residual network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로 구성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CAA8F769-9614-F071-97D7-45F4A0B5BD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553429"/>
                  </p:ext>
                </p:extLst>
              </p:nvPr>
            </p:nvGraphicFramePr>
            <p:xfrm>
              <a:off x="838200" y="3681412"/>
              <a:ext cx="10515600" cy="293601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821983">
                      <a:extLst>
                        <a:ext uri="{9D8B030D-6E8A-4147-A177-3AD203B41FA5}">
                          <a16:colId xmlns:a16="http://schemas.microsoft.com/office/drawing/2014/main" val="801418312"/>
                        </a:ext>
                      </a:extLst>
                    </a:gridCol>
                    <a:gridCol w="2821983">
                      <a:extLst>
                        <a:ext uri="{9D8B030D-6E8A-4147-A177-3AD203B41FA5}">
                          <a16:colId xmlns:a16="http://schemas.microsoft.com/office/drawing/2014/main" val="1368798585"/>
                        </a:ext>
                      </a:extLst>
                    </a:gridCol>
                    <a:gridCol w="4871634">
                      <a:extLst>
                        <a:ext uri="{9D8B030D-6E8A-4147-A177-3AD203B41FA5}">
                          <a16:colId xmlns:a16="http://schemas.microsoft.com/office/drawing/2014/main" val="3355915319"/>
                        </a:ext>
                      </a:extLst>
                    </a:gridCol>
                  </a:tblGrid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Rounds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altLang="ko-KR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altLang="ko-KR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2925654802"/>
                      </a:ext>
                    </a:extLst>
                  </a:tr>
                  <a:tr h="652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Architecture</a:t>
                          </a:r>
                          <a:b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</a:br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(Unit of hidden layer) 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MLP with </a:t>
                          </a:r>
                          <a14:m>
                            <m:oMath xmlns:m="http://schemas.openxmlformats.org/officeDocument/2006/math">
                              <m:r>
                                <a:rPr lang="en" sz="16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-layer </a:t>
                          </a:r>
                        </a:p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(units = </a:t>
                          </a:r>
                          <a14:m>
                            <m:oMath xmlns:m="http://schemas.openxmlformats.org/officeDocument/2006/math">
                              <m:r>
                                <a:rPr lang="en" sz="16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oMath>
                          </a14:m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MLP (Residual) with </a:t>
                          </a:r>
                          <a14:m>
                            <m:oMath xmlns:m="http://schemas.openxmlformats.org/officeDocument/2006/math">
                              <m:r>
                                <a:rPr lang="en" sz="16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oMath>
                          </a14:m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-layers (units = </a:t>
                          </a:r>
                          <a14:m>
                            <m:oMath xmlns:m="http://schemas.openxmlformats.org/officeDocument/2006/math">
                              <m:r>
                                <a:rPr lang="en" sz="16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256</m:t>
                              </m:r>
                            </m:oMath>
                          </a14:m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)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3483713275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Batch size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32</m:t>
                                </m:r>
                              </m:oMath>
                            </m:oMathPara>
                          </a14:m>
                          <a:endParaRPr lang="en-US" altLang="ko-KR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altLang="ko-KR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647082831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Activation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 err="1">
                              <a:effectLst/>
                              <a:latin typeface="Georgia" panose="02040502050405020303" pitchFamily="18" charset="0"/>
                            </a:rPr>
                            <a:t>ReLu</a:t>
                          </a:r>
                          <a:endParaRPr lang="en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2562411"/>
                      </a:ext>
                    </a:extLst>
                  </a:tr>
                  <a:tr h="652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Optimizer</a:t>
                          </a:r>
                          <a:b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</a:br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(Learning rate)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Adam (</a:t>
                          </a:r>
                          <a:r>
                            <a:rPr lang="en" sz="1600" dirty="0" err="1">
                              <a:effectLst/>
                              <a:latin typeface="Georgia" panose="02040502050405020303" pitchFamily="18" charset="0"/>
                            </a:rPr>
                            <a:t>lr</a:t>
                          </a:r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=</a:t>
                          </a:r>
                          <a14:m>
                            <m:oMath xmlns:m="http://schemas.openxmlformats.org/officeDocument/2006/math">
                              <m:r>
                                <a:rPr lang="en" sz="160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0.001</m:t>
                              </m:r>
                            </m:oMath>
                          </a14:m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)</a:t>
                          </a: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42165784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Loss function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 err="1">
                              <a:effectLst/>
                              <a:latin typeface="Georgia" panose="02040502050405020303" pitchFamily="18" charset="0"/>
                            </a:rPr>
                            <a:t>BCELoss</a:t>
                          </a:r>
                          <a:endParaRPr lang="en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802080530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Dropout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US" altLang="ko-KR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087270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CAA8F769-9614-F071-97D7-45F4A0B5BD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4553429"/>
                  </p:ext>
                </p:extLst>
              </p:nvPr>
            </p:nvGraphicFramePr>
            <p:xfrm>
              <a:off x="838200" y="3681412"/>
              <a:ext cx="10515600" cy="293601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821983">
                      <a:extLst>
                        <a:ext uri="{9D8B030D-6E8A-4147-A177-3AD203B41FA5}">
                          <a16:colId xmlns:a16="http://schemas.microsoft.com/office/drawing/2014/main" val="801418312"/>
                        </a:ext>
                      </a:extLst>
                    </a:gridCol>
                    <a:gridCol w="2821983">
                      <a:extLst>
                        <a:ext uri="{9D8B030D-6E8A-4147-A177-3AD203B41FA5}">
                          <a16:colId xmlns:a16="http://schemas.microsoft.com/office/drawing/2014/main" val="1368798585"/>
                        </a:ext>
                      </a:extLst>
                    </a:gridCol>
                    <a:gridCol w="4871634">
                      <a:extLst>
                        <a:ext uri="{9D8B030D-6E8A-4147-A177-3AD203B41FA5}">
                          <a16:colId xmlns:a16="http://schemas.microsoft.com/office/drawing/2014/main" val="3355915319"/>
                        </a:ext>
                      </a:extLst>
                    </a:gridCol>
                  </a:tblGrid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Rounds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00450" t="-3846" r="-173874" b="-8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15885" t="-3846" r="-521" b="-81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5654802"/>
                      </a:ext>
                    </a:extLst>
                  </a:tr>
                  <a:tr h="652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Architecture</a:t>
                          </a:r>
                          <a:b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</a:br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(Unit of hidden layer) 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00450" t="-51923" r="-173874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15885" t="-51923" r="-521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3713275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Batch size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00450" t="-303846" r="-173874" b="-51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115885" t="-303846" r="-521" b="-5192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7082831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Activation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 err="1">
                              <a:effectLst/>
                              <a:latin typeface="Georgia" panose="02040502050405020303" pitchFamily="18" charset="0"/>
                            </a:rPr>
                            <a:t>ReLu</a:t>
                          </a:r>
                          <a:endParaRPr lang="en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2562411"/>
                      </a:ext>
                    </a:extLst>
                  </a:tr>
                  <a:tr h="652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Optimizer</a:t>
                          </a:r>
                          <a:b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</a:br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(Learning rate)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36799" t="-250000" r="-330" b="-11153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042165784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Loss function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 err="1">
                              <a:effectLst/>
                              <a:latin typeface="Georgia" panose="02040502050405020303" pitchFamily="18" charset="0"/>
                            </a:rPr>
                            <a:t>BCELoss</a:t>
                          </a:r>
                          <a:endParaRPr lang="en" sz="1600" dirty="0">
                            <a:effectLst/>
                            <a:latin typeface="Georgia" panose="02040502050405020303" pitchFamily="18" charset="0"/>
                          </a:endParaRPr>
                        </a:p>
                      </a:txBody>
                      <a:tcPr marL="47625" marR="47625" marT="0" marB="0" anchor="ctr"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802080530"/>
                      </a:ext>
                    </a:extLst>
                  </a:tr>
                  <a:tr h="3262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600" dirty="0">
                              <a:effectLst/>
                              <a:latin typeface="Georgia" panose="02040502050405020303" pitchFamily="18" charset="0"/>
                            </a:rPr>
                            <a:t>Dropout</a:t>
                          </a:r>
                        </a:p>
                      </a:txBody>
                      <a:tcPr marL="47625" marR="47625" marT="0" marB="0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7625" marR="47625" marT="0" marB="0" anchor="ctr">
                        <a:blipFill>
                          <a:blip r:embed="rId2"/>
                          <a:stretch>
                            <a:fillRect l="-36799" t="-800000" r="-330" b="-2307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50872708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477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Training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다른 작업들과 마찬가지로 입력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-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은닉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-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출력층을 순서대로 통과</a:t>
                </a:r>
                <a:endPara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Loss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와 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accuracy 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구한 후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epoch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반복</a:t>
                </a:r>
                <a:endPara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최종 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accuracy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가 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0.5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보다</a:t>
                </a:r>
                <a:endParaRPr kumimoji="1" lang="en-US" altLang="ko-KR" sz="2000" b="1" dirty="0">
                  <a:solidFill>
                    <a:srgbClr val="0070C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크다면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: 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랜덤 암호문 쌍과 차분을 갖는 암호문 쌍을 구별 가능한 모델</a:t>
                </a:r>
                <a:endPara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/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작다면 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: 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구별 불가능한 모델</a:t>
                </a:r>
                <a:endPara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따라서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𝒂𝒄𝒄</m:t>
                    </m:r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&gt;</m:t>
                    </m:r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𝟎</m:t>
                    </m:r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.</m:t>
                    </m:r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𝟓</m:t>
                    </m:r>
                    <m:r>
                      <a:rPr kumimoji="1" lang="en-US" altLang="ko-KR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 </m:t>
                    </m:r>
                  </m:oMath>
                </a14:m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인 경우에만 </a:t>
                </a:r>
                <a:r>
                  <a:rPr kumimoji="1" lang="en-US" altLang="ko-KR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neural distinguisher</a:t>
                </a:r>
                <a:r>
                  <a:rPr kumimoji="1" lang="ko-KR" altLang="en-US" sz="2000" b="1" dirty="0">
                    <a:solidFill>
                      <a:srgbClr val="0070C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로 사용</a:t>
                </a:r>
                <a:endParaRPr kumimoji="1" lang="en-US" altLang="ko-KR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EB5F256-724C-7945-92E6-BFAE07BC40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E9AA6484-E712-72F0-82CF-0B3D0D99B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180" y="1332063"/>
            <a:ext cx="35179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3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chemeClr val="tx1"/>
                </a:solidFill>
              </a:rPr>
              <a:t>실험 및 평가</a:t>
            </a:r>
          </a:p>
        </p:txBody>
      </p:sp>
    </p:spTree>
    <p:extLst>
      <p:ext uri="{BB962C8B-B14F-4D97-AF65-F5344CB8AC3E}">
        <p14:creationId xmlns:p14="http://schemas.microsoft.com/office/powerpoint/2010/main" val="1408973500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606</Words>
  <Application>Microsoft Macintosh PowerPoint</Application>
  <PresentationFormat>와이드스크린</PresentationFormat>
  <Paragraphs>106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Apple SD Gothic Neo</vt:lpstr>
      <vt:lpstr>Arial</vt:lpstr>
      <vt:lpstr>Cambria Math</vt:lpstr>
      <vt:lpstr>Georgia</vt:lpstr>
      <vt:lpstr>Helvetica</vt:lpstr>
      <vt:lpstr>제목 테마</vt:lpstr>
      <vt:lpstr>PIPO 블록 암호에 대한 딥러닝 기반의 신경망 구별자</vt:lpstr>
      <vt:lpstr>PowerPoint 프레젠테이션</vt:lpstr>
      <vt:lpstr>신경망 구별자</vt:lpstr>
      <vt:lpstr>PIPO block cipher</vt:lpstr>
      <vt:lpstr>PowerPoint 프레젠테이션</vt:lpstr>
      <vt:lpstr>Dataset</vt:lpstr>
      <vt:lpstr>Model architecture for neural distinguisher for PIPO</vt:lpstr>
      <vt:lpstr>Training</vt:lpstr>
      <vt:lpstr>PowerPoint 프레젠테이션</vt:lpstr>
      <vt:lpstr>실험 환경</vt:lpstr>
      <vt:lpstr>평가 </vt:lpstr>
      <vt:lpstr>결론 및 향후 연구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김현지</cp:lastModifiedBy>
  <cp:revision>254</cp:revision>
  <dcterms:created xsi:type="dcterms:W3CDTF">2019-03-05T04:29:07Z</dcterms:created>
  <dcterms:modified xsi:type="dcterms:W3CDTF">2022-10-04T06:25:07Z</dcterms:modified>
</cp:coreProperties>
</file>