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420" r:id="rId2"/>
    <p:sldId id="434" r:id="rId3"/>
    <p:sldId id="444" r:id="rId4"/>
    <p:sldId id="445" r:id="rId5"/>
    <p:sldId id="446" r:id="rId6"/>
    <p:sldId id="447" r:id="rId7"/>
    <p:sldId id="448" r:id="rId8"/>
    <p:sldId id="450" r:id="rId9"/>
    <p:sldId id="443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3"/>
      <p:bold r:id="rId14"/>
    </p:embeddedFont>
    <p:embeddedFont>
      <p:font typeface="Cambria Math" panose="02040503050406030204" pitchFamily="18" charset="0"/>
      <p:regular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Pretendard" panose="02000503000000020004" pitchFamily="2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95"/>
    <a:srgbClr val="FFC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 autoAdjust="0"/>
    <p:restoredTop sz="96243"/>
  </p:normalViewPr>
  <p:slideViewPr>
    <p:cSldViewPr snapToGrid="0">
      <p:cViewPr varScale="1">
        <p:scale>
          <a:sx n="146" d="100"/>
          <a:sy n="146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2024. 5. 9.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56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Helvetica" pitchFamily="2" charset="0"/>
              </a:rPr>
              <a:t>격자 기반 암호에 대한 암호 분석은 크게 </a:t>
            </a:r>
            <a:r>
              <a:rPr lang="en" altLang="ko-KR" dirty="0">
                <a:effectLst/>
                <a:latin typeface="Helvetica" pitchFamily="2" charset="0"/>
              </a:rPr>
              <a:t>Approximate </a:t>
            </a:r>
            <a:r>
              <a:rPr lang="ko-KR" altLang="en-US" dirty="0">
                <a:effectLst/>
                <a:latin typeface="Helvetica" pitchFamily="2" charset="0"/>
              </a:rPr>
              <a:t>알고리즘과 </a:t>
            </a:r>
            <a:r>
              <a:rPr lang="en" altLang="ko-KR" dirty="0">
                <a:effectLst/>
                <a:latin typeface="Helvetica" pitchFamily="2" charset="0"/>
              </a:rPr>
              <a:t>exact </a:t>
            </a:r>
            <a:r>
              <a:rPr lang="ko-KR" altLang="en-US" dirty="0">
                <a:effectLst/>
                <a:latin typeface="Helvetica" pitchFamily="2" charset="0"/>
              </a:rPr>
              <a:t>알고리즘의 두 과정으로 구성된다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먼저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암호 시스템에 사용되는 격자는 </a:t>
            </a:r>
            <a:r>
              <a:rPr lang="en-US" altLang="ko-KR" dirty="0">
                <a:effectLst/>
                <a:latin typeface="Helvetica" pitchFamily="2" charset="0"/>
              </a:rPr>
              <a:t>500</a:t>
            </a:r>
            <a:r>
              <a:rPr lang="ko-KR" altLang="en-US" dirty="0">
                <a:effectLst/>
                <a:latin typeface="Helvetica" pitchFamily="2" charset="0"/>
              </a:rPr>
              <a:t>차원으로 매우 크므로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이것을 빠르게 </a:t>
            </a:r>
            <a:r>
              <a:rPr lang="ko-KR" altLang="en-US" dirty="0" err="1">
                <a:effectLst/>
                <a:latin typeface="Helvetica" pitchFamily="2" charset="0"/>
              </a:rPr>
              <a:t>줄여나갈</a:t>
            </a:r>
            <a:r>
              <a:rPr lang="ko-KR" altLang="en-US" dirty="0">
                <a:effectLst/>
                <a:latin typeface="Helvetica" pitchFamily="2" charset="0"/>
              </a:rPr>
              <a:t> 수 있는 </a:t>
            </a:r>
            <a:r>
              <a:rPr lang="en" altLang="ko-KR" dirty="0">
                <a:effectLst/>
                <a:latin typeface="Helvetica" pitchFamily="2" charset="0"/>
              </a:rPr>
              <a:t>Approximate </a:t>
            </a:r>
            <a:r>
              <a:rPr lang="ko-KR" altLang="en-US" dirty="0">
                <a:effectLst/>
                <a:latin typeface="Helvetica" pitchFamily="2" charset="0"/>
              </a:rPr>
              <a:t>알고리즘이 사용된다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즉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en" altLang="ko-KR" dirty="0">
                <a:effectLst/>
                <a:latin typeface="Helvetica" pitchFamily="2" charset="0"/>
              </a:rPr>
              <a:t>Approximate </a:t>
            </a:r>
            <a:r>
              <a:rPr lang="ko-KR" altLang="en-US" dirty="0">
                <a:effectLst/>
                <a:latin typeface="Helvetica" pitchFamily="2" charset="0"/>
              </a:rPr>
              <a:t>알고리즘은 높은 차원의 격자에서 어느 정도 짧은 벡터들을 </a:t>
            </a:r>
            <a:r>
              <a:rPr lang="ko-KR" altLang="en-US" dirty="0" err="1">
                <a:effectLst/>
                <a:latin typeface="Helvetica" pitchFamily="2" charset="0"/>
              </a:rPr>
              <a:t>찾아나가면서</a:t>
            </a:r>
            <a:r>
              <a:rPr lang="ko-KR" altLang="en-US" dirty="0">
                <a:effectLst/>
                <a:latin typeface="Helvetica" pitchFamily="2" charset="0"/>
              </a:rPr>
              <a:t> 격자 범위를 축소하는 알고리즘이며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해당 알고리즘에는 </a:t>
            </a:r>
            <a:r>
              <a:rPr lang="en" altLang="ko-KR" dirty="0">
                <a:effectLst/>
                <a:latin typeface="Helvetica" pitchFamily="2" charset="0"/>
              </a:rPr>
              <a:t>LLL (</a:t>
            </a:r>
            <a:r>
              <a:rPr lang="en" altLang="ko-KR" dirty="0" err="1">
                <a:effectLst/>
                <a:latin typeface="Helvetica" pitchFamily="2" charset="0"/>
              </a:rPr>
              <a:t>Lenstra</a:t>
            </a:r>
            <a:r>
              <a:rPr lang="en" altLang="ko-KR" dirty="0">
                <a:effectLst/>
                <a:latin typeface="Helvetica" pitchFamily="2" charset="0"/>
              </a:rPr>
              <a:t>–</a:t>
            </a:r>
            <a:r>
              <a:rPr lang="en" altLang="ko-KR" dirty="0" err="1">
                <a:effectLst/>
                <a:latin typeface="Helvetica" pitchFamily="2" charset="0"/>
              </a:rPr>
              <a:t>Lenstra</a:t>
            </a:r>
            <a:r>
              <a:rPr lang="en" altLang="ko-KR" dirty="0">
                <a:effectLst/>
                <a:latin typeface="Helvetica" pitchFamily="2" charset="0"/>
              </a:rPr>
              <a:t>–</a:t>
            </a:r>
            <a:r>
              <a:rPr lang="en" altLang="ko-KR" dirty="0" err="1">
                <a:effectLst/>
                <a:latin typeface="Helvetica" pitchFamily="2" charset="0"/>
              </a:rPr>
              <a:t>Lovász</a:t>
            </a:r>
            <a:r>
              <a:rPr lang="en" altLang="ko-KR" dirty="0">
                <a:effectLst/>
                <a:latin typeface="Helvetica" pitchFamily="2" charset="0"/>
              </a:rPr>
              <a:t>) [4] </a:t>
            </a:r>
            <a:r>
              <a:rPr lang="ko-KR" altLang="en-US" dirty="0">
                <a:effectLst/>
                <a:latin typeface="Helvetica" pitchFamily="2" charset="0"/>
              </a:rPr>
              <a:t>알고리즘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en" altLang="ko-KR" dirty="0">
                <a:effectLst/>
                <a:latin typeface="Helvetica" pitchFamily="2" charset="0"/>
              </a:rPr>
              <a:t>Block </a:t>
            </a:r>
            <a:r>
              <a:rPr lang="en" altLang="ko-KR" dirty="0" err="1">
                <a:effectLst/>
                <a:latin typeface="Helvetica" pitchFamily="2" charset="0"/>
              </a:rPr>
              <a:t>Korkine-Zolotarev</a:t>
            </a:r>
            <a:r>
              <a:rPr lang="en" altLang="ko-KR" dirty="0">
                <a:effectLst/>
                <a:latin typeface="Helvetica" pitchFamily="2" charset="0"/>
              </a:rPr>
              <a:t> (BKZ) [5] </a:t>
            </a:r>
            <a:r>
              <a:rPr lang="ko-KR" altLang="en-US" dirty="0">
                <a:effectLst/>
                <a:latin typeface="Helvetica" pitchFamily="2" charset="0"/>
              </a:rPr>
              <a:t>알고리즘 등이 존재한다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이후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격자의 차원이 약 </a:t>
            </a:r>
            <a:r>
              <a:rPr lang="en-US" altLang="ko-KR" dirty="0">
                <a:effectLst/>
                <a:latin typeface="Helvetica" pitchFamily="2" charset="0"/>
              </a:rPr>
              <a:t>50~60 </a:t>
            </a:r>
            <a:r>
              <a:rPr lang="ko-KR" altLang="en-US" dirty="0">
                <a:effectLst/>
                <a:latin typeface="Helvetica" pitchFamily="2" charset="0"/>
              </a:rPr>
              <a:t>차원까지 줄어들면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짧은 벡터를 찾아내기 위한 </a:t>
            </a:r>
            <a:r>
              <a:rPr lang="en" altLang="ko-KR" dirty="0">
                <a:effectLst/>
                <a:latin typeface="Helvetica" pitchFamily="2" charset="0"/>
              </a:rPr>
              <a:t>exact </a:t>
            </a:r>
            <a:r>
              <a:rPr lang="ko-KR" altLang="en-US" dirty="0">
                <a:effectLst/>
                <a:latin typeface="Helvetica" pitchFamily="2" charset="0"/>
              </a:rPr>
              <a:t>알고리즘을 사용한다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대표적인 </a:t>
            </a:r>
            <a:r>
              <a:rPr lang="en" altLang="ko-KR" dirty="0">
                <a:effectLst/>
                <a:latin typeface="Helvetica" pitchFamily="2" charset="0"/>
              </a:rPr>
              <a:t>exact </a:t>
            </a:r>
            <a:r>
              <a:rPr lang="ko-KR" altLang="en-US" dirty="0">
                <a:effectLst/>
                <a:latin typeface="Helvetica" pitchFamily="2" charset="0"/>
              </a:rPr>
              <a:t>알고리즘에는 </a:t>
            </a:r>
            <a:r>
              <a:rPr lang="en" altLang="ko-KR" dirty="0">
                <a:effectLst/>
                <a:latin typeface="Helvetica" pitchFamily="2" charset="0"/>
              </a:rPr>
              <a:t>AKS [6] NV Sieve [7], Gauss Sieve [8] </a:t>
            </a:r>
            <a:r>
              <a:rPr lang="ko-KR" altLang="en-US" dirty="0">
                <a:effectLst/>
                <a:latin typeface="Helvetica" pitchFamily="2" charset="0"/>
              </a:rPr>
              <a:t>등이 있으며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해당 알고리즘들의 목적은 짧은 벡터의 손실을 최소화 하면서 격자의 차원을 </a:t>
            </a:r>
            <a:r>
              <a:rPr lang="ko-KR" altLang="en-US" dirty="0" err="1">
                <a:effectLst/>
                <a:latin typeface="Helvetica" pitchFamily="2" charset="0"/>
              </a:rPr>
              <a:t>줄여나감으로써</a:t>
            </a:r>
            <a:r>
              <a:rPr lang="ko-KR" altLang="en-US" dirty="0">
                <a:effectLst/>
                <a:latin typeface="Helvetica" pitchFamily="2" charset="0"/>
              </a:rPr>
              <a:t> 가장 짧은 벡터를 정확히 찾아내는 것이다</a:t>
            </a:r>
            <a:r>
              <a:rPr lang="en-US" altLang="ko-KR" dirty="0">
                <a:effectLst/>
                <a:latin typeface="Helvetica" pitchFamily="2" charset="0"/>
              </a:rPr>
              <a:t>. </a:t>
            </a:r>
            <a:r>
              <a:rPr lang="ko-KR" altLang="en-US" dirty="0">
                <a:effectLst/>
                <a:latin typeface="Helvetica" pitchFamily="2" charset="0"/>
              </a:rPr>
              <a:t>즉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ko-KR" altLang="en-US" dirty="0">
                <a:effectLst/>
                <a:latin typeface="Helvetica" pitchFamily="2" charset="0"/>
              </a:rPr>
              <a:t>어느 정도 짧은 벡터들을 찾아내는 </a:t>
            </a:r>
            <a:r>
              <a:rPr lang="en" altLang="ko-KR" dirty="0">
                <a:effectLst/>
                <a:latin typeface="Helvetica" pitchFamily="2" charset="0"/>
              </a:rPr>
              <a:t>Approximate </a:t>
            </a:r>
            <a:r>
              <a:rPr lang="ko-KR" altLang="en-US" dirty="0">
                <a:effectLst/>
                <a:latin typeface="Helvetica" pitchFamily="2" charset="0"/>
              </a:rPr>
              <a:t>기법과 정확히 짧은 벡터를 찾아내는 </a:t>
            </a:r>
            <a:r>
              <a:rPr lang="en" altLang="ko-KR" dirty="0">
                <a:effectLst/>
                <a:latin typeface="Helvetica" pitchFamily="2" charset="0"/>
              </a:rPr>
              <a:t>Exact </a:t>
            </a:r>
            <a:r>
              <a:rPr lang="ko-KR" altLang="en-US" dirty="0">
                <a:effectLst/>
                <a:latin typeface="Helvetica" pitchFamily="2" charset="0"/>
              </a:rPr>
              <a:t>기법이 결합되어야 한다</a:t>
            </a:r>
            <a:r>
              <a:rPr lang="en-US" altLang="ko-KR" dirty="0">
                <a:effectLst/>
                <a:latin typeface="Helvetica" pitchFamily="2" charset="0"/>
              </a:rPr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25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20017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7050160-4B7A-BD2B-E3AE-02218BD79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63751"/>
            <a:ext cx="12192000" cy="23876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4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격자 기반 암호 분석을 위한</a:t>
            </a:r>
            <a:br>
              <a:rPr kumimoji="1" lang="en-US" altLang="ko-KR" sz="4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sz="4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Approximate </a:t>
            </a:r>
            <a:r>
              <a:rPr kumimoji="1" lang="ko-KR" altLang="en-US" sz="4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알고리즘에 대한 조사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48ACA87B-E71F-3ABB-679A-B7A5BA71C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187903"/>
            <a:ext cx="12192001" cy="1655762"/>
          </a:xfrm>
        </p:spPr>
        <p:txBody>
          <a:bodyPr>
            <a:normAutofit/>
          </a:bodyPr>
          <a:lstStyle/>
          <a:p>
            <a:r>
              <a:rPr kumimoji="1" lang="ko-KR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ea typeface="Apple SD Gothic Neo" panose="02000300000000000000" pitchFamily="2" charset="-127"/>
              </a:rPr>
              <a:t>한성대학교 정보컴퓨터공학과 김현지</a:t>
            </a:r>
            <a:endParaRPr kumimoji="1"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양자컴퓨터 개발 현황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0414F71-1EF4-5A9F-B784-D3A125CF085E}"/>
              </a:ext>
            </a:extLst>
          </p:cNvPr>
          <p:cNvSpPr txBox="1">
            <a:spLocks/>
          </p:cNvSpPr>
          <p:nvPr/>
        </p:nvSpPr>
        <p:spPr>
          <a:xfrm>
            <a:off x="411920" y="1083910"/>
            <a:ext cx="11368160" cy="549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양자컴퓨터는 특정 문제에 있어 매우 복잡한 연산을 다항 시간 안에 수행 가능</a:t>
            </a:r>
            <a:endParaRPr lang="en-US" altLang="ko-KR" sz="2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수학적 난제를 기반으로 하는 암호학에서는 양자 컴퓨터 개발은 위협이 됨</a:t>
            </a:r>
            <a:endParaRPr lang="en-US" altLang="ko-KR" sz="2000" b="1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이에 대비하기 위해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양자내성암호에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대한 연구들이 활발히 진행 중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2030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년까지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양자내성암호로의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전환이 필요</a:t>
            </a:r>
            <a:endParaRPr lang="en-US" altLang="ko-KR" sz="16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11C257-9592-72FA-2D6D-B84AC40B2B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1"/>
          <a:stretch/>
        </p:blipFill>
        <p:spPr>
          <a:xfrm>
            <a:off x="763397" y="1698456"/>
            <a:ext cx="10637242" cy="22036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9DE42C-8535-0A48-5C8A-18350B9EA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175" y="3955531"/>
            <a:ext cx="7353650" cy="11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격자 기반 암호 시스템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2000" b="1" dirty="0" err="1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양자내성암호의</a:t>
                </a:r>
                <a:r>
                  <a:rPr lang="ko-KR" altLang="en-US" sz="20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한 종류로 격자 공간을 기반으로 하는 공개키 암호</a:t>
                </a:r>
                <a:endParaRPr lang="en-US" altLang="ko-KR" sz="2000" b="1" dirty="0">
                  <a:solidFill>
                    <a:srgbClr val="0070C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격자기반암호의 안전성은 격자기반 문제를 해결하기 어렵다는 사실에 근거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좋지 않은 기저 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길이가 긴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기저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공개키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에서 좋은 기저 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(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짧은 기저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개인키</a:t>
                </a:r>
                <a:r>
                  <a:rPr kumimoji="1"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)</a:t>
                </a:r>
                <a:r>
                  <a:rPr kumimoji="1"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도출하는 것은 정보 비대칭성으로 인해 어려움</a:t>
                </a:r>
                <a:endParaRPr lang="en-US" altLang="ko-KR" sz="1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대표적으로 </a:t>
                </a:r>
                <a:r>
                  <a:rPr lang="en-US" altLang="ko-KR" sz="16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SVP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 존재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격자 내에서 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 아닌 가장 짧은 벡터를 찾는 것으로 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NP-hard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문제에 속함</a:t>
                </a:r>
                <a:endParaRPr lang="en-US" altLang="ko-KR" sz="1600" b="1" dirty="0">
                  <a:solidFill>
                    <a:srgbClr val="0070C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 문제 중 하나인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해결함으로써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Learning with Error (LWE)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 같은 격자 기반 암호화 방식 위협 가능</a:t>
                </a:r>
                <a:endParaRPr lang="en-US" altLang="ko-KR" sz="1400" b="1" dirty="0">
                  <a:solidFill>
                    <a:srgbClr val="0070C0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 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해결을 위해서는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 상의 벡터를 사용하여 격자 상에서 가장 짧은 벡터를 찾아내야 함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/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벡터는 동일한 크기의 다른 벡터를 가질 수도 있으며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 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하나의 격자는 여러 개의 기저를 가질 수 있으므로 해가 고유하지 않음</a:t>
                </a:r>
                <a:endParaRPr kumimoji="1" lang="en-US" altLang="ko-KR" sz="16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/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격자의 차원이 증가함에 따라 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해당 격자에 속하는 벡터의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dimension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 증가하므로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</a:t>
                </a: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를 해결하기 </a:t>
                </a:r>
                <a:r>
                  <a:rPr kumimoji="1" lang="ko-KR" altLang="en-US" sz="1600" b="1" dirty="0" err="1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어려워짐</a:t>
                </a:r>
                <a:endParaRPr kumimoji="1" lang="en-US" altLang="ko-KR" sz="16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Lattice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에는 두 가지 요소가 존재</a:t>
                </a:r>
                <a:endParaRPr kumimoji="1" lang="en-US" altLang="ko-KR" sz="20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: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벡터의 요소의 개수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Dimension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: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벡터의 각 요소의 길이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격자 기반의 암호 알고리즘에서의 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</a:t>
                </a:r>
                <a:r>
                  <a:rPr kumimoji="1" lang="ko-KR" altLang="en-US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 </a:t>
                </a:r>
                <a:r>
                  <a:rPr kumimoji="1" lang="en-US" altLang="ko-KR" sz="20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Dimension</a:t>
                </a: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일반적으로 </a:t>
                </a:r>
                <a:r>
                  <a:rPr kumimoji="1" lang="en-US" altLang="ko-KR" sz="1600" b="1" dirty="0">
                    <a:solidFill>
                      <a:srgbClr val="0070C0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rank</a:t>
                </a:r>
                <a14:m>
                  <m:oMath xmlns:m="http://schemas.openxmlformats.org/officeDocument/2006/math"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retendard" panose="02000503000000020004" pitchFamily="50" charset="-127"/>
                      </a:rPr>
                      <m:t>≥</m:t>
                    </m:r>
                    <m:r>
                      <a:rPr kumimoji="1"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𝟓𝟎𝟎</m:t>
                    </m:r>
                  </m:oMath>
                </a14:m>
                <a:endParaRPr kumimoji="1" lang="en-US" altLang="ko-KR" sz="1600" b="1" dirty="0">
                  <a:solidFill>
                    <a:srgbClr val="0070C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또한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Full-rank Lattice (rank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Pretendard" panose="02000503000000020004" pitchFamily="50" charset="-127"/>
                        <a:cs typeface="Pretendard" panose="02000503000000020004" pitchFamily="50" charset="-127"/>
                      </a:rPr>
                      <m:t>==</m:t>
                    </m:r>
                  </m:oMath>
                </a14:m>
                <a:r>
                  <a:rPr kumimoji="1"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dimension)</a:t>
                </a:r>
                <a:r>
                  <a:rPr kumimoji="1"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을 사용</a:t>
                </a:r>
                <a:endPara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  <a:blipFill>
                <a:blip r:embed="rId2"/>
                <a:stretch>
                  <a:fillRect l="-446" b="-3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76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격자기반 문제 해결을 위한 과정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1B477880-6C6D-B957-E340-EBA6D285F6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None/>
            </a:pPr>
            <a:endParaRPr kumimoji="1"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C743729-1D2C-B4AE-92EC-D4119B29EC8D}"/>
              </a:ext>
            </a:extLst>
          </p:cNvPr>
          <p:cNvGrpSpPr/>
          <p:nvPr/>
        </p:nvGrpSpPr>
        <p:grpSpPr>
          <a:xfrm>
            <a:off x="459617" y="1799552"/>
            <a:ext cx="10616818" cy="2621506"/>
            <a:chOff x="573917" y="1396409"/>
            <a:chExt cx="10616818" cy="262150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9816BD7-C8F3-A619-9F2C-D390DAB33595}"/>
                </a:ext>
              </a:extLst>
            </p:cNvPr>
            <p:cNvGrpSpPr/>
            <p:nvPr/>
          </p:nvGrpSpPr>
          <p:grpSpPr>
            <a:xfrm>
              <a:off x="1509265" y="1396409"/>
              <a:ext cx="9681470" cy="1843606"/>
              <a:chOff x="766718" y="1546567"/>
              <a:chExt cx="9681470" cy="184360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3ED1497-DC16-6792-DC5B-44B46793A386}"/>
                  </a:ext>
                </a:extLst>
              </p:cNvPr>
              <p:cNvGrpSpPr/>
              <p:nvPr/>
            </p:nvGrpSpPr>
            <p:grpSpPr>
              <a:xfrm>
                <a:off x="766718" y="1639752"/>
                <a:ext cx="5329282" cy="1750421"/>
                <a:chOff x="1657622" y="1531802"/>
                <a:chExt cx="5329282" cy="1750421"/>
              </a:xfrm>
            </p:grpSpPr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1AED84BA-355E-69E4-D999-B1AEED207F42}"/>
                    </a:ext>
                  </a:extLst>
                </p:cNvPr>
                <p:cNvGrpSpPr/>
                <p:nvPr/>
              </p:nvGrpSpPr>
              <p:grpSpPr>
                <a:xfrm>
                  <a:off x="1657622" y="1531802"/>
                  <a:ext cx="1574074" cy="1750421"/>
                  <a:chOff x="1657622" y="1531802"/>
                  <a:chExt cx="1574074" cy="1750421"/>
                </a:xfrm>
              </p:grpSpPr>
              <p:pic>
                <p:nvPicPr>
                  <p:cNvPr id="20" name="그림 19">
                    <a:extLst>
                      <a:ext uri="{FF2B5EF4-FFF2-40B4-BE49-F238E27FC236}">
                        <a16:creationId xmlns:a16="http://schemas.microsoft.com/office/drawing/2014/main" id="{64017A44-5DC1-C47A-2992-E2BE7D74A4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50000"/>
                            </a14:imgEffect>
                          </a14:imgLayer>
                        </a14:imgProps>
                      </a:ext>
                    </a:extLst>
                  </a:blip>
                  <a:srcRect l="27455" t="7038" r="51058" b="35457"/>
                  <a:stretch/>
                </p:blipFill>
                <p:spPr>
                  <a:xfrm>
                    <a:off x="1860459" y="1531802"/>
                    <a:ext cx="1168400" cy="115570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TextBox 20">
                        <a:extLst>
                          <a:ext uri="{FF2B5EF4-FFF2-40B4-BE49-F238E27FC236}">
                            <a16:creationId xmlns:a16="http://schemas.microsoft.com/office/drawing/2014/main" id="{596E33DA-4D67-F7D2-9516-6CE16729E5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57622" y="2728225"/>
                        <a:ext cx="1574074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16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고차원 격자</a:t>
                        </a:r>
                        <a:endParaRPr lang="en-US" altLang="ko-KR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  <a:p>
                        <a:pPr algn="ctr"/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(Rank </a:t>
                        </a:r>
                        <a14:m>
                          <m:oMath xmlns:m="http://schemas.openxmlformats.org/officeDocument/2006/math"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Pretendard" panose="02000503000000020004" pitchFamily="50" charset="-127"/>
                              </a:rPr>
                              <m:t>≥</m:t>
                            </m:r>
                            <m:r>
                              <a:rPr lang="en-US" altLang="ko-KR" sz="1400" i="1" dirty="0" smtClean="0">
                                <a:latin typeface="Cambria Math" panose="02040503050406030204" pitchFamily="18" charset="0"/>
                                <a:ea typeface="Pretendard" panose="02000503000000020004" pitchFamily="50" charset="-127"/>
                                <a:cs typeface="Pretendard" panose="02000503000000020004" pitchFamily="50" charset="-127"/>
                              </a:rPr>
                              <m:t>100</m:t>
                            </m:r>
                          </m:oMath>
                        </a14:m>
                        <a:r>
                          <a:rPr lang="en-US" altLang="ko-KR" sz="1400" dirty="0">
                            <a:latin typeface="Pretendard" panose="02000503000000020004" pitchFamily="50" charset="-127"/>
                            <a:ea typeface="Pretendard" panose="02000503000000020004" pitchFamily="50" charset="-127"/>
                            <a:cs typeface="Pretendard" panose="02000503000000020004" pitchFamily="50" charset="-127"/>
                          </a:rPr>
                          <a:t>)</a:t>
                        </a:r>
                        <a:endPara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>
                        <a:extLst>
                          <a:ext uri="{FF2B5EF4-FFF2-40B4-BE49-F238E27FC236}">
                            <a16:creationId xmlns:a16="http://schemas.microsoft.com/office/drawing/2014/main" id="{3D4D7D21-ABC0-FD44-06DA-9DA26D62EB4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57622" y="2728225"/>
                        <a:ext cx="1574074" cy="553998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97" b="-98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6BA2CE40-4FA7-B5EA-3E7A-0C0BD5D00E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2830" y="2728225"/>
                      <a:ext cx="1574074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ko-KR" altLang="en-US" sz="16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저차원 격자</a:t>
                      </a:r>
                      <a:endParaRPr lang="en-US" altLang="ko-KR" sz="16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algn="ctr"/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(Rank </a:t>
                      </a:r>
                      <a14:m>
                        <m:oMath xmlns:m="http://schemas.openxmlformats.org/officeDocument/2006/math"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Pretendard" panose="02000503000000020004" pitchFamily="50" charset="-127"/>
                            </a:rPr>
                            <m:t>≤</m:t>
                          </m:r>
                          <m:r>
                            <a:rPr lang="en-US" altLang="ko-KR" sz="1400" b="0" i="1" dirty="0" smtClean="0">
                              <a:latin typeface="Cambria Math" panose="02040503050406030204" pitchFamily="18" charset="0"/>
                              <a:ea typeface="Pretendard" panose="02000503000000020004" pitchFamily="50" charset="-127"/>
                              <a:cs typeface="Pretendard" panose="02000503000000020004" pitchFamily="50" charset="-127"/>
                            </a:rPr>
                            <m:t>6</m:t>
                          </m:r>
                          <m:r>
                            <a:rPr lang="en-US" altLang="ko-KR" sz="1400" i="1" dirty="0" smtClean="0">
                              <a:latin typeface="Cambria Math" panose="02040503050406030204" pitchFamily="18" charset="0"/>
                              <a:ea typeface="Pretendard" panose="02000503000000020004" pitchFamily="50" charset="-127"/>
                              <a:cs typeface="Pretendard" panose="02000503000000020004" pitchFamily="50" charset="-127"/>
                            </a:rPr>
                            <m:t>0</m:t>
                          </m:r>
                        </m:oMath>
                      </a14:m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2DFB7EC1-8940-55B7-92D2-4746C8AE76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2830" y="2728225"/>
                      <a:ext cx="1574074" cy="55399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297" b="-98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9A1007-6D18-22A6-9134-B8426FBA1F16}"/>
                    </a:ext>
                  </a:extLst>
                </p:cNvPr>
                <p:cNvSpPr txBox="1"/>
                <p:nvPr/>
              </p:nvSpPr>
              <p:spPr>
                <a:xfrm>
                  <a:off x="3058840" y="1664641"/>
                  <a:ext cx="2526846" cy="788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sz="16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근사 방식 통해 범위 축소</a:t>
                  </a:r>
                  <a:endPara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1600" b="1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Approximate</a:t>
                  </a:r>
                  <a:endParaRPr lang="ko-KR" altLang="en-US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cxnSp>
              <p:nvCxnSpPr>
                <p:cNvPr id="19" name="직선 화살표 연결선 18">
                  <a:extLst>
                    <a:ext uri="{FF2B5EF4-FFF2-40B4-BE49-F238E27FC236}">
                      <a16:creationId xmlns:a16="http://schemas.microsoft.com/office/drawing/2014/main" id="{D93924C5-507A-040A-A774-4DDFC1000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6705" y="2109651"/>
                  <a:ext cx="2578962" cy="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DF73E6BC-DF9C-8EB8-4B86-A0CFA0CBD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01009" y="2217600"/>
                <a:ext cx="311842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C14220-3CF9-98B4-57F4-2D35FA066B6D}"/>
                  </a:ext>
                </a:extLst>
              </p:cNvPr>
              <p:cNvSpPr txBox="1"/>
              <p:nvPr/>
            </p:nvSpPr>
            <p:spPr>
              <a:xfrm>
                <a:off x="5962308" y="1772591"/>
                <a:ext cx="2874692" cy="7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축소된 격자에서 </a:t>
                </a:r>
                <a:r>
                  <a:rPr lang="en-US" altLang="ko-KR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SVP </a:t>
                </a:r>
                <a:r>
                  <a: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해결</a:t>
                </a:r>
                <a:endParaRPr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6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Exact</a:t>
                </a:r>
                <a:endParaRPr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FC49237F-3E59-EDEA-8676-47CCB3427C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rcRect l="5799" t="21784" r="67925" b="11437"/>
              <a:stretch/>
            </p:blipFill>
            <p:spPr>
              <a:xfrm>
                <a:off x="9019438" y="1546567"/>
                <a:ext cx="1428750" cy="134206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B3ED4B-E803-8512-379B-D373573155B3}"/>
                </a:ext>
              </a:extLst>
            </p:cNvPr>
            <p:cNvSpPr txBox="1"/>
            <p:nvPr/>
          </p:nvSpPr>
          <p:spPr>
            <a:xfrm>
              <a:off x="573917" y="3262877"/>
              <a:ext cx="387749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암호알고리즘은 매우 고차원 격자를 대상으로 함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따라서 </a:t>
              </a:r>
              <a:r>
                <a:rPr kumimoji="1" lang="ko-KR" altLang="en-US" sz="14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저차원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격자로 범위를 축소시켜야 함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LLL, BKZ, HKZ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등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DD8E10-264B-7194-7CF3-686A36AC5541}"/>
                </a:ext>
              </a:extLst>
            </p:cNvPr>
            <p:cNvSpPr txBox="1"/>
            <p:nvPr/>
          </p:nvSpPr>
          <p:spPr>
            <a:xfrm>
              <a:off x="4614164" y="3279251"/>
              <a:ext cx="307006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Exact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알고리즘을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집중적으로 사용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ko-KR" altLang="en-US" sz="14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정확하게 가장 짧은 벡터 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찾아냄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AKS, NV Sieve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등</a:t>
              </a:r>
              <a:endPara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3D46A16-69F6-2DDE-8881-0A90BAB809C0}"/>
              </a:ext>
            </a:extLst>
          </p:cNvPr>
          <p:cNvGrpSpPr/>
          <p:nvPr/>
        </p:nvGrpSpPr>
        <p:grpSpPr>
          <a:xfrm>
            <a:off x="1724368" y="5139399"/>
            <a:ext cx="8743264" cy="1546980"/>
            <a:chOff x="1933385" y="5210373"/>
            <a:chExt cx="8743264" cy="1546980"/>
          </a:xfrm>
        </p:grpSpPr>
        <p:sp>
          <p:nvSpPr>
            <p:cNvPr id="23" name="사각형: 둥근 모서리 54">
              <a:extLst>
                <a:ext uri="{FF2B5EF4-FFF2-40B4-BE49-F238E27FC236}">
                  <a16:creationId xmlns:a16="http://schemas.microsoft.com/office/drawing/2014/main" id="{9A588225-69BF-827E-1D5C-EC87F355B93E}"/>
                </a:ext>
              </a:extLst>
            </p:cNvPr>
            <p:cNvSpPr/>
            <p:nvPr/>
          </p:nvSpPr>
          <p:spPr>
            <a:xfrm>
              <a:off x="1933385" y="5210373"/>
              <a:ext cx="8588829" cy="1546980"/>
            </a:xfrm>
            <a:prstGeom prst="roundRect">
              <a:avLst>
                <a:gd name="adj" fmla="val 4912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3A5E3E-DC4D-5936-1342-BB8ADAE331C1}"/>
                </a:ext>
              </a:extLst>
            </p:cNvPr>
            <p:cNvSpPr txBox="1"/>
            <p:nvPr/>
          </p:nvSpPr>
          <p:spPr>
            <a:xfrm>
              <a:off x="2015292" y="5276158"/>
              <a:ext cx="866135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Lattice </a:t>
              </a:r>
              <a:r>
                <a:rPr kumimoji="1" lang="en-US" altLang="ko-KR" sz="1600" b="1" dirty="0" err="1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crytanalysis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위해서는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해결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해야 함</a:t>
              </a:r>
              <a:endPara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고차원에서는 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범위 축소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위한 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Approximate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방식 사용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정확한 가장 짧은 벡터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찾는 방식은 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Exact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알고리즘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따라서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최상의 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실용적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이론적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 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솔루션은 저차원에서 정확하며 효율적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이어야 함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낮은 차원에서의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SVP</a:t>
              </a:r>
              <a:r>
                <a:rPr kumimoji="1" lang="ko-KR" altLang="en-US" sz="1600" b="1" dirty="0">
                  <a:solidFill>
                    <a:srgbClr val="C00000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를 정확하게 해결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 후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kumimoji="1" lang="ko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해결 가능한 가장 높은 차원을 결정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하는 것이 중요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E887213-D121-4038-2BFE-7426516EEF4B}"/>
              </a:ext>
            </a:extLst>
          </p:cNvPr>
          <p:cNvSpPr txBox="1"/>
          <p:nvPr/>
        </p:nvSpPr>
        <p:spPr>
          <a:xfrm>
            <a:off x="1387536" y="1254365"/>
            <a:ext cx="9499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고차원에서 </a:t>
            </a:r>
            <a:r>
              <a:rPr kumimoji="1" lang="en-US" altLang="ko-KR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Approximate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통해 </a:t>
            </a:r>
            <a:r>
              <a:rPr kumimoji="1" lang="ko-KR" altLang="en-US" sz="1600" b="1" dirty="0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범위 축소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후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해당 벡터들을 입력으로 </a:t>
            </a:r>
            <a:r>
              <a:rPr kumimoji="1" lang="en-US" altLang="ko-KR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Exact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방식 수행하여 </a:t>
            </a:r>
            <a:r>
              <a:rPr kumimoji="1" lang="en-US" altLang="ko-KR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SVP </a:t>
            </a:r>
            <a:r>
              <a:rPr kumimoji="1" lang="ko-KR" altLang="en-US" sz="1600" b="1" dirty="0">
                <a:solidFill>
                  <a:srgbClr val="C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해결</a:t>
            </a:r>
            <a:endParaRPr kumimoji="1" lang="en-US" altLang="ko-KR" sz="1600" b="1" dirty="0">
              <a:solidFill>
                <a:srgbClr val="C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5C8B86-9496-EAA7-8D3B-5D11FB4296D0}"/>
              </a:ext>
            </a:extLst>
          </p:cNvPr>
          <p:cNvGrpSpPr/>
          <p:nvPr/>
        </p:nvGrpSpPr>
        <p:grpSpPr>
          <a:xfrm rot="5400000">
            <a:off x="5927725" y="4734888"/>
            <a:ext cx="336550" cy="290680"/>
            <a:chOff x="4730750" y="4498892"/>
            <a:chExt cx="336550" cy="21306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7" name="화살표: 갈매기형 수장 56">
              <a:extLst>
                <a:ext uri="{FF2B5EF4-FFF2-40B4-BE49-F238E27FC236}">
                  <a16:creationId xmlns:a16="http://schemas.microsoft.com/office/drawing/2014/main" id="{5FC92ED3-F3FB-4EFF-C8F8-1EFE8445E630}"/>
                </a:ext>
              </a:extLst>
            </p:cNvPr>
            <p:cNvSpPr/>
            <p:nvPr/>
          </p:nvSpPr>
          <p:spPr>
            <a:xfrm>
              <a:off x="47307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화살표: 갈매기형 수장 57">
              <a:extLst>
                <a:ext uri="{FF2B5EF4-FFF2-40B4-BE49-F238E27FC236}">
                  <a16:creationId xmlns:a16="http://schemas.microsoft.com/office/drawing/2014/main" id="{476D8EED-12A8-C1AD-4DB9-C9A417DE0D06}"/>
                </a:ext>
              </a:extLst>
            </p:cNvPr>
            <p:cNvSpPr/>
            <p:nvPr/>
          </p:nvSpPr>
          <p:spPr>
            <a:xfrm>
              <a:off x="48323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" name="화살표: 갈매기형 수장 58">
              <a:extLst>
                <a:ext uri="{FF2B5EF4-FFF2-40B4-BE49-F238E27FC236}">
                  <a16:creationId xmlns:a16="http://schemas.microsoft.com/office/drawing/2014/main" id="{CD88DA09-EB99-ABE3-D8EE-F82BE818D93F}"/>
                </a:ext>
              </a:extLst>
            </p:cNvPr>
            <p:cNvSpPr/>
            <p:nvPr/>
          </p:nvSpPr>
          <p:spPr>
            <a:xfrm>
              <a:off x="4933950" y="4498892"/>
              <a:ext cx="133350" cy="213061"/>
            </a:xfrm>
            <a:prstGeom prst="chevr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65E0E356-8DF2-D6ED-9FA6-4951262BB5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7455" t="7038" r="51058" b="35457"/>
          <a:stretch/>
        </p:blipFill>
        <p:spPr>
          <a:xfrm>
            <a:off x="5363513" y="1891976"/>
            <a:ext cx="11684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149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LLL</a:t>
            </a:r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알고리즘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ko-KR" altLang="en-US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격자의 기저 </a:t>
                </a:r>
                <a:r>
                  <a:rPr lang="en-US" altLang="ko-KR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en-US" altLang="ko-KR" sz="18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</a:t>
                </a:r>
                <a:r>
                  <a:rPr lang="en-US" altLang="ko-KR" sz="18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</a:t>
                </a:r>
                <a:r>
                  <a:rPr lang="en-US" altLang="ko-KR" sz="18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,b</a:t>
                </a:r>
                <a:r>
                  <a:rPr lang="en-US" altLang="ko-KR" sz="18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</a:t>
                </a:r>
                <a:r>
                  <a:rPr lang="en-US" altLang="ko-KR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  <a:r>
                  <a:rPr lang="ko-KR" altLang="en-US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를 입력 받은 후</a:t>
                </a:r>
                <a:r>
                  <a:rPr lang="en-US" altLang="ko-KR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8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동일 격자에 대한 축소 기저를 출력하는 알고리즘</a:t>
                </a:r>
                <a:endParaRPr lang="en-US" altLang="ko-KR" sz="18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동작 과정</a:t>
                </a:r>
                <a:endParaRPr lang="en-US" altLang="ko-KR" sz="2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Gram-</a:t>
                </a:r>
                <a:r>
                  <a:rPr lang="en" altLang="ko-KR" sz="1600" dirty="0" err="1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Schimid</a:t>
                </a: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직교화 정리를 적용하여 격자 축소 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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</a:t>
                </a:r>
                <a:r>
                  <a:rPr lang="en-US" altLang="ko-KR" sz="16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*,b</a:t>
                </a:r>
                <a:r>
                  <a:rPr lang="en-US" altLang="ko-KR" sz="16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*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를 얻음</a:t>
                </a:r>
                <a:endParaRPr lang="en-US" altLang="ko-KR" sz="16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" altLang="ko-KR" sz="1600" dirty="0" err="1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Lov´asz</a:t>
                </a: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condition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체크한 뒤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조건을 만족하지 않으면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</a:t>
                </a:r>
                <a:r>
                  <a:rPr lang="en-US" altLang="ko-KR" sz="16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 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와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</a:t>
                </a:r>
                <a:r>
                  <a:rPr lang="en-US" altLang="ko-KR" sz="1600" baseline="-250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1 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</a:t>
                </a: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Swap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이를 활용하여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 구함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  <a:sym typeface="Wingdings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6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&gt;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0.5  </a:t>
                </a:r>
                <a:r>
                  <a:rPr lang="en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size reduction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수행하여 입력 기저를 교체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이후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en" altLang="ko-KR" sz="1600" dirty="0" err="1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Lov´asz</a:t>
                </a: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condition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를 체크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                                                         )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만족 시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값을 증가 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초기화 시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600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시킴</a:t>
                </a:r>
                <a:endParaRPr lang="en-US" altLang="ko-KR" sz="16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다시</a:t>
                </a:r>
                <a:r>
                  <a:rPr lang="ko-KR" altLang="en-US" sz="16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effectLst/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 를 구하는 과정 진행 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  <a:sym typeface="Wingdings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만족하지 않을 경우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, </a:t>
                </a:r>
                <a:r>
                  <a:rPr lang="en-US" altLang="ko-KR" sz="1600" dirty="0">
                    <a:latin typeface="Helvetica" pitchFamily="2" charset="0"/>
                  </a:rPr>
                  <a:t>b</a:t>
                </a:r>
                <a:r>
                  <a:rPr lang="en-US" altLang="ko-KR" sz="1600" baseline="-25000" dirty="0">
                    <a:latin typeface="Helvetica" pitchFamily="2" charset="0"/>
                  </a:rPr>
                  <a:t>0 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와 </a:t>
                </a:r>
                <a:r>
                  <a:rPr lang="en-US" altLang="ko-KR" sz="1600" dirty="0">
                    <a:latin typeface="Helvetica" pitchFamily="2" charset="0"/>
                  </a:rPr>
                  <a:t>b</a:t>
                </a:r>
                <a:r>
                  <a:rPr lang="en-US" altLang="ko-KR" sz="1600" baseline="-25000" dirty="0">
                    <a:latin typeface="Helvetica" pitchFamily="2" charset="0"/>
                  </a:rPr>
                  <a:t>1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에 대해 </a:t>
                </a:r>
                <a:r>
                  <a:rPr lang="en" altLang="ko-KR" sz="1600" dirty="0">
                    <a:effectLst/>
                    <a:latin typeface="Helvetica" pitchFamily="2" charset="0"/>
                  </a:rPr>
                  <a:t>swap </a:t>
                </a:r>
                <a:r>
                  <a:rPr lang="ko-KR" altLang="en-US" sz="1600" dirty="0">
                    <a:effectLst/>
                    <a:latin typeface="Helvetica" pitchFamily="2" charset="0"/>
                  </a:rPr>
                  <a:t>연산을 수행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 </a:t>
                </a:r>
                <a:endParaRPr lang="en-US" altLang="ko-KR" sz="16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8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072B3BF-3111-BFE5-304A-0FD61C7B4F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8"/>
          <a:stretch/>
        </p:blipFill>
        <p:spPr>
          <a:xfrm>
            <a:off x="4110998" y="3493519"/>
            <a:ext cx="2849221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Quantum LLL</a:t>
            </a:r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알고리즘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0414F71-1EF4-5A9F-B784-D3A125CF085E}"/>
              </a:ext>
            </a:extLst>
          </p:cNvPr>
          <p:cNvSpPr txBox="1">
            <a:spLocks/>
          </p:cNvSpPr>
          <p:nvPr/>
        </p:nvSpPr>
        <p:spPr>
          <a:xfrm>
            <a:off x="411920" y="1083910"/>
            <a:ext cx="11368160" cy="549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Quantum LLL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최근에는 양자 컴퓨터 상에서의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LLL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알고리즘이 제안됨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기존의 구현을 양자 컴퓨팅으로 옮긴 것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 알고리즘을 이용하여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Mersemme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Number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암호체계를 공격하는 방법에 대해서도 논의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위해서는 상당한 양의 양자 자원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특히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큐비트의 수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요구되며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암호체계의 안전성을 양자적 측면에서 재평가할 필요성 제시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핵심 요소</a:t>
            </a:r>
            <a:endParaRPr lang="en-US" altLang="ko-KR" sz="2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LLL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두 단계인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Gram-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schimid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직교화 정리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벡터 사이즈 축소 등을 모두 양자 회로로 구성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위해 덧셈기는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Cuccaro CDKM adder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Gidney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adder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T-depth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토폴리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게이트를 사용하여 자원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절약적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양자 회로 설계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97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BKZ </a:t>
            </a:r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BKZ (Block </a:t>
                </a:r>
                <a:r>
                  <a:rPr lang="en-US" altLang="ko-KR" sz="2000" b="1" dirty="0" err="1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Korkin-Zolotarev</a:t>
                </a:r>
                <a:r>
                  <a:rPr lang="en-US" altLang="ko-KR" sz="20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 </a:t>
                </a:r>
                <a:r>
                  <a:rPr lang="ko-KR" altLang="en-US" sz="20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알고리즘</a:t>
                </a:r>
                <a:endParaRPr lang="en-US" altLang="ko-KR" sz="2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LLL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을 확장하여 더 큰 블록 크기에서 로컬 최적화를 수행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LLL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보다 더 짧고 더 정확한 기저를 찾아냄</a:t>
                </a:r>
                <a:endParaRPr lang="en-US" altLang="ko-KR" sz="16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LLL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보다 복잡하지만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더 효율적이라는 장점을 가짐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양자 컴퓨팅의 맥락에서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BKZ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또한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LLL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보다 효율적으로 동작할 수 있는 잠재력이 있다고 판단됨</a:t>
                </a:r>
                <a:endParaRPr lang="en-US" altLang="ko-KR" sz="20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동작</a:t>
                </a:r>
                <a:endParaRPr lang="en-US" altLang="ko-KR" sz="2000" b="1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BKZ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의 입력 기저 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B=(b</a:t>
                </a:r>
                <a:r>
                  <a:rPr lang="en-US" altLang="ko-KR" sz="1600" baseline="-250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0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,…b</a:t>
                </a:r>
                <a:r>
                  <a:rPr lang="en-US" altLang="ko-KR" sz="1600" baseline="-250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n</a:t>
                </a:r>
                <a:r>
                  <a:rPr lang="en-US" altLang="ko-KR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  <a:r>
                  <a:rPr lang="ko-KR" altLang="en-US" sz="1600" dirty="0">
                    <a:effectLst/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를 블록으로 나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눔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내부에서는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LLL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과 같이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를 업데이트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다음 반복에서 다음 블록에 대한 </a:t>
                </a:r>
                <a:r>
                  <a:rPr lang="en-US" altLang="ko-KR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LLL </a:t>
                </a:r>
                <a:r>
                  <a:rPr lang="ko-KR" altLang="en-US" sz="1600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  <a:sym typeface="Wingdings" pitchFamily="2" charset="2"/>
                  </a:rPr>
                  <a:t>격자 축소 진행</a:t>
                </a: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1600" dirty="0"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2" name="텍스트 개체 틀 2">
                <a:extLst>
                  <a:ext uri="{FF2B5EF4-FFF2-40B4-BE49-F238E27FC236}">
                    <a16:creationId xmlns:a16="http://schemas.microsoft.com/office/drawing/2014/main" id="{10414F71-1EF4-5A9F-B784-D3A125CF0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083910"/>
                <a:ext cx="11368160" cy="5496184"/>
              </a:xfrm>
              <a:prstGeom prst="rect">
                <a:avLst/>
              </a:prstGeom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1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220E6-ED39-3638-A31C-B609697A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결론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0414F71-1EF4-5A9F-B784-D3A125CF085E}"/>
              </a:ext>
            </a:extLst>
          </p:cNvPr>
          <p:cNvSpPr txBox="1">
            <a:spLocks/>
          </p:cNvSpPr>
          <p:nvPr/>
        </p:nvSpPr>
        <p:spPr>
          <a:xfrm>
            <a:off x="411920" y="1083910"/>
            <a:ext cx="11368160" cy="5496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격자 기반 암호는 </a:t>
            </a:r>
            <a:r>
              <a:rPr lang="en-US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500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차원 이상의 격자를 기반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하므로</a:t>
            </a:r>
            <a:r>
              <a:rPr lang="en-US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Exact 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알고리즘만을 수행하여 </a:t>
            </a:r>
            <a:r>
              <a:rPr lang="en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SVP 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문제를 해결하기는 어려움</a:t>
            </a:r>
            <a:endParaRPr lang="en-US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 격자 기반 암호를 분석하기 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위해서는 </a:t>
            </a:r>
            <a:r>
              <a:rPr lang="en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Approximate 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알고리즘과 </a:t>
            </a:r>
            <a:r>
              <a:rPr lang="en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Exact 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알고리즘이 순차적으로 수행되어야 함</a:t>
            </a:r>
            <a:endParaRPr lang="en-US" altLang="ko-KR" sz="18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Approximate 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알고리즘의 종류인 가장 기본적인 알고리즘인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LLL</a:t>
            </a:r>
            <a:r>
              <a:rPr lang="en-US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QLLL, </a:t>
            </a:r>
            <a:r>
              <a:rPr lang="en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BKZ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대해 살펴보았음</a:t>
            </a:r>
            <a:endParaRPr lang="en-US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향후</a:t>
            </a:r>
            <a:r>
              <a:rPr lang="en-US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BKZ 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등의 다른 </a:t>
            </a:r>
            <a:r>
              <a:rPr lang="en" altLang="ko-KR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Approximate </a:t>
            </a:r>
            <a:r>
              <a:rPr lang="ko-KR" altLang="en-US" sz="18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알고리즘 또한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양자 컴퓨터상에서 구현하기 위한 연구들이 필요할 것으로 판단</a:t>
            </a:r>
            <a:endParaRPr lang="en-US" altLang="ko-KR" sz="18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672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9E8B3-A1CA-0B81-CDA9-CBBD61468546}"/>
              </a:ext>
            </a:extLst>
          </p:cNvPr>
          <p:cNvSpPr txBox="1"/>
          <p:nvPr/>
        </p:nvSpPr>
        <p:spPr>
          <a:xfrm>
            <a:off x="2743200" y="1228397"/>
            <a:ext cx="6705600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4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감사합니다</a:t>
            </a:r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en-US" altLang="ko-KR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endParaRPr kumimoji="1" lang="ko-KR" altLang="en-US" sz="4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81752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9764</TotalTime>
  <Words>852</Words>
  <Application>Microsoft Macintosh PowerPoint</Application>
  <PresentationFormat>와이드스크린</PresentationFormat>
  <Paragraphs>101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Pretendard</vt:lpstr>
      <vt:lpstr>Arial</vt:lpstr>
      <vt:lpstr>Helvetica</vt:lpstr>
      <vt:lpstr>Georgia</vt:lpstr>
      <vt:lpstr>Cambria Math</vt:lpstr>
      <vt:lpstr>제목 테마</vt:lpstr>
      <vt:lpstr>격자 기반 암호 분석을 위한 Approximate 알고리즘에 대한 조사</vt:lpstr>
      <vt:lpstr>양자컴퓨터 개발 현황</vt:lpstr>
      <vt:lpstr>격자 기반 암호 시스템</vt:lpstr>
      <vt:lpstr>격자기반 문제 해결을 위한 과정</vt:lpstr>
      <vt:lpstr>LLL 알고리즘</vt:lpstr>
      <vt:lpstr>Quantum LLL 알고리즘</vt:lpstr>
      <vt:lpstr>BKZ 알고리즘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546</cp:revision>
  <dcterms:created xsi:type="dcterms:W3CDTF">2019-03-05T04:29:07Z</dcterms:created>
  <dcterms:modified xsi:type="dcterms:W3CDTF">2024-05-09T06:04:01Z</dcterms:modified>
</cp:coreProperties>
</file>